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4" r:id="rId2"/>
  </p:sldMasterIdLst>
  <p:notesMasterIdLst>
    <p:notesMasterId r:id="rId60"/>
  </p:notesMasterIdLst>
  <p:handoutMasterIdLst>
    <p:handoutMasterId r:id="rId61"/>
  </p:handoutMasterIdLst>
  <p:sldIdLst>
    <p:sldId id="256" r:id="rId3"/>
    <p:sldId id="257" r:id="rId4"/>
    <p:sldId id="261" r:id="rId5"/>
    <p:sldId id="401" r:id="rId6"/>
    <p:sldId id="407" r:id="rId7"/>
    <p:sldId id="405" r:id="rId8"/>
    <p:sldId id="406" r:id="rId9"/>
    <p:sldId id="408" r:id="rId10"/>
    <p:sldId id="409" r:id="rId11"/>
    <p:sldId id="410" r:id="rId12"/>
    <p:sldId id="311" r:id="rId13"/>
    <p:sldId id="313" r:id="rId14"/>
    <p:sldId id="314" r:id="rId15"/>
    <p:sldId id="316" r:id="rId16"/>
    <p:sldId id="318" r:id="rId17"/>
    <p:sldId id="319" r:id="rId18"/>
    <p:sldId id="379" r:id="rId19"/>
    <p:sldId id="317" r:id="rId20"/>
    <p:sldId id="383" r:id="rId21"/>
    <p:sldId id="333" r:id="rId22"/>
    <p:sldId id="359" r:id="rId23"/>
    <p:sldId id="364" r:id="rId24"/>
    <p:sldId id="334" r:id="rId25"/>
    <p:sldId id="342" r:id="rId26"/>
    <p:sldId id="365" r:id="rId27"/>
    <p:sldId id="414" r:id="rId28"/>
    <p:sldId id="413" r:id="rId29"/>
    <p:sldId id="415" r:id="rId30"/>
    <p:sldId id="328" r:id="rId31"/>
    <p:sldId id="372" r:id="rId32"/>
    <p:sldId id="330" r:id="rId33"/>
    <p:sldId id="327" r:id="rId34"/>
    <p:sldId id="322" r:id="rId35"/>
    <p:sldId id="343" r:id="rId36"/>
    <p:sldId id="356" r:id="rId37"/>
    <p:sldId id="357" r:id="rId38"/>
    <p:sldId id="381" r:id="rId39"/>
    <p:sldId id="416" r:id="rId40"/>
    <p:sldId id="384" r:id="rId41"/>
    <p:sldId id="426" r:id="rId42"/>
    <p:sldId id="412" r:id="rId43"/>
    <p:sldId id="418" r:id="rId44"/>
    <p:sldId id="351" r:id="rId45"/>
    <p:sldId id="353" r:id="rId46"/>
    <p:sldId id="352" r:id="rId47"/>
    <p:sldId id="355" r:id="rId48"/>
    <p:sldId id="354" r:id="rId49"/>
    <p:sldId id="350" r:id="rId50"/>
    <p:sldId id="419" r:id="rId51"/>
    <p:sldId id="420" r:id="rId52"/>
    <p:sldId id="371" r:id="rId53"/>
    <p:sldId id="374" r:id="rId54"/>
    <p:sldId id="421" r:id="rId55"/>
    <p:sldId id="422" r:id="rId56"/>
    <p:sldId id="423" r:id="rId57"/>
    <p:sldId id="424" r:id="rId58"/>
    <p:sldId id="321" r:id="rId5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E0576CEA-C043-40FA-A3DF-F5FF796FCD1C}">
          <p14:sldIdLst>
            <p14:sldId id="256"/>
            <p14:sldId id="257"/>
            <p14:sldId id="261"/>
            <p14:sldId id="401"/>
            <p14:sldId id="407"/>
            <p14:sldId id="405"/>
            <p14:sldId id="406"/>
            <p14:sldId id="408"/>
            <p14:sldId id="409"/>
            <p14:sldId id="410"/>
            <p14:sldId id="311"/>
            <p14:sldId id="313"/>
            <p14:sldId id="314"/>
            <p14:sldId id="316"/>
            <p14:sldId id="318"/>
            <p14:sldId id="319"/>
            <p14:sldId id="379"/>
            <p14:sldId id="317"/>
            <p14:sldId id="383"/>
            <p14:sldId id="333"/>
            <p14:sldId id="359"/>
            <p14:sldId id="364"/>
            <p14:sldId id="334"/>
            <p14:sldId id="342"/>
            <p14:sldId id="365"/>
            <p14:sldId id="414"/>
            <p14:sldId id="413"/>
            <p14:sldId id="415"/>
            <p14:sldId id="328"/>
            <p14:sldId id="372"/>
            <p14:sldId id="330"/>
            <p14:sldId id="327"/>
            <p14:sldId id="322"/>
            <p14:sldId id="343"/>
            <p14:sldId id="356"/>
            <p14:sldId id="357"/>
            <p14:sldId id="381"/>
            <p14:sldId id="416"/>
            <p14:sldId id="384"/>
            <p14:sldId id="426"/>
            <p14:sldId id="412"/>
            <p14:sldId id="418"/>
            <p14:sldId id="351"/>
            <p14:sldId id="353"/>
            <p14:sldId id="352"/>
            <p14:sldId id="355"/>
            <p14:sldId id="354"/>
            <p14:sldId id="350"/>
            <p14:sldId id="419"/>
            <p14:sldId id="420"/>
            <p14:sldId id="371"/>
            <p14:sldId id="374"/>
            <p14:sldId id="421"/>
            <p14:sldId id="422"/>
            <p14:sldId id="423"/>
            <p14:sldId id="424"/>
          </p14:sldIdLst>
        </p14:section>
        <p14:section name="Closing" id="{528240FF-048A-43A1-831D-FB43F98673B5}">
          <p14:sldIdLst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CBB9"/>
    <a:srgbClr val="DA0F40"/>
    <a:srgbClr val="FD431A"/>
    <a:srgbClr val="000000"/>
    <a:srgbClr val="448BCA"/>
    <a:srgbClr val="96C6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Stile con tema 1 - Color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D03447BB-5D67-496B-8E87-E561075AD55C}" styleName="Stile scuro 1 - Color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8" autoAdjust="0"/>
    <p:restoredTop sz="92260" autoAdjust="0"/>
  </p:normalViewPr>
  <p:slideViewPr>
    <p:cSldViewPr snapToGrid="0">
      <p:cViewPr varScale="1">
        <p:scale>
          <a:sx n="79" d="100"/>
          <a:sy n="79" d="100"/>
        </p:scale>
        <p:origin x="70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224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E3E7C2-C9F2-4540-9283-DC301986BFA7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it-IT"/>
        </a:p>
      </dgm:t>
    </dgm:pt>
    <dgm:pt modelId="{D314E25D-F115-4BB2-814E-BCF446426DDF}">
      <dgm:prSet custT="1"/>
      <dgm:spPr/>
      <dgm:t>
        <a:bodyPr/>
        <a:lstStyle/>
        <a:p>
          <a:pPr rtl="0"/>
          <a:r>
            <a:rPr lang="it-IT" sz="3600" b="1" i="0" baseline="0" dirty="0"/>
            <a:t>Indirizzo </a:t>
          </a:r>
          <a:r>
            <a:rPr lang="it-IT" sz="3600" b="1" i="0" baseline="0" dirty="0" err="1"/>
            <a:t>Unspecified</a:t>
          </a:r>
          <a:br>
            <a:rPr lang="it-IT" sz="3600" b="1" i="0" baseline="0" dirty="0"/>
          </a:br>
          <a:r>
            <a:rPr lang="it-IT" sz="3600" b="1" i="0" baseline="0" dirty="0"/>
            <a:t>0:0:0:0:0:0:0:0 oppure :: oppure ::/128</a:t>
          </a:r>
        </a:p>
        <a:p>
          <a:pPr rtl="0"/>
          <a:r>
            <a:rPr lang="it-IT" sz="2400" dirty="0"/>
            <a:t>Utilizzato come indirizzo origine per pacchetti che tentano la verifica dell’univocità di un indirizzo provvisorio (richiesta iniziale DHCP o durate il processo DAD)</a:t>
          </a:r>
        </a:p>
      </dgm:t>
    </dgm:pt>
    <dgm:pt modelId="{AAE4ED3A-DA2A-441F-8F00-2675087656D5}" type="parTrans" cxnId="{20429764-3DAD-4E25-BBAA-D9F8F54D2A1A}">
      <dgm:prSet/>
      <dgm:spPr/>
      <dgm:t>
        <a:bodyPr/>
        <a:lstStyle/>
        <a:p>
          <a:endParaRPr lang="it-IT"/>
        </a:p>
      </dgm:t>
    </dgm:pt>
    <dgm:pt modelId="{37D8C06D-5DFD-45ED-8E0A-63F64229B1C0}" type="sibTrans" cxnId="{20429764-3DAD-4E25-BBAA-D9F8F54D2A1A}">
      <dgm:prSet/>
      <dgm:spPr/>
      <dgm:t>
        <a:bodyPr/>
        <a:lstStyle/>
        <a:p>
          <a:endParaRPr lang="it-IT"/>
        </a:p>
      </dgm:t>
    </dgm:pt>
    <dgm:pt modelId="{CE2B34DA-FA3C-4C95-9DAF-C9014197F7A5}">
      <dgm:prSet custT="1"/>
      <dgm:spPr/>
      <dgm:t>
        <a:bodyPr/>
        <a:lstStyle/>
        <a:p>
          <a:pPr rtl="0"/>
          <a:r>
            <a:rPr lang="it-IT" sz="3600" b="1" i="0" baseline="0" dirty="0"/>
            <a:t>Indirizzo di </a:t>
          </a:r>
          <a:r>
            <a:rPr lang="it-IT" sz="3600" b="1" i="0" baseline="0" dirty="0" err="1"/>
            <a:t>Loopback</a:t>
          </a:r>
          <a:br>
            <a:rPr lang="it-IT" sz="3600" b="1" i="0" baseline="0" dirty="0"/>
          </a:br>
          <a:r>
            <a:rPr lang="it-IT" sz="3600" b="1" i="0" baseline="0" dirty="0"/>
            <a:t>0:0:0:0:0:0:0:1 oppure ::1 oppure ::1/128</a:t>
          </a:r>
        </a:p>
        <a:p>
          <a:pPr rtl="0"/>
          <a:r>
            <a:rPr lang="it-IT" sz="2400" b="0" i="0" baseline="0" dirty="0"/>
            <a:t>Utilizzato per consentire ad un nodo di inviare pacchetti a se stesso, i pacchetti destinati all’indirizzo di </a:t>
          </a:r>
          <a:r>
            <a:rPr lang="it-IT" sz="2400" b="0" i="0" baseline="0" dirty="0" err="1"/>
            <a:t>loopback</a:t>
          </a:r>
          <a:r>
            <a:rPr lang="it-IT" sz="2400" b="0" i="0" baseline="0" dirty="0"/>
            <a:t> non possono essere inviati tramite un link o inoltrati da un router </a:t>
          </a:r>
        </a:p>
      </dgm:t>
    </dgm:pt>
    <dgm:pt modelId="{0504F7BC-2B32-4CB9-9290-E0F6AF3F4E93}" type="parTrans" cxnId="{2D44F0FC-FCD9-40C5-AAA6-D4ED2BCBD118}">
      <dgm:prSet/>
      <dgm:spPr/>
      <dgm:t>
        <a:bodyPr/>
        <a:lstStyle/>
        <a:p>
          <a:endParaRPr lang="it-IT"/>
        </a:p>
      </dgm:t>
    </dgm:pt>
    <dgm:pt modelId="{CE8D57AA-4148-4C51-9C53-0FA45CE8021B}" type="sibTrans" cxnId="{2D44F0FC-FCD9-40C5-AAA6-D4ED2BCBD118}">
      <dgm:prSet/>
      <dgm:spPr/>
      <dgm:t>
        <a:bodyPr/>
        <a:lstStyle/>
        <a:p>
          <a:endParaRPr lang="it-IT"/>
        </a:p>
      </dgm:t>
    </dgm:pt>
    <dgm:pt modelId="{2EEFF854-A719-4747-BB76-2BDD0510F0C1}" type="pres">
      <dgm:prSet presAssocID="{DDE3E7C2-C9F2-4540-9283-DC301986BFA7}" presName="linear" presStyleCnt="0">
        <dgm:presLayoutVars>
          <dgm:animLvl val="lvl"/>
          <dgm:resizeHandles val="exact"/>
        </dgm:presLayoutVars>
      </dgm:prSet>
      <dgm:spPr/>
    </dgm:pt>
    <dgm:pt modelId="{0A96AACC-D2AE-492C-8D12-648A8A511031}" type="pres">
      <dgm:prSet presAssocID="{D314E25D-F115-4BB2-814E-BCF446426DD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96D0309-4AC7-4C02-B16F-CB79930D0CAA}" type="pres">
      <dgm:prSet presAssocID="{37D8C06D-5DFD-45ED-8E0A-63F64229B1C0}" presName="spacer" presStyleCnt="0"/>
      <dgm:spPr/>
    </dgm:pt>
    <dgm:pt modelId="{6560A290-F432-4D7C-8AD1-2B922F20088E}" type="pres">
      <dgm:prSet presAssocID="{CE2B34DA-FA3C-4C95-9DAF-C9014197F7A5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20429764-3DAD-4E25-BBAA-D9F8F54D2A1A}" srcId="{DDE3E7C2-C9F2-4540-9283-DC301986BFA7}" destId="{D314E25D-F115-4BB2-814E-BCF446426DDF}" srcOrd="0" destOrd="0" parTransId="{AAE4ED3A-DA2A-441F-8F00-2675087656D5}" sibTransId="{37D8C06D-5DFD-45ED-8E0A-63F64229B1C0}"/>
    <dgm:cxn modelId="{1D0A646D-0F09-4D6A-AB08-0614E4BCCA7D}" type="presOf" srcId="{D314E25D-F115-4BB2-814E-BCF446426DDF}" destId="{0A96AACC-D2AE-492C-8D12-648A8A511031}" srcOrd="0" destOrd="0" presId="urn:microsoft.com/office/officeart/2005/8/layout/vList2"/>
    <dgm:cxn modelId="{A4ECC979-A720-4DAC-A01F-CAA4FA1A13F5}" type="presOf" srcId="{CE2B34DA-FA3C-4C95-9DAF-C9014197F7A5}" destId="{6560A290-F432-4D7C-8AD1-2B922F20088E}" srcOrd="0" destOrd="0" presId="urn:microsoft.com/office/officeart/2005/8/layout/vList2"/>
    <dgm:cxn modelId="{1C46ACA6-5D10-4195-B724-13A913E130A8}" type="presOf" srcId="{DDE3E7C2-C9F2-4540-9283-DC301986BFA7}" destId="{2EEFF854-A719-4747-BB76-2BDD0510F0C1}" srcOrd="0" destOrd="0" presId="urn:microsoft.com/office/officeart/2005/8/layout/vList2"/>
    <dgm:cxn modelId="{2D44F0FC-FCD9-40C5-AAA6-D4ED2BCBD118}" srcId="{DDE3E7C2-C9F2-4540-9283-DC301986BFA7}" destId="{CE2B34DA-FA3C-4C95-9DAF-C9014197F7A5}" srcOrd="1" destOrd="0" parTransId="{0504F7BC-2B32-4CB9-9290-E0F6AF3F4E93}" sibTransId="{CE8D57AA-4148-4C51-9C53-0FA45CE8021B}"/>
    <dgm:cxn modelId="{CE08145D-6C21-404C-AFA9-145C2CF875F2}" type="presParOf" srcId="{2EEFF854-A719-4747-BB76-2BDD0510F0C1}" destId="{0A96AACC-D2AE-492C-8D12-648A8A511031}" srcOrd="0" destOrd="0" presId="urn:microsoft.com/office/officeart/2005/8/layout/vList2"/>
    <dgm:cxn modelId="{4BE5F787-E302-4DF8-B91B-7D9508F4B5E1}" type="presParOf" srcId="{2EEFF854-A719-4747-BB76-2BDD0510F0C1}" destId="{E96D0309-4AC7-4C02-B16F-CB79930D0CAA}" srcOrd="1" destOrd="0" presId="urn:microsoft.com/office/officeart/2005/8/layout/vList2"/>
    <dgm:cxn modelId="{4AA9DAAF-B619-40ED-A237-8AFD49D83035}" type="presParOf" srcId="{2EEFF854-A719-4747-BB76-2BDD0510F0C1}" destId="{6560A290-F432-4D7C-8AD1-2B922F20088E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E3E7C2-C9F2-4540-9283-DC301986BFA7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it-IT"/>
        </a:p>
      </dgm:t>
    </dgm:pt>
    <dgm:pt modelId="{D314E25D-F115-4BB2-814E-BCF446426DDF}">
      <dgm:prSet custT="1"/>
      <dgm:spPr/>
      <dgm:t>
        <a:bodyPr/>
        <a:lstStyle/>
        <a:p>
          <a:pPr rtl="0"/>
          <a:r>
            <a:rPr lang="it-IT" sz="3200" b="1" i="0" baseline="0" dirty="0"/>
            <a:t>Indirizzo 6to4 (RFC 3056)</a:t>
          </a:r>
        </a:p>
        <a:p>
          <a:pPr rtl="0"/>
          <a:r>
            <a:rPr lang="it-IT" sz="1800" dirty="0"/>
            <a:t>Permettono la comunicazione tra due nodi IPv6 su un’infrastruttura di </a:t>
          </a:r>
          <a:r>
            <a:rPr lang="it-IT" sz="1800" dirty="0" err="1"/>
            <a:t>routing</a:t>
          </a:r>
          <a:r>
            <a:rPr lang="it-IT" sz="1800" dirty="0"/>
            <a:t> IPv4 utilizzando un indirizzo IPv4 pubblico</a:t>
          </a:r>
        </a:p>
      </dgm:t>
    </dgm:pt>
    <dgm:pt modelId="{AAE4ED3A-DA2A-441F-8F00-2675087656D5}" type="parTrans" cxnId="{20429764-3DAD-4E25-BBAA-D9F8F54D2A1A}">
      <dgm:prSet/>
      <dgm:spPr/>
      <dgm:t>
        <a:bodyPr/>
        <a:lstStyle/>
        <a:p>
          <a:endParaRPr lang="it-IT"/>
        </a:p>
      </dgm:t>
    </dgm:pt>
    <dgm:pt modelId="{37D8C06D-5DFD-45ED-8E0A-63F64229B1C0}" type="sibTrans" cxnId="{20429764-3DAD-4E25-BBAA-D9F8F54D2A1A}">
      <dgm:prSet/>
      <dgm:spPr/>
      <dgm:t>
        <a:bodyPr/>
        <a:lstStyle/>
        <a:p>
          <a:endParaRPr lang="it-IT"/>
        </a:p>
      </dgm:t>
    </dgm:pt>
    <dgm:pt modelId="{CE2B34DA-FA3C-4C95-9DAF-C9014197F7A5}">
      <dgm:prSet custT="1"/>
      <dgm:spPr/>
      <dgm:t>
        <a:bodyPr/>
        <a:lstStyle/>
        <a:p>
          <a:pPr rtl="0"/>
          <a:r>
            <a:rPr lang="it-IT" sz="3200" b="1" i="0" baseline="0" dirty="0"/>
            <a:t>Indirizzo ISATAP (RCF 5214)</a:t>
          </a:r>
        </a:p>
        <a:p>
          <a:pPr rtl="0"/>
          <a:r>
            <a:rPr lang="it-IT" sz="2000" b="0" i="0" baseline="0" dirty="0"/>
            <a:t>Utilizzato per la comunicazione tra due nodi che eseguono IPv4 e IPv6 su un’infrastruttura di </a:t>
          </a:r>
          <a:r>
            <a:rPr lang="it-IT" sz="2000" b="0" i="0" baseline="0" dirty="0" err="1"/>
            <a:t>routing</a:t>
          </a:r>
          <a:r>
            <a:rPr lang="it-IT" sz="2000" b="0" i="0" baseline="0" dirty="0"/>
            <a:t> IPv4</a:t>
          </a:r>
        </a:p>
      </dgm:t>
    </dgm:pt>
    <dgm:pt modelId="{0504F7BC-2B32-4CB9-9290-E0F6AF3F4E93}" type="parTrans" cxnId="{2D44F0FC-FCD9-40C5-AAA6-D4ED2BCBD118}">
      <dgm:prSet/>
      <dgm:spPr/>
      <dgm:t>
        <a:bodyPr/>
        <a:lstStyle/>
        <a:p>
          <a:endParaRPr lang="it-IT"/>
        </a:p>
      </dgm:t>
    </dgm:pt>
    <dgm:pt modelId="{CE8D57AA-4148-4C51-9C53-0FA45CE8021B}" type="sibTrans" cxnId="{2D44F0FC-FCD9-40C5-AAA6-D4ED2BCBD118}">
      <dgm:prSet/>
      <dgm:spPr/>
      <dgm:t>
        <a:bodyPr/>
        <a:lstStyle/>
        <a:p>
          <a:endParaRPr lang="it-IT"/>
        </a:p>
      </dgm:t>
    </dgm:pt>
    <dgm:pt modelId="{4F5420DE-7709-40C8-81A8-827E8E82C388}">
      <dgm:prSet custT="1"/>
      <dgm:spPr/>
      <dgm:t>
        <a:bodyPr/>
        <a:lstStyle/>
        <a:p>
          <a:pPr rtl="0"/>
          <a:r>
            <a:rPr lang="it-IT" sz="3200" b="1" i="0" baseline="0" dirty="0"/>
            <a:t>Indirizzo </a:t>
          </a:r>
          <a:r>
            <a:rPr lang="it-IT" sz="3200" b="1" i="0" baseline="0" dirty="0" err="1"/>
            <a:t>Teredo</a:t>
          </a:r>
          <a:r>
            <a:rPr lang="it-IT" sz="3200" b="1" i="0" baseline="0" dirty="0"/>
            <a:t> (RCF 4380)</a:t>
          </a:r>
          <a:endParaRPr lang="it-IT" sz="3200" b="0" i="0" baseline="0" dirty="0"/>
        </a:p>
        <a:p>
          <a:pPr rtl="0"/>
          <a:r>
            <a:rPr lang="it-IT" sz="2000" b="0" i="0" baseline="0" dirty="0"/>
            <a:t>Incapsula i pacchetti IPv6 in pacchetti UDP IPv4, permettere l’utilizzo di tunnel anche in presenza di NAT IPv4</a:t>
          </a:r>
          <a:endParaRPr lang="it-IT" sz="1400" b="0" i="0" baseline="0" dirty="0"/>
        </a:p>
      </dgm:t>
    </dgm:pt>
    <dgm:pt modelId="{BE768333-805A-4F0E-94A1-25D6087ED126}" type="parTrans" cxnId="{FB922A4D-95C3-4C35-BD31-96B6F2912626}">
      <dgm:prSet/>
      <dgm:spPr/>
      <dgm:t>
        <a:bodyPr/>
        <a:lstStyle/>
        <a:p>
          <a:endParaRPr lang="it-IT"/>
        </a:p>
      </dgm:t>
    </dgm:pt>
    <dgm:pt modelId="{FE5254B6-0A4D-4758-9FAC-BCC8BAD1AAC6}" type="sibTrans" cxnId="{FB922A4D-95C3-4C35-BD31-96B6F2912626}">
      <dgm:prSet/>
      <dgm:spPr/>
      <dgm:t>
        <a:bodyPr/>
        <a:lstStyle/>
        <a:p>
          <a:endParaRPr lang="it-IT"/>
        </a:p>
      </dgm:t>
    </dgm:pt>
    <dgm:pt modelId="{2EEFF854-A719-4747-BB76-2BDD0510F0C1}" type="pres">
      <dgm:prSet presAssocID="{DDE3E7C2-C9F2-4540-9283-DC301986BFA7}" presName="linear" presStyleCnt="0">
        <dgm:presLayoutVars>
          <dgm:animLvl val="lvl"/>
          <dgm:resizeHandles val="exact"/>
        </dgm:presLayoutVars>
      </dgm:prSet>
      <dgm:spPr/>
    </dgm:pt>
    <dgm:pt modelId="{0A96AACC-D2AE-492C-8D12-648A8A511031}" type="pres">
      <dgm:prSet presAssocID="{D314E25D-F115-4BB2-814E-BCF446426DD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96D0309-4AC7-4C02-B16F-CB79930D0CAA}" type="pres">
      <dgm:prSet presAssocID="{37D8C06D-5DFD-45ED-8E0A-63F64229B1C0}" presName="spacer" presStyleCnt="0"/>
      <dgm:spPr/>
    </dgm:pt>
    <dgm:pt modelId="{6560A290-F432-4D7C-8AD1-2B922F20088E}" type="pres">
      <dgm:prSet presAssocID="{CE2B34DA-FA3C-4C95-9DAF-C9014197F7A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05B8EF2-FBED-4BA5-A8C1-C2E62D972BD5}" type="pres">
      <dgm:prSet presAssocID="{CE8D57AA-4148-4C51-9C53-0FA45CE8021B}" presName="spacer" presStyleCnt="0"/>
      <dgm:spPr/>
    </dgm:pt>
    <dgm:pt modelId="{0D22D7B7-9F84-41BE-9AF3-2426FAC48E57}" type="pres">
      <dgm:prSet presAssocID="{4F5420DE-7709-40C8-81A8-827E8E82C38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0429764-3DAD-4E25-BBAA-D9F8F54D2A1A}" srcId="{DDE3E7C2-C9F2-4540-9283-DC301986BFA7}" destId="{D314E25D-F115-4BB2-814E-BCF446426DDF}" srcOrd="0" destOrd="0" parTransId="{AAE4ED3A-DA2A-441F-8F00-2675087656D5}" sibTransId="{37D8C06D-5DFD-45ED-8E0A-63F64229B1C0}"/>
    <dgm:cxn modelId="{FB922A4D-95C3-4C35-BD31-96B6F2912626}" srcId="{DDE3E7C2-C9F2-4540-9283-DC301986BFA7}" destId="{4F5420DE-7709-40C8-81A8-827E8E82C388}" srcOrd="2" destOrd="0" parTransId="{BE768333-805A-4F0E-94A1-25D6087ED126}" sibTransId="{FE5254B6-0A4D-4758-9FAC-BCC8BAD1AAC6}"/>
    <dgm:cxn modelId="{ACD8DB7A-FFDD-4175-BD91-CC565FCCD0FD}" type="presOf" srcId="{DDE3E7C2-C9F2-4540-9283-DC301986BFA7}" destId="{2EEFF854-A719-4747-BB76-2BDD0510F0C1}" srcOrd="0" destOrd="0" presId="urn:microsoft.com/office/officeart/2005/8/layout/vList2"/>
    <dgm:cxn modelId="{0DB1058B-2BD6-460B-B952-8777EBE5ACB1}" type="presOf" srcId="{4F5420DE-7709-40C8-81A8-827E8E82C388}" destId="{0D22D7B7-9F84-41BE-9AF3-2426FAC48E57}" srcOrd="0" destOrd="0" presId="urn:microsoft.com/office/officeart/2005/8/layout/vList2"/>
    <dgm:cxn modelId="{6B63F293-B1D7-4607-B0FC-D58F26CAB908}" type="presOf" srcId="{CE2B34DA-FA3C-4C95-9DAF-C9014197F7A5}" destId="{6560A290-F432-4D7C-8AD1-2B922F20088E}" srcOrd="0" destOrd="0" presId="urn:microsoft.com/office/officeart/2005/8/layout/vList2"/>
    <dgm:cxn modelId="{D7306DEE-9EFC-4A6C-A16B-A6C203F4D84D}" type="presOf" srcId="{D314E25D-F115-4BB2-814E-BCF446426DDF}" destId="{0A96AACC-D2AE-492C-8D12-648A8A511031}" srcOrd="0" destOrd="0" presId="urn:microsoft.com/office/officeart/2005/8/layout/vList2"/>
    <dgm:cxn modelId="{2D44F0FC-FCD9-40C5-AAA6-D4ED2BCBD118}" srcId="{DDE3E7C2-C9F2-4540-9283-DC301986BFA7}" destId="{CE2B34DA-FA3C-4C95-9DAF-C9014197F7A5}" srcOrd="1" destOrd="0" parTransId="{0504F7BC-2B32-4CB9-9290-E0F6AF3F4E93}" sibTransId="{CE8D57AA-4148-4C51-9C53-0FA45CE8021B}"/>
    <dgm:cxn modelId="{EEEAD90D-F024-4801-A327-05EEE79D57B2}" type="presParOf" srcId="{2EEFF854-A719-4747-BB76-2BDD0510F0C1}" destId="{0A96AACC-D2AE-492C-8D12-648A8A511031}" srcOrd="0" destOrd="0" presId="urn:microsoft.com/office/officeart/2005/8/layout/vList2"/>
    <dgm:cxn modelId="{F300CA01-6000-4A5E-84EB-7FA4B28E0A78}" type="presParOf" srcId="{2EEFF854-A719-4747-BB76-2BDD0510F0C1}" destId="{E96D0309-4AC7-4C02-B16F-CB79930D0CAA}" srcOrd="1" destOrd="0" presId="urn:microsoft.com/office/officeart/2005/8/layout/vList2"/>
    <dgm:cxn modelId="{57BBCE2E-B862-4A92-B014-E54F4F16C252}" type="presParOf" srcId="{2EEFF854-A719-4747-BB76-2BDD0510F0C1}" destId="{6560A290-F432-4D7C-8AD1-2B922F20088E}" srcOrd="2" destOrd="0" presId="urn:microsoft.com/office/officeart/2005/8/layout/vList2"/>
    <dgm:cxn modelId="{8A7CD613-EF7A-4FC2-9CF4-FD9AB2D86AAB}" type="presParOf" srcId="{2EEFF854-A719-4747-BB76-2BDD0510F0C1}" destId="{A05B8EF2-FBED-4BA5-A8C1-C2E62D972BD5}" srcOrd="3" destOrd="0" presId="urn:microsoft.com/office/officeart/2005/8/layout/vList2"/>
    <dgm:cxn modelId="{47E51A5D-B6B7-41A9-B34E-84AE3B966789}" type="presParOf" srcId="{2EEFF854-A719-4747-BB76-2BDD0510F0C1}" destId="{0D22D7B7-9F84-41BE-9AF3-2426FAC48E5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BE75F6-5DC3-4C7A-949C-F3A14B21CA87}" type="doc">
      <dgm:prSet loTypeId="urn:microsoft.com/office/officeart/2005/8/layout/defaul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it-IT"/>
        </a:p>
      </dgm:t>
    </dgm:pt>
    <dgm:pt modelId="{4421CE09-4541-4255-9B4C-FBB76EE22C3B}">
      <dgm:prSet custT="1"/>
      <dgm:spPr/>
      <dgm:t>
        <a:bodyPr anchor="t" anchorCtr="0"/>
        <a:lstStyle/>
        <a:p>
          <a:pPr algn="ctr" rtl="0"/>
          <a:r>
            <a:rPr lang="it-IT" sz="2800" b="1" i="0" baseline="0" dirty="0">
              <a:solidFill>
                <a:schemeClr val="accent1"/>
              </a:solidFill>
            </a:rPr>
            <a:t>Mobile IPv6</a:t>
          </a:r>
        </a:p>
        <a:p>
          <a:pPr algn="l" rtl="0"/>
          <a:r>
            <a:rPr lang="it-IT" sz="1600" dirty="0"/>
            <a:t>Mantenimento della connessione di un nodo IPv6 con altri nodi anche se cambia la sua posizione in Internet e/o il suo indirizzo</a:t>
          </a:r>
        </a:p>
        <a:p>
          <a:pPr algn="ctr" rtl="0"/>
          <a:r>
            <a:rPr lang="it-IT" sz="1600" dirty="0">
              <a:solidFill>
                <a:schemeClr val="accent1"/>
              </a:solidFill>
            </a:rPr>
            <a:t>Al momento è poco diffuso</a:t>
          </a:r>
          <a:endParaRPr lang="it-IT" sz="1600" dirty="0">
            <a:solidFill>
              <a:schemeClr val="tx1"/>
            </a:solidFill>
          </a:endParaRPr>
        </a:p>
      </dgm:t>
    </dgm:pt>
    <dgm:pt modelId="{3F95BE5B-7277-4616-BC0F-8ACC8A9D9D73}" type="parTrans" cxnId="{66EBDC49-6B27-4652-A9DE-8458379AAD34}">
      <dgm:prSet/>
      <dgm:spPr/>
      <dgm:t>
        <a:bodyPr/>
        <a:lstStyle/>
        <a:p>
          <a:endParaRPr lang="it-IT"/>
        </a:p>
      </dgm:t>
    </dgm:pt>
    <dgm:pt modelId="{EA80E368-4C4B-482A-B42B-98A63EA48BB7}" type="sibTrans" cxnId="{66EBDC49-6B27-4652-A9DE-8458379AAD34}">
      <dgm:prSet/>
      <dgm:spPr/>
      <dgm:t>
        <a:bodyPr/>
        <a:lstStyle/>
        <a:p>
          <a:endParaRPr lang="it-IT"/>
        </a:p>
      </dgm:t>
    </dgm:pt>
    <dgm:pt modelId="{EFE9E503-634F-40B6-A2DF-919F759A6270}">
      <dgm:prSet custT="1"/>
      <dgm:spPr/>
      <dgm:t>
        <a:bodyPr anchor="t" anchorCtr="0"/>
        <a:lstStyle/>
        <a:p>
          <a:pPr algn="ctr" rtl="0"/>
          <a:r>
            <a:rPr lang="it-IT" sz="2800" b="1" i="0" baseline="0" dirty="0">
              <a:solidFill>
                <a:schemeClr val="accent1"/>
              </a:solidFill>
            </a:rPr>
            <a:t>RFC 6106</a:t>
          </a:r>
        </a:p>
        <a:p>
          <a:pPr algn="l" rtl="0"/>
          <a:r>
            <a:rPr lang="it-IT" sz="1600" b="0" i="0" baseline="0" dirty="0"/>
            <a:t>L’IPv6 Router </a:t>
          </a:r>
          <a:r>
            <a:rPr lang="it-IT" sz="1600" b="0" i="0" baseline="0" dirty="0" err="1"/>
            <a:t>Advertisement</a:t>
          </a:r>
          <a:r>
            <a:rPr lang="it-IT" sz="1600" b="0" i="0" baseline="0" dirty="0"/>
            <a:t> </a:t>
          </a:r>
          <a:r>
            <a:rPr lang="it-IT" sz="1600" b="0" i="0" baseline="0" dirty="0" err="1"/>
            <a:t>Options</a:t>
          </a:r>
          <a:r>
            <a:rPr lang="it-IT" sz="1600" b="0" i="0" baseline="0" dirty="0"/>
            <a:t> for DNS </a:t>
          </a:r>
          <a:r>
            <a:rPr lang="it-IT" sz="1600" b="0" i="0" baseline="0" dirty="0" err="1"/>
            <a:t>Configuration</a:t>
          </a:r>
          <a:r>
            <a:rPr lang="it-IT" sz="1600" b="0" i="0" baseline="0" dirty="0"/>
            <a:t> fornisce l’IP del server DNS tramite il router locale attraverso un Router </a:t>
          </a:r>
          <a:r>
            <a:rPr lang="it-IT" sz="1600" b="0" i="0" baseline="0" dirty="0" err="1"/>
            <a:t>Advertisement</a:t>
          </a:r>
          <a:r>
            <a:rPr lang="it-IT" sz="1600" b="0" i="0" baseline="0" dirty="0"/>
            <a:t> (RA) </a:t>
          </a:r>
          <a:r>
            <a:rPr lang="it-IT" sz="1600" b="0" i="0" baseline="0" dirty="0" err="1"/>
            <a:t>message</a:t>
          </a:r>
          <a:endParaRPr lang="it-IT" sz="1600" b="0" i="0" baseline="0" dirty="0"/>
        </a:p>
        <a:p>
          <a:pPr algn="ctr" rtl="0"/>
          <a:r>
            <a:rPr lang="it-IT" sz="1600" b="0" i="0" baseline="0" dirty="0">
              <a:solidFill>
                <a:schemeClr val="accent1"/>
              </a:solidFill>
            </a:rPr>
            <a:t>Se è necessario avere informazioni DNS è probabile che si utilizzi un DHCP</a:t>
          </a:r>
          <a:endParaRPr lang="it-IT" sz="1600" dirty="0"/>
        </a:p>
      </dgm:t>
    </dgm:pt>
    <dgm:pt modelId="{9B171455-7265-4CAA-8D7B-269816A31ED1}" type="parTrans" cxnId="{8834B188-DE55-4413-8A59-0FC5B42140A3}">
      <dgm:prSet/>
      <dgm:spPr/>
      <dgm:t>
        <a:bodyPr/>
        <a:lstStyle/>
        <a:p>
          <a:endParaRPr lang="it-IT"/>
        </a:p>
      </dgm:t>
    </dgm:pt>
    <dgm:pt modelId="{5C62A67A-6EF7-4055-BFD9-C066FE56BA4B}" type="sibTrans" cxnId="{8834B188-DE55-4413-8A59-0FC5B42140A3}">
      <dgm:prSet/>
      <dgm:spPr/>
      <dgm:t>
        <a:bodyPr/>
        <a:lstStyle/>
        <a:p>
          <a:endParaRPr lang="it-IT"/>
        </a:p>
      </dgm:t>
    </dgm:pt>
    <dgm:pt modelId="{4C9A3D05-7C75-4579-8D95-798E8AD20EFD}">
      <dgm:prSet custT="1"/>
      <dgm:spPr/>
      <dgm:t>
        <a:bodyPr anchor="t" anchorCtr="0"/>
        <a:lstStyle/>
        <a:p>
          <a:pPr algn="ctr" rtl="0"/>
          <a:r>
            <a:rPr lang="it-IT" sz="2800" b="1" i="0" baseline="0" dirty="0">
              <a:solidFill>
                <a:schemeClr val="accent1"/>
              </a:solidFill>
            </a:rPr>
            <a:t>DS-Lite</a:t>
          </a:r>
        </a:p>
        <a:p>
          <a:pPr algn="l" rtl="0"/>
          <a:r>
            <a:rPr lang="it-IT" sz="1600" b="0" i="0" baseline="0" dirty="0" err="1"/>
            <a:t>Transition</a:t>
          </a:r>
          <a:r>
            <a:rPr lang="it-IT" sz="1600" b="0" i="0" baseline="0" dirty="0"/>
            <a:t> </a:t>
          </a:r>
          <a:r>
            <a:rPr lang="it-IT" sz="1600" b="0" i="0" baseline="0" dirty="0" err="1"/>
            <a:t>technology</a:t>
          </a:r>
          <a:r>
            <a:rPr lang="it-IT" sz="1600" b="0" i="0" baseline="0" dirty="0"/>
            <a:t> che permette di utilizzare reti IPv6 per pubblicare servizi IPv4 incapsulando il traffico IPv4 in un tunnel IPv6</a:t>
          </a:r>
        </a:p>
        <a:p>
          <a:pPr algn="ctr" rtl="0"/>
          <a:r>
            <a:rPr lang="it-IT" sz="1600" b="0" i="0" baseline="0" dirty="0">
              <a:solidFill>
                <a:schemeClr val="accent1"/>
              </a:solidFill>
            </a:rPr>
            <a:t>Tecnologia per i service providers, non avrebbe senso implementarla nell’OS</a:t>
          </a:r>
          <a:endParaRPr lang="it-IT" sz="1600" dirty="0">
            <a:solidFill>
              <a:schemeClr val="accent1"/>
            </a:solidFill>
          </a:endParaRPr>
        </a:p>
      </dgm:t>
    </dgm:pt>
    <dgm:pt modelId="{1ED8CD0C-8F56-4D0C-B235-DD00FBFFBA64}" type="parTrans" cxnId="{DB5D495B-071E-4455-92E1-E9A27F6D31EA}">
      <dgm:prSet/>
      <dgm:spPr/>
      <dgm:t>
        <a:bodyPr/>
        <a:lstStyle/>
        <a:p>
          <a:endParaRPr lang="it-IT"/>
        </a:p>
      </dgm:t>
    </dgm:pt>
    <dgm:pt modelId="{84CE5F1C-E43E-4AC8-9A58-339743A476A6}" type="sibTrans" cxnId="{DB5D495B-071E-4455-92E1-E9A27F6D31EA}">
      <dgm:prSet/>
      <dgm:spPr/>
      <dgm:t>
        <a:bodyPr/>
        <a:lstStyle/>
        <a:p>
          <a:endParaRPr lang="it-IT"/>
        </a:p>
      </dgm:t>
    </dgm:pt>
    <dgm:pt modelId="{7138FC7F-0781-4265-8DC2-EA041E6BE33B}">
      <dgm:prSet custT="1"/>
      <dgm:spPr/>
      <dgm:t>
        <a:bodyPr anchor="t" anchorCtr="0"/>
        <a:lstStyle/>
        <a:p>
          <a:pPr algn="ctr" rtl="0"/>
          <a:r>
            <a:rPr lang="it-IT" sz="2800" b="1" i="0" baseline="0" dirty="0">
              <a:solidFill>
                <a:schemeClr val="accent1"/>
              </a:solidFill>
            </a:rPr>
            <a:t>6in4</a:t>
          </a:r>
        </a:p>
        <a:p>
          <a:pPr algn="l" rtl="0"/>
          <a:r>
            <a:rPr lang="it-IT" sz="1600" b="0" i="0" baseline="0" dirty="0" err="1"/>
            <a:t>Transition</a:t>
          </a:r>
          <a:r>
            <a:rPr lang="it-IT" sz="1600" b="0" i="0" baseline="0" dirty="0"/>
            <a:t> </a:t>
          </a:r>
          <a:r>
            <a:rPr lang="it-IT" sz="1600" b="0" i="0" baseline="0" dirty="0" err="1"/>
            <a:t>technology</a:t>
          </a:r>
          <a:r>
            <a:rPr lang="it-IT" sz="1600" b="0" i="0" baseline="0" dirty="0"/>
            <a:t> precedente a 6to4 con le stesse funzionalità, ma con configurazione manuale e statica</a:t>
          </a:r>
        </a:p>
        <a:p>
          <a:pPr algn="ctr" rtl="0"/>
          <a:r>
            <a:rPr lang="it-IT" sz="1600" b="0" i="0" baseline="0" dirty="0">
              <a:solidFill>
                <a:schemeClr val="accent1"/>
              </a:solidFill>
            </a:rPr>
            <a:t>Poco diffusa e sostituita da 6to4, non ha senso implementarla se si supporta 6to4</a:t>
          </a:r>
          <a:endParaRPr lang="it-IT" sz="3100" dirty="0">
            <a:solidFill>
              <a:schemeClr val="accent1"/>
            </a:solidFill>
          </a:endParaRPr>
        </a:p>
      </dgm:t>
    </dgm:pt>
    <dgm:pt modelId="{4FA21075-86E8-421C-B276-E604171E9193}" type="parTrans" cxnId="{0FBED1F8-740D-45D9-8A3E-9F44044C3396}">
      <dgm:prSet/>
      <dgm:spPr/>
      <dgm:t>
        <a:bodyPr/>
        <a:lstStyle/>
        <a:p>
          <a:endParaRPr lang="it-IT"/>
        </a:p>
      </dgm:t>
    </dgm:pt>
    <dgm:pt modelId="{DDE79C30-5A3B-415E-96D9-ED30C26A9CFC}" type="sibTrans" cxnId="{0FBED1F8-740D-45D9-8A3E-9F44044C3396}">
      <dgm:prSet/>
      <dgm:spPr/>
      <dgm:t>
        <a:bodyPr/>
        <a:lstStyle/>
        <a:p>
          <a:endParaRPr lang="it-IT"/>
        </a:p>
      </dgm:t>
    </dgm:pt>
    <dgm:pt modelId="{CCDA6E8F-95FF-425A-B963-F686DDDB33E3}">
      <dgm:prSet custT="1"/>
      <dgm:spPr/>
      <dgm:t>
        <a:bodyPr anchor="t" anchorCtr="0"/>
        <a:lstStyle/>
        <a:p>
          <a:pPr algn="ctr" rtl="0"/>
          <a:r>
            <a:rPr lang="it-IT" sz="2800" b="1" i="0" baseline="0" dirty="0">
              <a:solidFill>
                <a:schemeClr val="accent1"/>
              </a:solidFill>
            </a:rPr>
            <a:t>6rd</a:t>
          </a:r>
        </a:p>
        <a:p>
          <a:pPr algn="l" rtl="0"/>
          <a:r>
            <a:rPr lang="it-IT" sz="1600" b="0" i="0" baseline="0" dirty="0" err="1"/>
            <a:t>Transition</a:t>
          </a:r>
          <a:r>
            <a:rPr lang="it-IT" sz="1600" b="0" i="0" baseline="0" dirty="0"/>
            <a:t> </a:t>
          </a:r>
          <a:r>
            <a:rPr lang="it-IT" sz="1600" b="0" i="0" baseline="0" dirty="0" err="1"/>
            <a:t>technology</a:t>
          </a:r>
          <a:r>
            <a:rPr lang="it-IT" sz="1600" b="0" i="0" baseline="0" dirty="0"/>
            <a:t> che permette di utilizzare reti IPv4 per pubblicare servizi IPv6 incapsulando il traffico IPv6 in un tunnel IPv4</a:t>
          </a:r>
        </a:p>
        <a:p>
          <a:pPr algn="ctr" rtl="0"/>
          <a:r>
            <a:rPr lang="it-IT" sz="1600" b="0" i="0" baseline="0" dirty="0">
              <a:solidFill>
                <a:schemeClr val="accent1"/>
              </a:solidFill>
            </a:rPr>
            <a:t>Tecnologia per i service providers, non avrebbe senso implementarla nell’OS</a:t>
          </a:r>
          <a:endParaRPr lang="it-IT" sz="1600" dirty="0"/>
        </a:p>
      </dgm:t>
    </dgm:pt>
    <dgm:pt modelId="{FC8D4691-0FA6-4F8C-A18F-F33FF3E20E4C}" type="parTrans" cxnId="{9457B0A0-FD08-4E49-A37D-54FC9DAE97BC}">
      <dgm:prSet/>
      <dgm:spPr/>
      <dgm:t>
        <a:bodyPr/>
        <a:lstStyle/>
        <a:p>
          <a:endParaRPr lang="it-IT"/>
        </a:p>
      </dgm:t>
    </dgm:pt>
    <dgm:pt modelId="{7DB9C058-6103-4B73-B793-51B26DA9A54D}" type="sibTrans" cxnId="{9457B0A0-FD08-4E49-A37D-54FC9DAE97BC}">
      <dgm:prSet/>
      <dgm:spPr/>
      <dgm:t>
        <a:bodyPr/>
        <a:lstStyle/>
        <a:p>
          <a:endParaRPr lang="it-IT"/>
        </a:p>
      </dgm:t>
    </dgm:pt>
    <dgm:pt modelId="{B6F65727-4209-4833-B94B-5F47D01A1E8E}">
      <dgm:prSet custT="1"/>
      <dgm:spPr/>
      <dgm:t>
        <a:bodyPr anchor="t" anchorCtr="0"/>
        <a:lstStyle/>
        <a:p>
          <a:pPr algn="ctr" rtl="0"/>
          <a:r>
            <a:rPr lang="it-IT" sz="2800" b="1" i="0" baseline="0" dirty="0">
              <a:solidFill>
                <a:schemeClr val="accent1"/>
              </a:solidFill>
            </a:rPr>
            <a:t>SEND</a:t>
          </a:r>
        </a:p>
        <a:p>
          <a:pPr algn="l" rtl="0"/>
          <a:r>
            <a:rPr lang="it-IT" sz="1600" dirty="0" err="1"/>
            <a:t>Secure</a:t>
          </a:r>
          <a:r>
            <a:rPr lang="it-IT" sz="1600" dirty="0"/>
            <a:t> </a:t>
          </a:r>
          <a:r>
            <a:rPr lang="it-IT" sz="1600" dirty="0" err="1"/>
            <a:t>Neighbor</a:t>
          </a:r>
          <a:r>
            <a:rPr lang="it-IT" sz="1600" dirty="0"/>
            <a:t> Discovery (RFC 3971) permette la validazione del processo di </a:t>
          </a:r>
          <a:r>
            <a:rPr lang="it-IT" sz="1600" dirty="0" err="1"/>
            <a:t>neighbor</a:t>
          </a:r>
          <a:r>
            <a:rPr lang="it-IT" sz="1600" dirty="0"/>
            <a:t> </a:t>
          </a:r>
          <a:r>
            <a:rPr lang="it-IT" sz="1600" dirty="0" err="1"/>
            <a:t>discovery</a:t>
          </a:r>
          <a:endParaRPr lang="it-IT" sz="1600" dirty="0"/>
        </a:p>
        <a:p>
          <a:pPr algn="ctr" rtl="0"/>
          <a:r>
            <a:rPr lang="it-IT" sz="1600" dirty="0">
              <a:solidFill>
                <a:schemeClr val="accent1"/>
              </a:solidFill>
            </a:rPr>
            <a:t>Al momento non supportato perché è una soluzione IPv6 </a:t>
          </a:r>
          <a:r>
            <a:rPr lang="it-IT" sz="1600" dirty="0" err="1">
              <a:solidFill>
                <a:schemeClr val="accent1"/>
              </a:solidFill>
            </a:rPr>
            <a:t>only</a:t>
          </a:r>
          <a:r>
            <a:rPr lang="it-IT" sz="1600" dirty="0">
              <a:solidFill>
                <a:schemeClr val="accent1"/>
              </a:solidFill>
            </a:rPr>
            <a:t>, mentre nel prossimo futuro si utilizzerà Dual-</a:t>
          </a:r>
          <a:r>
            <a:rPr lang="it-IT" sz="1600" dirty="0" err="1">
              <a:solidFill>
                <a:schemeClr val="accent1"/>
              </a:solidFill>
            </a:rPr>
            <a:t>Stack</a:t>
          </a:r>
          <a:endParaRPr lang="it-IT" sz="1600" dirty="0">
            <a:solidFill>
              <a:schemeClr val="accent1"/>
            </a:solidFill>
          </a:endParaRPr>
        </a:p>
      </dgm:t>
    </dgm:pt>
    <dgm:pt modelId="{04702DEB-D941-44D9-AD8C-2D9F0237C6DF}" type="parTrans" cxnId="{55F86FE9-D807-4580-A9DA-249DA05380FB}">
      <dgm:prSet/>
      <dgm:spPr/>
      <dgm:t>
        <a:bodyPr/>
        <a:lstStyle/>
        <a:p>
          <a:endParaRPr lang="it-IT"/>
        </a:p>
      </dgm:t>
    </dgm:pt>
    <dgm:pt modelId="{574AC8C6-9CF4-4BFD-A27E-D860C877C8A7}" type="sibTrans" cxnId="{55F86FE9-D807-4580-A9DA-249DA05380FB}">
      <dgm:prSet/>
      <dgm:spPr/>
      <dgm:t>
        <a:bodyPr/>
        <a:lstStyle/>
        <a:p>
          <a:endParaRPr lang="it-IT"/>
        </a:p>
      </dgm:t>
    </dgm:pt>
    <dgm:pt modelId="{BF6700DA-9E65-4D60-9080-89238BF8C342}" type="pres">
      <dgm:prSet presAssocID="{3CBE75F6-5DC3-4C7A-949C-F3A14B21CA87}" presName="diagram" presStyleCnt="0">
        <dgm:presLayoutVars>
          <dgm:dir/>
          <dgm:resizeHandles val="exact"/>
        </dgm:presLayoutVars>
      </dgm:prSet>
      <dgm:spPr/>
    </dgm:pt>
    <dgm:pt modelId="{8F35612F-DC67-42E5-B0C6-2EE491A0BA86}" type="pres">
      <dgm:prSet presAssocID="{4421CE09-4541-4255-9B4C-FBB76EE22C3B}" presName="node" presStyleLbl="node1" presStyleIdx="0" presStyleCnt="6">
        <dgm:presLayoutVars>
          <dgm:bulletEnabled val="1"/>
        </dgm:presLayoutVars>
      </dgm:prSet>
      <dgm:spPr/>
    </dgm:pt>
    <dgm:pt modelId="{45022838-188E-4DE4-8EB3-FF3F03C1C8DB}" type="pres">
      <dgm:prSet presAssocID="{EA80E368-4C4B-482A-B42B-98A63EA48BB7}" presName="sibTrans" presStyleCnt="0"/>
      <dgm:spPr/>
    </dgm:pt>
    <dgm:pt modelId="{53B59F33-5626-4910-8ACC-86D9C96962F1}" type="pres">
      <dgm:prSet presAssocID="{EFE9E503-634F-40B6-A2DF-919F759A6270}" presName="node" presStyleLbl="node1" presStyleIdx="1" presStyleCnt="6">
        <dgm:presLayoutVars>
          <dgm:bulletEnabled val="1"/>
        </dgm:presLayoutVars>
      </dgm:prSet>
      <dgm:spPr/>
    </dgm:pt>
    <dgm:pt modelId="{67639BEB-A154-4E22-A35D-E5FD270A91FE}" type="pres">
      <dgm:prSet presAssocID="{5C62A67A-6EF7-4055-BFD9-C066FE56BA4B}" presName="sibTrans" presStyleCnt="0"/>
      <dgm:spPr/>
    </dgm:pt>
    <dgm:pt modelId="{CFF30CAE-E15A-4C2F-8AC6-3208883AC19B}" type="pres">
      <dgm:prSet presAssocID="{4C9A3D05-7C75-4579-8D95-798E8AD20EFD}" presName="node" presStyleLbl="node1" presStyleIdx="2" presStyleCnt="6">
        <dgm:presLayoutVars>
          <dgm:bulletEnabled val="1"/>
        </dgm:presLayoutVars>
      </dgm:prSet>
      <dgm:spPr/>
    </dgm:pt>
    <dgm:pt modelId="{69BE43F9-3A6A-4058-82E7-D320E86B3AA7}" type="pres">
      <dgm:prSet presAssocID="{84CE5F1C-E43E-4AC8-9A58-339743A476A6}" presName="sibTrans" presStyleCnt="0"/>
      <dgm:spPr/>
    </dgm:pt>
    <dgm:pt modelId="{8FE4E16B-9D27-48B9-ACA6-AF4D0EFC072E}" type="pres">
      <dgm:prSet presAssocID="{7138FC7F-0781-4265-8DC2-EA041E6BE33B}" presName="node" presStyleLbl="node1" presStyleIdx="3" presStyleCnt="6">
        <dgm:presLayoutVars>
          <dgm:bulletEnabled val="1"/>
        </dgm:presLayoutVars>
      </dgm:prSet>
      <dgm:spPr/>
    </dgm:pt>
    <dgm:pt modelId="{187F5467-5A09-44AF-88D9-660360C18BF8}" type="pres">
      <dgm:prSet presAssocID="{DDE79C30-5A3B-415E-96D9-ED30C26A9CFC}" presName="sibTrans" presStyleCnt="0"/>
      <dgm:spPr/>
    </dgm:pt>
    <dgm:pt modelId="{BAA2754A-63EE-4BF5-A790-0104FCCB8A26}" type="pres">
      <dgm:prSet presAssocID="{CCDA6E8F-95FF-425A-B963-F686DDDB33E3}" presName="node" presStyleLbl="node1" presStyleIdx="4" presStyleCnt="6">
        <dgm:presLayoutVars>
          <dgm:bulletEnabled val="1"/>
        </dgm:presLayoutVars>
      </dgm:prSet>
      <dgm:spPr/>
    </dgm:pt>
    <dgm:pt modelId="{DF2313AB-C41E-4AB9-BA40-3998F509C326}" type="pres">
      <dgm:prSet presAssocID="{7DB9C058-6103-4B73-B793-51B26DA9A54D}" presName="sibTrans" presStyleCnt="0"/>
      <dgm:spPr/>
    </dgm:pt>
    <dgm:pt modelId="{A93F68DB-3D4E-40A1-8CC1-F0A61DB1EC41}" type="pres">
      <dgm:prSet presAssocID="{B6F65727-4209-4833-B94B-5F47D01A1E8E}" presName="node" presStyleLbl="node1" presStyleIdx="5" presStyleCnt="6" custLinFactNeighborX="4145" custLinFactNeighborY="-318">
        <dgm:presLayoutVars>
          <dgm:bulletEnabled val="1"/>
        </dgm:presLayoutVars>
      </dgm:prSet>
      <dgm:spPr/>
    </dgm:pt>
  </dgm:ptLst>
  <dgm:cxnLst>
    <dgm:cxn modelId="{F8924302-7659-4EFF-ADA8-D9C26507D35B}" type="presOf" srcId="{B6F65727-4209-4833-B94B-5F47D01A1E8E}" destId="{A93F68DB-3D4E-40A1-8CC1-F0A61DB1EC41}" srcOrd="0" destOrd="0" presId="urn:microsoft.com/office/officeart/2005/8/layout/default"/>
    <dgm:cxn modelId="{3A5DCB10-E9D7-4AF2-A444-5EC21011A3FF}" type="presOf" srcId="{7138FC7F-0781-4265-8DC2-EA041E6BE33B}" destId="{8FE4E16B-9D27-48B9-ACA6-AF4D0EFC072E}" srcOrd="0" destOrd="0" presId="urn:microsoft.com/office/officeart/2005/8/layout/default"/>
    <dgm:cxn modelId="{DB5D495B-071E-4455-92E1-E9A27F6D31EA}" srcId="{3CBE75F6-5DC3-4C7A-949C-F3A14B21CA87}" destId="{4C9A3D05-7C75-4579-8D95-798E8AD20EFD}" srcOrd="2" destOrd="0" parTransId="{1ED8CD0C-8F56-4D0C-B235-DD00FBFFBA64}" sibTransId="{84CE5F1C-E43E-4AC8-9A58-339743A476A6}"/>
    <dgm:cxn modelId="{66EBDC49-6B27-4652-A9DE-8458379AAD34}" srcId="{3CBE75F6-5DC3-4C7A-949C-F3A14B21CA87}" destId="{4421CE09-4541-4255-9B4C-FBB76EE22C3B}" srcOrd="0" destOrd="0" parTransId="{3F95BE5B-7277-4616-BC0F-8ACC8A9D9D73}" sibTransId="{EA80E368-4C4B-482A-B42B-98A63EA48BB7}"/>
    <dgm:cxn modelId="{E0460F6F-6852-46FA-9120-C3309F4FD157}" type="presOf" srcId="{4421CE09-4541-4255-9B4C-FBB76EE22C3B}" destId="{8F35612F-DC67-42E5-B0C6-2EE491A0BA86}" srcOrd="0" destOrd="0" presId="urn:microsoft.com/office/officeart/2005/8/layout/default"/>
    <dgm:cxn modelId="{8834B188-DE55-4413-8A59-0FC5B42140A3}" srcId="{3CBE75F6-5DC3-4C7A-949C-F3A14B21CA87}" destId="{EFE9E503-634F-40B6-A2DF-919F759A6270}" srcOrd="1" destOrd="0" parTransId="{9B171455-7265-4CAA-8D7B-269816A31ED1}" sibTransId="{5C62A67A-6EF7-4055-BFD9-C066FE56BA4B}"/>
    <dgm:cxn modelId="{9457B0A0-FD08-4E49-A37D-54FC9DAE97BC}" srcId="{3CBE75F6-5DC3-4C7A-949C-F3A14B21CA87}" destId="{CCDA6E8F-95FF-425A-B963-F686DDDB33E3}" srcOrd="4" destOrd="0" parTransId="{FC8D4691-0FA6-4F8C-A18F-F33FF3E20E4C}" sibTransId="{7DB9C058-6103-4B73-B793-51B26DA9A54D}"/>
    <dgm:cxn modelId="{C88556A1-8F85-4B15-86D5-A045FDA62B18}" type="presOf" srcId="{3CBE75F6-5DC3-4C7A-949C-F3A14B21CA87}" destId="{BF6700DA-9E65-4D60-9080-89238BF8C342}" srcOrd="0" destOrd="0" presId="urn:microsoft.com/office/officeart/2005/8/layout/default"/>
    <dgm:cxn modelId="{43CC33B8-ED01-4CB5-82EA-543219A8AC7F}" type="presOf" srcId="{EFE9E503-634F-40B6-A2DF-919F759A6270}" destId="{53B59F33-5626-4910-8ACC-86D9C96962F1}" srcOrd="0" destOrd="0" presId="urn:microsoft.com/office/officeart/2005/8/layout/default"/>
    <dgm:cxn modelId="{015BC9D2-844B-4C0E-A42E-3BB6474381D3}" type="presOf" srcId="{CCDA6E8F-95FF-425A-B963-F686DDDB33E3}" destId="{BAA2754A-63EE-4BF5-A790-0104FCCB8A26}" srcOrd="0" destOrd="0" presId="urn:microsoft.com/office/officeart/2005/8/layout/default"/>
    <dgm:cxn modelId="{55F86FE9-D807-4580-A9DA-249DA05380FB}" srcId="{3CBE75F6-5DC3-4C7A-949C-F3A14B21CA87}" destId="{B6F65727-4209-4833-B94B-5F47D01A1E8E}" srcOrd="5" destOrd="0" parTransId="{04702DEB-D941-44D9-AD8C-2D9F0237C6DF}" sibTransId="{574AC8C6-9CF4-4BFD-A27E-D860C877C8A7}"/>
    <dgm:cxn modelId="{CC165AEB-F198-4EFD-AAF5-99B06D8AB19D}" type="presOf" srcId="{4C9A3D05-7C75-4579-8D95-798E8AD20EFD}" destId="{CFF30CAE-E15A-4C2F-8AC6-3208883AC19B}" srcOrd="0" destOrd="0" presId="urn:microsoft.com/office/officeart/2005/8/layout/default"/>
    <dgm:cxn modelId="{0FBED1F8-740D-45D9-8A3E-9F44044C3396}" srcId="{3CBE75F6-5DC3-4C7A-949C-F3A14B21CA87}" destId="{7138FC7F-0781-4265-8DC2-EA041E6BE33B}" srcOrd="3" destOrd="0" parTransId="{4FA21075-86E8-421C-B276-E604171E9193}" sibTransId="{DDE79C30-5A3B-415E-96D9-ED30C26A9CFC}"/>
    <dgm:cxn modelId="{BF35842C-AA19-4CE8-886A-D9A88BC79BB6}" type="presParOf" srcId="{BF6700DA-9E65-4D60-9080-89238BF8C342}" destId="{8F35612F-DC67-42E5-B0C6-2EE491A0BA86}" srcOrd="0" destOrd="0" presId="urn:microsoft.com/office/officeart/2005/8/layout/default"/>
    <dgm:cxn modelId="{B597B777-C7B9-4E86-8C53-4CE7C5C7C02F}" type="presParOf" srcId="{BF6700DA-9E65-4D60-9080-89238BF8C342}" destId="{45022838-188E-4DE4-8EB3-FF3F03C1C8DB}" srcOrd="1" destOrd="0" presId="urn:microsoft.com/office/officeart/2005/8/layout/default"/>
    <dgm:cxn modelId="{70F179C9-8BF9-43A1-9633-DC11EEC9DA51}" type="presParOf" srcId="{BF6700DA-9E65-4D60-9080-89238BF8C342}" destId="{53B59F33-5626-4910-8ACC-86D9C96962F1}" srcOrd="2" destOrd="0" presId="urn:microsoft.com/office/officeart/2005/8/layout/default"/>
    <dgm:cxn modelId="{B2F251ED-AD9E-42B8-8E7B-441EA35BD812}" type="presParOf" srcId="{BF6700DA-9E65-4D60-9080-89238BF8C342}" destId="{67639BEB-A154-4E22-A35D-E5FD270A91FE}" srcOrd="3" destOrd="0" presId="urn:microsoft.com/office/officeart/2005/8/layout/default"/>
    <dgm:cxn modelId="{A6996C5B-907F-43C6-91BD-0DA23527C054}" type="presParOf" srcId="{BF6700DA-9E65-4D60-9080-89238BF8C342}" destId="{CFF30CAE-E15A-4C2F-8AC6-3208883AC19B}" srcOrd="4" destOrd="0" presId="urn:microsoft.com/office/officeart/2005/8/layout/default"/>
    <dgm:cxn modelId="{158C910E-49B5-41A5-93DE-65D89C14802A}" type="presParOf" srcId="{BF6700DA-9E65-4D60-9080-89238BF8C342}" destId="{69BE43F9-3A6A-4058-82E7-D320E86B3AA7}" srcOrd="5" destOrd="0" presId="urn:microsoft.com/office/officeart/2005/8/layout/default"/>
    <dgm:cxn modelId="{5F762C4A-C8C1-472E-B19D-9BFA66D276F5}" type="presParOf" srcId="{BF6700DA-9E65-4D60-9080-89238BF8C342}" destId="{8FE4E16B-9D27-48B9-ACA6-AF4D0EFC072E}" srcOrd="6" destOrd="0" presId="urn:microsoft.com/office/officeart/2005/8/layout/default"/>
    <dgm:cxn modelId="{0B75BC99-D0C3-402E-A571-4D4E199125E5}" type="presParOf" srcId="{BF6700DA-9E65-4D60-9080-89238BF8C342}" destId="{187F5467-5A09-44AF-88D9-660360C18BF8}" srcOrd="7" destOrd="0" presId="urn:microsoft.com/office/officeart/2005/8/layout/default"/>
    <dgm:cxn modelId="{753241CD-7081-4EC3-BF19-044072AFF5D1}" type="presParOf" srcId="{BF6700DA-9E65-4D60-9080-89238BF8C342}" destId="{BAA2754A-63EE-4BF5-A790-0104FCCB8A26}" srcOrd="8" destOrd="0" presId="urn:microsoft.com/office/officeart/2005/8/layout/default"/>
    <dgm:cxn modelId="{E3ABD9BF-938A-4BC2-86F2-0C44F60BB5C6}" type="presParOf" srcId="{BF6700DA-9E65-4D60-9080-89238BF8C342}" destId="{DF2313AB-C41E-4AB9-BA40-3998F509C326}" srcOrd="9" destOrd="0" presId="urn:microsoft.com/office/officeart/2005/8/layout/default"/>
    <dgm:cxn modelId="{D811474E-C2FC-43F0-9F59-A9F298DBC73F}" type="presParOf" srcId="{BF6700DA-9E65-4D60-9080-89238BF8C342}" destId="{A93F68DB-3D4E-40A1-8CC1-F0A61DB1EC4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81F8C61-AC22-4A0E-8ECF-2D57A4083B4B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it-IT"/>
        </a:p>
      </dgm:t>
    </dgm:pt>
    <dgm:pt modelId="{E707F2B8-93DB-46BE-BF50-C095D3D02F63}">
      <dgm:prSet/>
      <dgm:spPr/>
      <dgm:t>
        <a:bodyPr/>
        <a:lstStyle/>
        <a:p>
          <a:pPr rtl="0"/>
          <a:r>
            <a:rPr lang="en-US" b="1" i="0" baseline="0" dirty="0">
              <a:solidFill>
                <a:srgbClr val="FFFF00"/>
              </a:solidFill>
            </a:rPr>
            <a:t>Ping</a:t>
          </a:r>
        </a:p>
        <a:p>
          <a:pPr rtl="0"/>
          <a:r>
            <a:rPr lang="en-US" b="0" i="0" baseline="0" dirty="0"/>
            <a:t>ping -6 host</a:t>
          </a:r>
          <a:endParaRPr lang="it-IT" i="0" dirty="0"/>
        </a:p>
      </dgm:t>
    </dgm:pt>
    <dgm:pt modelId="{79E528BF-E13D-4B50-941C-A56DEC132F2A}" type="parTrans" cxnId="{BE412176-D6E2-4AEC-B0ED-A48C8D23DB5C}">
      <dgm:prSet/>
      <dgm:spPr/>
      <dgm:t>
        <a:bodyPr/>
        <a:lstStyle/>
        <a:p>
          <a:endParaRPr lang="it-IT"/>
        </a:p>
      </dgm:t>
    </dgm:pt>
    <dgm:pt modelId="{BF771B41-69B7-4312-99B0-6C84A80BFCA0}" type="sibTrans" cxnId="{BE412176-D6E2-4AEC-B0ED-A48C8D23DB5C}">
      <dgm:prSet/>
      <dgm:spPr/>
      <dgm:t>
        <a:bodyPr/>
        <a:lstStyle/>
        <a:p>
          <a:endParaRPr lang="it-IT"/>
        </a:p>
      </dgm:t>
    </dgm:pt>
    <dgm:pt modelId="{2C0A4E41-C6E3-4975-B980-5E01193C6C06}">
      <dgm:prSet/>
      <dgm:spPr/>
      <dgm:t>
        <a:bodyPr/>
        <a:lstStyle/>
        <a:p>
          <a:pPr rtl="0"/>
          <a:r>
            <a:rPr lang="en-US" b="1" i="0" baseline="0" dirty="0" err="1">
              <a:solidFill>
                <a:srgbClr val="FFFF00"/>
              </a:solidFill>
            </a:rPr>
            <a:t>Pathping</a:t>
          </a:r>
          <a:endParaRPr lang="en-US" b="1" i="0" baseline="0" dirty="0">
            <a:solidFill>
              <a:srgbClr val="FFFF00"/>
            </a:solidFill>
          </a:endParaRPr>
        </a:p>
        <a:p>
          <a:pPr rtl="0"/>
          <a:r>
            <a:rPr lang="en-US" b="0" i="0" baseline="0" dirty="0" err="1"/>
            <a:t>pathping</a:t>
          </a:r>
          <a:r>
            <a:rPr lang="en-US" b="0" i="0" baseline="0" dirty="0"/>
            <a:t> -6 host</a:t>
          </a:r>
          <a:endParaRPr lang="it-IT" dirty="0"/>
        </a:p>
      </dgm:t>
    </dgm:pt>
    <dgm:pt modelId="{AF198F74-0869-48F0-8830-6696442A8107}" type="parTrans" cxnId="{69042C6B-B7E1-4CC1-8AB8-273671C9B758}">
      <dgm:prSet/>
      <dgm:spPr/>
      <dgm:t>
        <a:bodyPr/>
        <a:lstStyle/>
        <a:p>
          <a:endParaRPr lang="it-IT"/>
        </a:p>
      </dgm:t>
    </dgm:pt>
    <dgm:pt modelId="{9AD65CBA-0D3D-4406-956C-20778548F208}" type="sibTrans" cxnId="{69042C6B-B7E1-4CC1-8AB8-273671C9B758}">
      <dgm:prSet/>
      <dgm:spPr/>
      <dgm:t>
        <a:bodyPr/>
        <a:lstStyle/>
        <a:p>
          <a:endParaRPr lang="it-IT"/>
        </a:p>
      </dgm:t>
    </dgm:pt>
    <dgm:pt modelId="{2FEE669E-E32C-4609-AA26-79B720458AD0}">
      <dgm:prSet/>
      <dgm:spPr/>
      <dgm:t>
        <a:bodyPr/>
        <a:lstStyle/>
        <a:p>
          <a:pPr rtl="0"/>
          <a:r>
            <a:rPr lang="en-US" b="1" i="0" baseline="0" dirty="0" err="1">
              <a:solidFill>
                <a:srgbClr val="FFFF00"/>
              </a:solidFill>
            </a:rPr>
            <a:t>Tracert</a:t>
          </a:r>
          <a:endParaRPr lang="en-US" b="1" i="0" baseline="0" dirty="0">
            <a:solidFill>
              <a:srgbClr val="FFFF00"/>
            </a:solidFill>
          </a:endParaRPr>
        </a:p>
        <a:p>
          <a:pPr rtl="0"/>
          <a:r>
            <a:rPr lang="en-US" b="0" i="0" baseline="0" dirty="0" err="1"/>
            <a:t>tracert</a:t>
          </a:r>
          <a:r>
            <a:rPr lang="en-US" b="0" i="0" baseline="0" dirty="0"/>
            <a:t> -6 host</a:t>
          </a:r>
          <a:endParaRPr lang="it-IT" dirty="0"/>
        </a:p>
      </dgm:t>
    </dgm:pt>
    <dgm:pt modelId="{2E231074-E82B-4B00-A7F0-3AFDF2B9B8CE}" type="parTrans" cxnId="{D1126838-C6BA-48BB-88E6-532F6555A5BB}">
      <dgm:prSet/>
      <dgm:spPr/>
      <dgm:t>
        <a:bodyPr/>
        <a:lstStyle/>
        <a:p>
          <a:endParaRPr lang="it-IT"/>
        </a:p>
      </dgm:t>
    </dgm:pt>
    <dgm:pt modelId="{DDDF83A6-78A3-400B-8A84-B018310E910D}" type="sibTrans" cxnId="{D1126838-C6BA-48BB-88E6-532F6555A5BB}">
      <dgm:prSet/>
      <dgm:spPr/>
      <dgm:t>
        <a:bodyPr/>
        <a:lstStyle/>
        <a:p>
          <a:endParaRPr lang="it-IT"/>
        </a:p>
      </dgm:t>
    </dgm:pt>
    <dgm:pt modelId="{BC47370F-1956-4D3B-979A-CCE66EA78D64}">
      <dgm:prSet/>
      <dgm:spPr/>
      <dgm:t>
        <a:bodyPr/>
        <a:lstStyle/>
        <a:p>
          <a:pPr rtl="0"/>
          <a:r>
            <a:rPr lang="it-IT" b="1" i="0" baseline="0" dirty="0" err="1">
              <a:solidFill>
                <a:srgbClr val="FFFF00"/>
              </a:solidFill>
            </a:rPr>
            <a:t>Route</a:t>
          </a:r>
          <a:r>
            <a:rPr lang="it-IT" b="1" i="0" baseline="0" dirty="0">
              <a:solidFill>
                <a:srgbClr val="FFFF00"/>
              </a:solidFill>
            </a:rPr>
            <a:t> </a:t>
          </a:r>
          <a:r>
            <a:rPr lang="it-IT" b="1" i="0" baseline="0" dirty="0" err="1">
              <a:solidFill>
                <a:srgbClr val="FFFF00"/>
              </a:solidFill>
            </a:rPr>
            <a:t>print</a:t>
          </a:r>
          <a:endParaRPr lang="it-IT" b="1" i="0" baseline="0" dirty="0">
            <a:solidFill>
              <a:srgbClr val="FFFF00"/>
            </a:solidFill>
          </a:endParaRPr>
        </a:p>
        <a:p>
          <a:pPr rtl="0"/>
          <a:r>
            <a:rPr lang="it-IT" b="0" dirty="0" err="1">
              <a:solidFill>
                <a:schemeClr val="tx1"/>
              </a:solidFill>
            </a:rPr>
            <a:t>route</a:t>
          </a:r>
          <a:r>
            <a:rPr lang="it-IT" b="0" dirty="0">
              <a:solidFill>
                <a:schemeClr val="tx1"/>
              </a:solidFill>
            </a:rPr>
            <a:t> </a:t>
          </a:r>
          <a:r>
            <a:rPr lang="it-IT" b="0" dirty="0" err="1">
              <a:solidFill>
                <a:schemeClr val="tx1"/>
              </a:solidFill>
            </a:rPr>
            <a:t>print</a:t>
          </a:r>
          <a:r>
            <a:rPr lang="it-IT" b="0" dirty="0">
              <a:solidFill>
                <a:schemeClr val="tx1"/>
              </a:solidFill>
            </a:rPr>
            <a:t> -6</a:t>
          </a:r>
        </a:p>
      </dgm:t>
    </dgm:pt>
    <dgm:pt modelId="{AFBE856E-4DCE-46FB-B956-43E4D534FA7B}" type="parTrans" cxnId="{BB433868-4196-47A8-BCE3-77151F21CA09}">
      <dgm:prSet/>
      <dgm:spPr/>
      <dgm:t>
        <a:bodyPr/>
        <a:lstStyle/>
        <a:p>
          <a:endParaRPr lang="it-IT"/>
        </a:p>
      </dgm:t>
    </dgm:pt>
    <dgm:pt modelId="{1FCE4374-90AB-4A6B-A911-9A4C1FEBD48E}" type="sibTrans" cxnId="{BB433868-4196-47A8-BCE3-77151F21CA09}">
      <dgm:prSet/>
      <dgm:spPr/>
      <dgm:t>
        <a:bodyPr/>
        <a:lstStyle/>
        <a:p>
          <a:endParaRPr lang="it-IT"/>
        </a:p>
      </dgm:t>
    </dgm:pt>
    <dgm:pt modelId="{AD0C0967-A711-4DAD-AB64-577AEA2B7165}">
      <dgm:prSet/>
      <dgm:spPr/>
      <dgm:t>
        <a:bodyPr/>
        <a:lstStyle/>
        <a:p>
          <a:pPr rtl="0"/>
          <a:r>
            <a:rPr lang="en-US" b="1" i="0" baseline="0" dirty="0">
              <a:solidFill>
                <a:srgbClr val="FFFF00"/>
              </a:solidFill>
            </a:rPr>
            <a:t>Ipconfig</a:t>
          </a:r>
          <a:endParaRPr lang="it-IT" b="1" dirty="0">
            <a:solidFill>
              <a:srgbClr val="FFFF00"/>
            </a:solidFill>
          </a:endParaRPr>
        </a:p>
      </dgm:t>
    </dgm:pt>
    <dgm:pt modelId="{65E9B799-468C-4A40-ABB4-9348DC900D32}" type="parTrans" cxnId="{8166BA85-EBF0-4345-8B19-A5A955502E52}">
      <dgm:prSet/>
      <dgm:spPr/>
      <dgm:t>
        <a:bodyPr/>
        <a:lstStyle/>
        <a:p>
          <a:endParaRPr lang="it-IT"/>
        </a:p>
      </dgm:t>
    </dgm:pt>
    <dgm:pt modelId="{56C169FA-681C-4E81-91A0-DE75ACF9FF44}" type="sibTrans" cxnId="{8166BA85-EBF0-4345-8B19-A5A955502E52}">
      <dgm:prSet/>
      <dgm:spPr/>
      <dgm:t>
        <a:bodyPr/>
        <a:lstStyle/>
        <a:p>
          <a:endParaRPr lang="it-IT"/>
        </a:p>
      </dgm:t>
    </dgm:pt>
    <dgm:pt modelId="{74ACAA52-BFB5-4678-BE21-30D4B95F0464}">
      <dgm:prSet/>
      <dgm:spPr/>
      <dgm:t>
        <a:bodyPr/>
        <a:lstStyle/>
        <a:p>
          <a:pPr rtl="0"/>
          <a:r>
            <a:rPr lang="it-IT" b="1" i="0" baseline="0" dirty="0" err="1">
              <a:solidFill>
                <a:srgbClr val="FFFF00"/>
              </a:solidFill>
            </a:rPr>
            <a:t>Nslookup</a:t>
          </a:r>
          <a:endParaRPr lang="it-IT" b="1" i="0" baseline="0" dirty="0">
            <a:solidFill>
              <a:srgbClr val="FFFF00"/>
            </a:solidFill>
          </a:endParaRPr>
        </a:p>
      </dgm:t>
    </dgm:pt>
    <dgm:pt modelId="{668FD14A-33BC-42CC-B40B-6BD44AE5F3F8}" type="parTrans" cxnId="{85CDA063-0D42-460A-8932-6CD0CA1EB8DB}">
      <dgm:prSet/>
      <dgm:spPr/>
      <dgm:t>
        <a:bodyPr/>
        <a:lstStyle/>
        <a:p>
          <a:endParaRPr lang="it-IT"/>
        </a:p>
      </dgm:t>
    </dgm:pt>
    <dgm:pt modelId="{B36AD7CC-E524-4F13-83FD-B7BA339A9848}" type="sibTrans" cxnId="{85CDA063-0D42-460A-8932-6CD0CA1EB8DB}">
      <dgm:prSet/>
      <dgm:spPr/>
      <dgm:t>
        <a:bodyPr/>
        <a:lstStyle/>
        <a:p>
          <a:endParaRPr lang="it-IT"/>
        </a:p>
      </dgm:t>
    </dgm:pt>
    <dgm:pt modelId="{329354DB-478A-4AD2-A5A9-E780A55CAA0D}">
      <dgm:prSet/>
      <dgm:spPr/>
      <dgm:t>
        <a:bodyPr/>
        <a:lstStyle/>
        <a:p>
          <a:pPr rtl="0"/>
          <a:r>
            <a:rPr lang="en-US" b="1" i="0" baseline="0" dirty="0" err="1">
              <a:solidFill>
                <a:srgbClr val="FFFF00"/>
              </a:solidFill>
            </a:rPr>
            <a:t>Netsh</a:t>
          </a:r>
          <a:endParaRPr lang="it-IT" b="1" dirty="0">
            <a:solidFill>
              <a:srgbClr val="FFFF00"/>
            </a:solidFill>
          </a:endParaRPr>
        </a:p>
      </dgm:t>
    </dgm:pt>
    <dgm:pt modelId="{F03450D6-BA0E-4584-82C0-61554ADC0EEE}" type="parTrans" cxnId="{3C73B84A-703A-4572-9B24-EF60320F7673}">
      <dgm:prSet/>
      <dgm:spPr/>
      <dgm:t>
        <a:bodyPr/>
        <a:lstStyle/>
        <a:p>
          <a:endParaRPr lang="it-IT"/>
        </a:p>
      </dgm:t>
    </dgm:pt>
    <dgm:pt modelId="{962BCFCF-9986-465E-BF41-BCC539B4E0D4}" type="sibTrans" cxnId="{3C73B84A-703A-4572-9B24-EF60320F7673}">
      <dgm:prSet/>
      <dgm:spPr/>
      <dgm:t>
        <a:bodyPr/>
        <a:lstStyle/>
        <a:p>
          <a:endParaRPr lang="it-IT"/>
        </a:p>
      </dgm:t>
    </dgm:pt>
    <dgm:pt modelId="{E3F55883-08B7-44A6-9890-7960B64028BC}">
      <dgm:prSet/>
      <dgm:spPr/>
      <dgm:t>
        <a:bodyPr/>
        <a:lstStyle/>
        <a:p>
          <a:pPr rtl="0"/>
          <a:r>
            <a:rPr lang="it-IT" b="1" dirty="0">
              <a:solidFill>
                <a:srgbClr val="FFFF00"/>
              </a:solidFill>
            </a:rPr>
            <a:t>Telnet</a:t>
          </a:r>
        </a:p>
      </dgm:t>
    </dgm:pt>
    <dgm:pt modelId="{CF5020AB-BC95-4E8D-9122-B94D8781FBC7}" type="parTrans" cxnId="{A2C0BBE4-58A6-4217-8253-86971424ED56}">
      <dgm:prSet/>
      <dgm:spPr/>
      <dgm:t>
        <a:bodyPr/>
        <a:lstStyle/>
        <a:p>
          <a:endParaRPr lang="it-IT"/>
        </a:p>
      </dgm:t>
    </dgm:pt>
    <dgm:pt modelId="{1C7CF3DC-492C-4E75-8C84-59D53B2CD891}" type="sibTrans" cxnId="{A2C0BBE4-58A6-4217-8253-86971424ED56}">
      <dgm:prSet/>
      <dgm:spPr/>
      <dgm:t>
        <a:bodyPr/>
        <a:lstStyle/>
        <a:p>
          <a:endParaRPr lang="it-IT"/>
        </a:p>
      </dgm:t>
    </dgm:pt>
    <dgm:pt modelId="{961DF33E-4B10-41E5-9280-8B0CCD35CF29}" type="pres">
      <dgm:prSet presAssocID="{D81F8C61-AC22-4A0E-8ECF-2D57A4083B4B}" presName="diagram" presStyleCnt="0">
        <dgm:presLayoutVars>
          <dgm:dir/>
          <dgm:resizeHandles val="exact"/>
        </dgm:presLayoutVars>
      </dgm:prSet>
      <dgm:spPr/>
    </dgm:pt>
    <dgm:pt modelId="{7AA4DD5E-C420-461E-9619-BE6821AD5663}" type="pres">
      <dgm:prSet presAssocID="{E707F2B8-93DB-46BE-BF50-C095D3D02F63}" presName="node" presStyleLbl="node1" presStyleIdx="0" presStyleCnt="8">
        <dgm:presLayoutVars>
          <dgm:bulletEnabled val="1"/>
        </dgm:presLayoutVars>
      </dgm:prSet>
      <dgm:spPr/>
    </dgm:pt>
    <dgm:pt modelId="{CF012EA9-220D-4F4D-ACF6-05DC8EC2E41C}" type="pres">
      <dgm:prSet presAssocID="{BF771B41-69B7-4312-99B0-6C84A80BFCA0}" presName="sibTrans" presStyleCnt="0"/>
      <dgm:spPr/>
    </dgm:pt>
    <dgm:pt modelId="{72302580-BBCC-4C7A-9F00-18CE3331E52A}" type="pres">
      <dgm:prSet presAssocID="{2C0A4E41-C6E3-4975-B980-5E01193C6C06}" presName="node" presStyleLbl="node1" presStyleIdx="1" presStyleCnt="8">
        <dgm:presLayoutVars>
          <dgm:bulletEnabled val="1"/>
        </dgm:presLayoutVars>
      </dgm:prSet>
      <dgm:spPr/>
    </dgm:pt>
    <dgm:pt modelId="{564B8D57-CCD1-4C0E-9439-8F2BA1103E9E}" type="pres">
      <dgm:prSet presAssocID="{9AD65CBA-0D3D-4406-956C-20778548F208}" presName="sibTrans" presStyleCnt="0"/>
      <dgm:spPr/>
    </dgm:pt>
    <dgm:pt modelId="{89795B18-D47F-4BC7-A874-0CFDD7BDD524}" type="pres">
      <dgm:prSet presAssocID="{2FEE669E-E32C-4609-AA26-79B720458AD0}" presName="node" presStyleLbl="node1" presStyleIdx="2" presStyleCnt="8">
        <dgm:presLayoutVars>
          <dgm:bulletEnabled val="1"/>
        </dgm:presLayoutVars>
      </dgm:prSet>
      <dgm:spPr/>
    </dgm:pt>
    <dgm:pt modelId="{5C1E9AFA-A699-4B21-9878-85A22FBEFC50}" type="pres">
      <dgm:prSet presAssocID="{DDDF83A6-78A3-400B-8A84-B018310E910D}" presName="sibTrans" presStyleCnt="0"/>
      <dgm:spPr/>
    </dgm:pt>
    <dgm:pt modelId="{3970D930-28DC-4ED4-8E35-27DD10C27ACE}" type="pres">
      <dgm:prSet presAssocID="{BC47370F-1956-4D3B-979A-CCE66EA78D64}" presName="node" presStyleLbl="node1" presStyleIdx="3" presStyleCnt="8">
        <dgm:presLayoutVars>
          <dgm:bulletEnabled val="1"/>
        </dgm:presLayoutVars>
      </dgm:prSet>
      <dgm:spPr/>
    </dgm:pt>
    <dgm:pt modelId="{89547F76-1725-4386-A897-CD5550B108E9}" type="pres">
      <dgm:prSet presAssocID="{1FCE4374-90AB-4A6B-A911-9A4C1FEBD48E}" presName="sibTrans" presStyleCnt="0"/>
      <dgm:spPr/>
    </dgm:pt>
    <dgm:pt modelId="{68E1C2AF-FCCE-44C8-B91D-D583D1F3BA64}" type="pres">
      <dgm:prSet presAssocID="{AD0C0967-A711-4DAD-AB64-577AEA2B7165}" presName="node" presStyleLbl="node1" presStyleIdx="4" presStyleCnt="8">
        <dgm:presLayoutVars>
          <dgm:bulletEnabled val="1"/>
        </dgm:presLayoutVars>
      </dgm:prSet>
      <dgm:spPr/>
    </dgm:pt>
    <dgm:pt modelId="{E659BF93-B654-46B3-879F-5DF785B2027C}" type="pres">
      <dgm:prSet presAssocID="{56C169FA-681C-4E81-91A0-DE75ACF9FF44}" presName="sibTrans" presStyleCnt="0"/>
      <dgm:spPr/>
    </dgm:pt>
    <dgm:pt modelId="{BBAFEACA-4DB6-4C00-BCAE-8D2823027F51}" type="pres">
      <dgm:prSet presAssocID="{74ACAA52-BFB5-4678-BE21-30D4B95F0464}" presName="node" presStyleLbl="node1" presStyleIdx="5" presStyleCnt="8">
        <dgm:presLayoutVars>
          <dgm:bulletEnabled val="1"/>
        </dgm:presLayoutVars>
      </dgm:prSet>
      <dgm:spPr/>
    </dgm:pt>
    <dgm:pt modelId="{9CB67356-54C8-482F-ABB6-604AE9242164}" type="pres">
      <dgm:prSet presAssocID="{B36AD7CC-E524-4F13-83FD-B7BA339A9848}" presName="sibTrans" presStyleCnt="0"/>
      <dgm:spPr/>
    </dgm:pt>
    <dgm:pt modelId="{4D9D9E99-735C-43C3-8C5B-99053E93E06A}" type="pres">
      <dgm:prSet presAssocID="{329354DB-478A-4AD2-A5A9-E780A55CAA0D}" presName="node" presStyleLbl="node1" presStyleIdx="6" presStyleCnt="8">
        <dgm:presLayoutVars>
          <dgm:bulletEnabled val="1"/>
        </dgm:presLayoutVars>
      </dgm:prSet>
      <dgm:spPr/>
    </dgm:pt>
    <dgm:pt modelId="{AA43E711-980B-45F5-ABC1-5B7E1B621B28}" type="pres">
      <dgm:prSet presAssocID="{962BCFCF-9986-465E-BF41-BCC539B4E0D4}" presName="sibTrans" presStyleCnt="0"/>
      <dgm:spPr/>
    </dgm:pt>
    <dgm:pt modelId="{C79B8822-459A-42C2-8C06-3F34D2024EC9}" type="pres">
      <dgm:prSet presAssocID="{E3F55883-08B7-44A6-9890-7960B64028BC}" presName="node" presStyleLbl="node1" presStyleIdx="7" presStyleCnt="8">
        <dgm:presLayoutVars>
          <dgm:bulletEnabled val="1"/>
        </dgm:presLayoutVars>
      </dgm:prSet>
      <dgm:spPr/>
    </dgm:pt>
  </dgm:ptLst>
  <dgm:cxnLst>
    <dgm:cxn modelId="{6EBD2534-AF69-477F-9E88-3FE868DCB874}" type="presOf" srcId="{D81F8C61-AC22-4A0E-8ECF-2D57A4083B4B}" destId="{961DF33E-4B10-41E5-9280-8B0CCD35CF29}" srcOrd="0" destOrd="0" presId="urn:microsoft.com/office/officeart/2005/8/layout/default"/>
    <dgm:cxn modelId="{D1126838-C6BA-48BB-88E6-532F6555A5BB}" srcId="{D81F8C61-AC22-4A0E-8ECF-2D57A4083B4B}" destId="{2FEE669E-E32C-4609-AA26-79B720458AD0}" srcOrd="2" destOrd="0" parTransId="{2E231074-E82B-4B00-A7F0-3AFDF2B9B8CE}" sibTransId="{DDDF83A6-78A3-400B-8A84-B018310E910D}"/>
    <dgm:cxn modelId="{458E5441-04D7-4B19-9BD3-D344D53D49C0}" type="presOf" srcId="{2FEE669E-E32C-4609-AA26-79B720458AD0}" destId="{89795B18-D47F-4BC7-A874-0CFDD7BDD524}" srcOrd="0" destOrd="0" presId="urn:microsoft.com/office/officeart/2005/8/layout/default"/>
    <dgm:cxn modelId="{85CDA063-0D42-460A-8932-6CD0CA1EB8DB}" srcId="{D81F8C61-AC22-4A0E-8ECF-2D57A4083B4B}" destId="{74ACAA52-BFB5-4678-BE21-30D4B95F0464}" srcOrd="5" destOrd="0" parTransId="{668FD14A-33BC-42CC-B40B-6BD44AE5F3F8}" sibTransId="{B36AD7CC-E524-4F13-83FD-B7BA339A9848}"/>
    <dgm:cxn modelId="{BB433868-4196-47A8-BCE3-77151F21CA09}" srcId="{D81F8C61-AC22-4A0E-8ECF-2D57A4083B4B}" destId="{BC47370F-1956-4D3B-979A-CCE66EA78D64}" srcOrd="3" destOrd="0" parTransId="{AFBE856E-4DCE-46FB-B956-43E4D534FA7B}" sibTransId="{1FCE4374-90AB-4A6B-A911-9A4C1FEBD48E}"/>
    <dgm:cxn modelId="{3C73B84A-703A-4572-9B24-EF60320F7673}" srcId="{D81F8C61-AC22-4A0E-8ECF-2D57A4083B4B}" destId="{329354DB-478A-4AD2-A5A9-E780A55CAA0D}" srcOrd="6" destOrd="0" parTransId="{F03450D6-BA0E-4584-82C0-61554ADC0EEE}" sibTransId="{962BCFCF-9986-465E-BF41-BCC539B4E0D4}"/>
    <dgm:cxn modelId="{69042C6B-B7E1-4CC1-8AB8-273671C9B758}" srcId="{D81F8C61-AC22-4A0E-8ECF-2D57A4083B4B}" destId="{2C0A4E41-C6E3-4975-B980-5E01193C6C06}" srcOrd="1" destOrd="0" parTransId="{AF198F74-0869-48F0-8830-6696442A8107}" sibTransId="{9AD65CBA-0D3D-4406-956C-20778548F208}"/>
    <dgm:cxn modelId="{C18B034E-F16C-4C96-AC47-46C83BC0A126}" type="presOf" srcId="{329354DB-478A-4AD2-A5A9-E780A55CAA0D}" destId="{4D9D9E99-735C-43C3-8C5B-99053E93E06A}" srcOrd="0" destOrd="0" presId="urn:microsoft.com/office/officeart/2005/8/layout/default"/>
    <dgm:cxn modelId="{F7622B72-EC89-4148-8F13-0ECC542F826A}" type="presOf" srcId="{BC47370F-1956-4D3B-979A-CCE66EA78D64}" destId="{3970D930-28DC-4ED4-8E35-27DD10C27ACE}" srcOrd="0" destOrd="0" presId="urn:microsoft.com/office/officeart/2005/8/layout/default"/>
    <dgm:cxn modelId="{9BD54B54-8C70-4377-B47E-0B86DFF7C058}" type="presOf" srcId="{2C0A4E41-C6E3-4975-B980-5E01193C6C06}" destId="{72302580-BBCC-4C7A-9F00-18CE3331E52A}" srcOrd="0" destOrd="0" presId="urn:microsoft.com/office/officeart/2005/8/layout/default"/>
    <dgm:cxn modelId="{BE412176-D6E2-4AEC-B0ED-A48C8D23DB5C}" srcId="{D81F8C61-AC22-4A0E-8ECF-2D57A4083B4B}" destId="{E707F2B8-93DB-46BE-BF50-C095D3D02F63}" srcOrd="0" destOrd="0" parTransId="{79E528BF-E13D-4B50-941C-A56DEC132F2A}" sibTransId="{BF771B41-69B7-4312-99B0-6C84A80BFCA0}"/>
    <dgm:cxn modelId="{3E95237C-319A-44E5-9947-E195A8294EA0}" type="presOf" srcId="{E707F2B8-93DB-46BE-BF50-C095D3D02F63}" destId="{7AA4DD5E-C420-461E-9619-BE6821AD5663}" srcOrd="0" destOrd="0" presId="urn:microsoft.com/office/officeart/2005/8/layout/default"/>
    <dgm:cxn modelId="{8166BA85-EBF0-4345-8B19-A5A955502E52}" srcId="{D81F8C61-AC22-4A0E-8ECF-2D57A4083B4B}" destId="{AD0C0967-A711-4DAD-AB64-577AEA2B7165}" srcOrd="4" destOrd="0" parTransId="{65E9B799-468C-4A40-ABB4-9348DC900D32}" sibTransId="{56C169FA-681C-4E81-91A0-DE75ACF9FF44}"/>
    <dgm:cxn modelId="{AAFDE0CC-CFCD-441B-B409-17BCC2AA44C3}" type="presOf" srcId="{AD0C0967-A711-4DAD-AB64-577AEA2B7165}" destId="{68E1C2AF-FCCE-44C8-B91D-D583D1F3BA64}" srcOrd="0" destOrd="0" presId="urn:microsoft.com/office/officeart/2005/8/layout/default"/>
    <dgm:cxn modelId="{501430D5-9EA7-4E3B-9986-365A67D6C279}" type="presOf" srcId="{74ACAA52-BFB5-4678-BE21-30D4B95F0464}" destId="{BBAFEACA-4DB6-4C00-BCAE-8D2823027F51}" srcOrd="0" destOrd="0" presId="urn:microsoft.com/office/officeart/2005/8/layout/default"/>
    <dgm:cxn modelId="{A2C0BBE4-58A6-4217-8253-86971424ED56}" srcId="{D81F8C61-AC22-4A0E-8ECF-2D57A4083B4B}" destId="{E3F55883-08B7-44A6-9890-7960B64028BC}" srcOrd="7" destOrd="0" parTransId="{CF5020AB-BC95-4E8D-9122-B94D8781FBC7}" sibTransId="{1C7CF3DC-492C-4E75-8C84-59D53B2CD891}"/>
    <dgm:cxn modelId="{C13F07F0-C564-4B71-9FE3-4A2A3A6C44E8}" type="presOf" srcId="{E3F55883-08B7-44A6-9890-7960B64028BC}" destId="{C79B8822-459A-42C2-8C06-3F34D2024EC9}" srcOrd="0" destOrd="0" presId="urn:microsoft.com/office/officeart/2005/8/layout/default"/>
    <dgm:cxn modelId="{B2E8D1E1-1953-4601-AF25-DEA2915B8644}" type="presParOf" srcId="{961DF33E-4B10-41E5-9280-8B0CCD35CF29}" destId="{7AA4DD5E-C420-461E-9619-BE6821AD5663}" srcOrd="0" destOrd="0" presId="urn:microsoft.com/office/officeart/2005/8/layout/default"/>
    <dgm:cxn modelId="{FF99A9EE-435B-4E02-9119-B5D2892E2194}" type="presParOf" srcId="{961DF33E-4B10-41E5-9280-8B0CCD35CF29}" destId="{CF012EA9-220D-4F4D-ACF6-05DC8EC2E41C}" srcOrd="1" destOrd="0" presId="urn:microsoft.com/office/officeart/2005/8/layout/default"/>
    <dgm:cxn modelId="{41C14426-7F23-4C8F-BD3D-8AD161CEA039}" type="presParOf" srcId="{961DF33E-4B10-41E5-9280-8B0CCD35CF29}" destId="{72302580-BBCC-4C7A-9F00-18CE3331E52A}" srcOrd="2" destOrd="0" presId="urn:microsoft.com/office/officeart/2005/8/layout/default"/>
    <dgm:cxn modelId="{D78DE04E-B111-4E44-98D0-2DADBD541829}" type="presParOf" srcId="{961DF33E-4B10-41E5-9280-8B0CCD35CF29}" destId="{564B8D57-CCD1-4C0E-9439-8F2BA1103E9E}" srcOrd="3" destOrd="0" presId="urn:microsoft.com/office/officeart/2005/8/layout/default"/>
    <dgm:cxn modelId="{3D4AF77D-E026-48F6-9ED4-585003A3AEAF}" type="presParOf" srcId="{961DF33E-4B10-41E5-9280-8B0CCD35CF29}" destId="{89795B18-D47F-4BC7-A874-0CFDD7BDD524}" srcOrd="4" destOrd="0" presId="urn:microsoft.com/office/officeart/2005/8/layout/default"/>
    <dgm:cxn modelId="{D89EBAD6-0EBF-455C-9202-956604C09F8E}" type="presParOf" srcId="{961DF33E-4B10-41E5-9280-8B0CCD35CF29}" destId="{5C1E9AFA-A699-4B21-9878-85A22FBEFC50}" srcOrd="5" destOrd="0" presId="urn:microsoft.com/office/officeart/2005/8/layout/default"/>
    <dgm:cxn modelId="{1514115F-0B56-42D4-A81A-244C72FD6B0D}" type="presParOf" srcId="{961DF33E-4B10-41E5-9280-8B0CCD35CF29}" destId="{3970D930-28DC-4ED4-8E35-27DD10C27ACE}" srcOrd="6" destOrd="0" presId="urn:microsoft.com/office/officeart/2005/8/layout/default"/>
    <dgm:cxn modelId="{32F1B13E-3FAF-4947-A8F8-F8CA3957428F}" type="presParOf" srcId="{961DF33E-4B10-41E5-9280-8B0CCD35CF29}" destId="{89547F76-1725-4386-A897-CD5550B108E9}" srcOrd="7" destOrd="0" presId="urn:microsoft.com/office/officeart/2005/8/layout/default"/>
    <dgm:cxn modelId="{14599679-7249-47D5-BB15-2451282A233F}" type="presParOf" srcId="{961DF33E-4B10-41E5-9280-8B0CCD35CF29}" destId="{68E1C2AF-FCCE-44C8-B91D-D583D1F3BA64}" srcOrd="8" destOrd="0" presId="urn:microsoft.com/office/officeart/2005/8/layout/default"/>
    <dgm:cxn modelId="{EB6C7F63-645B-43B5-B096-3A47A94D5F5C}" type="presParOf" srcId="{961DF33E-4B10-41E5-9280-8B0CCD35CF29}" destId="{E659BF93-B654-46B3-879F-5DF785B2027C}" srcOrd="9" destOrd="0" presId="urn:microsoft.com/office/officeart/2005/8/layout/default"/>
    <dgm:cxn modelId="{2570E4CC-1518-4AF3-BE69-1FA30BBEB926}" type="presParOf" srcId="{961DF33E-4B10-41E5-9280-8B0CCD35CF29}" destId="{BBAFEACA-4DB6-4C00-BCAE-8D2823027F51}" srcOrd="10" destOrd="0" presId="urn:microsoft.com/office/officeart/2005/8/layout/default"/>
    <dgm:cxn modelId="{23951CF8-1B00-4DA1-BA82-FEF8433EF639}" type="presParOf" srcId="{961DF33E-4B10-41E5-9280-8B0CCD35CF29}" destId="{9CB67356-54C8-482F-ABB6-604AE9242164}" srcOrd="11" destOrd="0" presId="urn:microsoft.com/office/officeart/2005/8/layout/default"/>
    <dgm:cxn modelId="{DF077FED-936D-474D-B6BB-27A2ECD9290C}" type="presParOf" srcId="{961DF33E-4B10-41E5-9280-8B0CCD35CF29}" destId="{4D9D9E99-735C-43C3-8C5B-99053E93E06A}" srcOrd="12" destOrd="0" presId="urn:microsoft.com/office/officeart/2005/8/layout/default"/>
    <dgm:cxn modelId="{2376F76E-E19C-4CAB-8CE0-F70F4A8E58C3}" type="presParOf" srcId="{961DF33E-4B10-41E5-9280-8B0CCD35CF29}" destId="{AA43E711-980B-45F5-ABC1-5B7E1B621B28}" srcOrd="13" destOrd="0" presId="urn:microsoft.com/office/officeart/2005/8/layout/default"/>
    <dgm:cxn modelId="{AD1EA7B5-4B74-47C3-95DD-704FB7366D48}" type="presParOf" srcId="{961DF33E-4B10-41E5-9280-8B0CCD35CF29}" destId="{C79B8822-459A-42C2-8C06-3F34D2024EC9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CA11BB3-70FD-4087-9139-BECCC6F63D14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it-IT"/>
        </a:p>
      </dgm:t>
    </dgm:pt>
    <dgm:pt modelId="{2B8EF9FB-851B-42E9-B46A-BA19B7E7E44B}">
      <dgm:prSet custT="1"/>
      <dgm:spPr/>
      <dgm:t>
        <a:bodyPr anchor="t" anchorCtr="0"/>
        <a:lstStyle/>
        <a:p>
          <a:pPr algn="l" rtl="0"/>
          <a:r>
            <a:rPr lang="en-US" sz="2400" b="1" i="0" baseline="0" dirty="0" err="1">
              <a:solidFill>
                <a:schemeClr val="accent1"/>
              </a:solidFill>
            </a:rPr>
            <a:t>Prestazioni</a:t>
          </a:r>
          <a:endParaRPr lang="en-US" sz="2400" b="1" i="0" baseline="0" dirty="0">
            <a:solidFill>
              <a:schemeClr val="accent1"/>
            </a:solidFill>
          </a:endParaRPr>
        </a:p>
        <a:p>
          <a:pPr algn="l" rtl="0"/>
          <a:r>
            <a:rPr lang="en-US" sz="2000" b="0" i="0" baseline="0" dirty="0" err="1"/>
            <a:t>Elaborazione</a:t>
          </a:r>
          <a:r>
            <a:rPr lang="en-US" sz="2000" b="0" i="0" baseline="0" dirty="0"/>
            <a:t> </a:t>
          </a:r>
          <a:r>
            <a:rPr lang="en-US" sz="2000" b="0" i="0" baseline="0" dirty="0" err="1"/>
            <a:t>pacchetti</a:t>
          </a:r>
          <a:r>
            <a:rPr lang="en-US" sz="2000" b="0" i="0" baseline="0" dirty="0"/>
            <a:t> </a:t>
          </a:r>
          <a:r>
            <a:rPr lang="en-US" sz="2000" b="0" i="0" baseline="0" dirty="0" err="1"/>
            <a:t>più</a:t>
          </a:r>
          <a:r>
            <a:rPr lang="en-US" sz="2000" b="0" i="0" baseline="0" dirty="0"/>
            <a:t> </a:t>
          </a:r>
          <a:r>
            <a:rPr lang="en-US" sz="2000" b="0" i="0" baseline="0" dirty="0" err="1"/>
            <a:t>rapida</a:t>
          </a:r>
          <a:r>
            <a:rPr lang="en-US" sz="2000" b="0" i="0" baseline="0" dirty="0"/>
            <a:t> grazie </a:t>
          </a:r>
          <a:r>
            <a:rPr lang="en-US" sz="2000" b="0" i="0" baseline="0" dirty="0" err="1"/>
            <a:t>all’Header</a:t>
          </a:r>
          <a:r>
            <a:rPr lang="en-US" sz="2000" b="0" i="0" baseline="0" dirty="0"/>
            <a:t> </a:t>
          </a:r>
          <a:r>
            <a:rPr lang="en-US" sz="2000" b="0" i="0" baseline="0" dirty="0" err="1"/>
            <a:t>semplificato</a:t>
          </a:r>
          <a:r>
            <a:rPr lang="en-US" sz="2000" b="0" i="0" baseline="0" dirty="0"/>
            <a:t> (7 </a:t>
          </a:r>
          <a:r>
            <a:rPr lang="en-US" sz="2000" b="0" i="0" baseline="0" dirty="0" err="1"/>
            <a:t>campi</a:t>
          </a:r>
          <a:r>
            <a:rPr lang="en-US" sz="2000" b="0" i="0" baseline="0" dirty="0"/>
            <a:t> </a:t>
          </a:r>
          <a:r>
            <a:rPr lang="en-US" sz="2000" b="0" i="0" baseline="0" dirty="0" err="1"/>
            <a:t>contro</a:t>
          </a:r>
          <a:r>
            <a:rPr lang="en-US" sz="2000" b="0" i="0" baseline="0" dirty="0"/>
            <a:t> </a:t>
          </a:r>
          <a:r>
            <a:rPr lang="en-US" sz="2000" b="0" i="0" baseline="0" dirty="0" err="1"/>
            <a:t>i</a:t>
          </a:r>
          <a:r>
            <a:rPr lang="en-US" sz="2000" b="0" i="0" baseline="0" dirty="0"/>
            <a:t> 13 dell’IPv4)</a:t>
          </a:r>
          <a:endParaRPr lang="it-IT" sz="2000" dirty="0"/>
        </a:p>
      </dgm:t>
    </dgm:pt>
    <dgm:pt modelId="{5B68F196-5E32-4749-A7C5-00F17EBF9D09}" type="parTrans" cxnId="{91B32AA0-3C98-4454-A5B3-97E96C40F32A}">
      <dgm:prSet/>
      <dgm:spPr/>
      <dgm:t>
        <a:bodyPr/>
        <a:lstStyle/>
        <a:p>
          <a:endParaRPr lang="it-IT"/>
        </a:p>
      </dgm:t>
    </dgm:pt>
    <dgm:pt modelId="{F37EE182-EFBC-4B5B-A1F1-039C2AC411D0}" type="sibTrans" cxnId="{91B32AA0-3C98-4454-A5B3-97E96C40F32A}">
      <dgm:prSet/>
      <dgm:spPr/>
      <dgm:t>
        <a:bodyPr/>
        <a:lstStyle/>
        <a:p>
          <a:endParaRPr lang="it-IT"/>
        </a:p>
      </dgm:t>
    </dgm:pt>
    <dgm:pt modelId="{A95DC1C3-FFFE-48C5-AB44-D736FBED83B8}">
      <dgm:prSet custT="1"/>
      <dgm:spPr/>
      <dgm:t>
        <a:bodyPr anchor="t" anchorCtr="0"/>
        <a:lstStyle/>
        <a:p>
          <a:pPr algn="l" rtl="0"/>
          <a:r>
            <a:rPr lang="en-US" sz="2400" b="1" i="0" baseline="0" dirty="0" err="1">
              <a:solidFill>
                <a:schemeClr val="accent1"/>
              </a:solidFill>
            </a:rPr>
            <a:t>Scalabilità</a:t>
          </a:r>
          <a:endParaRPr lang="en-US" sz="2400" b="1" i="0" baseline="0" dirty="0">
            <a:solidFill>
              <a:schemeClr val="accent1"/>
            </a:solidFill>
          </a:endParaRPr>
        </a:p>
        <a:p>
          <a:pPr algn="l" rtl="0"/>
          <a:r>
            <a:rPr lang="en-US" sz="2000" b="0" i="0" baseline="0" dirty="0" err="1"/>
            <a:t>Indirizzamento</a:t>
          </a:r>
          <a:r>
            <a:rPr lang="en-US" sz="2000" b="0" i="0" baseline="0" dirty="0"/>
            <a:t> </a:t>
          </a:r>
          <a:r>
            <a:rPr lang="en-US" sz="2000" b="0" i="0" baseline="0" dirty="0" err="1"/>
            <a:t>ampliato</a:t>
          </a:r>
          <a:r>
            <a:rPr lang="en-US" sz="2000" b="0" i="0" baseline="0" dirty="0"/>
            <a:t> con 128 bit </a:t>
          </a:r>
          <a:r>
            <a:rPr lang="en-US" sz="2000" b="0" i="0" baseline="0" dirty="0" err="1"/>
            <a:t>assegnati</a:t>
          </a:r>
          <a:r>
            <a:rPr lang="en-US" sz="2000" b="0" i="0" baseline="0" dirty="0"/>
            <a:t> in </a:t>
          </a:r>
          <a:r>
            <a:rPr lang="en-US" sz="2000" b="0" i="0" baseline="0" dirty="0" err="1"/>
            <a:t>modo</a:t>
          </a:r>
          <a:r>
            <a:rPr lang="en-US" sz="2000" b="0" i="0" baseline="0" dirty="0"/>
            <a:t> </a:t>
          </a:r>
          <a:r>
            <a:rPr lang="en-US" sz="2000" b="0" i="0" baseline="0" dirty="0" err="1"/>
            <a:t>gerarchico</a:t>
          </a:r>
          <a:endParaRPr lang="it-IT" sz="2000" dirty="0"/>
        </a:p>
      </dgm:t>
    </dgm:pt>
    <dgm:pt modelId="{A083EF5F-5464-4C37-A79A-D19929AD92AC}" type="parTrans" cxnId="{B05ABD3A-ABB5-4B07-84B8-1500FF91EC31}">
      <dgm:prSet/>
      <dgm:spPr/>
      <dgm:t>
        <a:bodyPr/>
        <a:lstStyle/>
        <a:p>
          <a:endParaRPr lang="it-IT"/>
        </a:p>
      </dgm:t>
    </dgm:pt>
    <dgm:pt modelId="{427F7D55-0983-4B18-83C1-67C46BBB689C}" type="sibTrans" cxnId="{B05ABD3A-ABB5-4B07-84B8-1500FF91EC31}">
      <dgm:prSet/>
      <dgm:spPr/>
      <dgm:t>
        <a:bodyPr/>
        <a:lstStyle/>
        <a:p>
          <a:endParaRPr lang="it-IT"/>
        </a:p>
      </dgm:t>
    </dgm:pt>
    <dgm:pt modelId="{792CD06E-570E-4DDC-BFB4-4C1A24F6FAF5}">
      <dgm:prSet custT="1"/>
      <dgm:spPr/>
      <dgm:t>
        <a:bodyPr anchor="t" anchorCtr="0"/>
        <a:lstStyle/>
        <a:p>
          <a:pPr algn="l" rtl="0"/>
          <a:r>
            <a:rPr lang="en-US" sz="2400" b="1" i="0" baseline="0" dirty="0" err="1">
              <a:solidFill>
                <a:schemeClr val="accent1"/>
              </a:solidFill>
            </a:rPr>
            <a:t>Estensibilità</a:t>
          </a:r>
          <a:endParaRPr lang="en-US" sz="2400" b="1" i="0" baseline="0" dirty="0">
            <a:solidFill>
              <a:schemeClr val="accent1"/>
            </a:solidFill>
          </a:endParaRPr>
        </a:p>
        <a:p>
          <a:pPr algn="l" rtl="0"/>
          <a:r>
            <a:rPr lang="it-IT" sz="2000" dirty="0"/>
            <a:t>Le </a:t>
          </a:r>
          <a:r>
            <a:rPr lang="it-IT" sz="2000" dirty="0" err="1"/>
            <a:t>extension</a:t>
          </a:r>
          <a:r>
            <a:rPr lang="it-IT" sz="2000" dirty="0"/>
            <a:t> </a:t>
          </a:r>
          <a:r>
            <a:rPr lang="it-IT" sz="2000" dirty="0" err="1"/>
            <a:t>header</a:t>
          </a:r>
          <a:r>
            <a:rPr lang="it-IT" sz="2000" dirty="0"/>
            <a:t> consentono di integrare un meccanismo estensibile per nuovi tipi di </a:t>
          </a:r>
          <a:r>
            <a:rPr lang="it-IT" sz="2000" dirty="0" err="1"/>
            <a:t>header</a:t>
          </a:r>
          <a:r>
            <a:rPr lang="it-IT" sz="2000" dirty="0"/>
            <a:t> e un </a:t>
          </a:r>
          <a:r>
            <a:rPr lang="it-IT" sz="2000" dirty="0" err="1"/>
            <a:t>routing</a:t>
          </a:r>
          <a:r>
            <a:rPr lang="it-IT" sz="2000" dirty="0"/>
            <a:t> più </a:t>
          </a:r>
          <a:r>
            <a:rPr lang="it-IT" sz="2000" dirty="0" err="1"/>
            <a:t>efficente</a:t>
          </a:r>
          <a:endParaRPr lang="it-IT" sz="2000" dirty="0"/>
        </a:p>
      </dgm:t>
    </dgm:pt>
    <dgm:pt modelId="{800ED594-6B87-4C74-8982-4DF6A2832694}" type="parTrans" cxnId="{C70E4186-2D06-45AE-A7CE-8915FAD2F7DC}">
      <dgm:prSet/>
      <dgm:spPr/>
      <dgm:t>
        <a:bodyPr/>
        <a:lstStyle/>
        <a:p>
          <a:endParaRPr lang="it-IT"/>
        </a:p>
      </dgm:t>
    </dgm:pt>
    <dgm:pt modelId="{844CDE6C-879D-4206-9AE8-6E81C9963D78}" type="sibTrans" cxnId="{C70E4186-2D06-45AE-A7CE-8915FAD2F7DC}">
      <dgm:prSet/>
      <dgm:spPr/>
      <dgm:t>
        <a:bodyPr/>
        <a:lstStyle/>
        <a:p>
          <a:endParaRPr lang="it-IT"/>
        </a:p>
      </dgm:t>
    </dgm:pt>
    <dgm:pt modelId="{2ECCD2D9-9231-407F-952C-59AA4CC1CA71}">
      <dgm:prSet custT="1"/>
      <dgm:spPr/>
      <dgm:t>
        <a:bodyPr anchor="t" anchorCtr="0"/>
        <a:lstStyle/>
        <a:p>
          <a:pPr algn="l" rtl="0"/>
          <a:r>
            <a:rPr lang="en-US" sz="2400" b="1" i="0" baseline="0" dirty="0" err="1">
              <a:solidFill>
                <a:schemeClr val="accent1"/>
              </a:solidFill>
            </a:rPr>
            <a:t>QoS</a:t>
          </a:r>
          <a:endParaRPr lang="en-US" sz="2400" b="1" i="0" baseline="0" dirty="0">
            <a:solidFill>
              <a:schemeClr val="accent1"/>
            </a:solidFill>
          </a:endParaRPr>
        </a:p>
        <a:p>
          <a:pPr algn="l" rtl="0"/>
          <a:r>
            <a:rPr lang="en-US" sz="2000" b="0" i="0" baseline="0" dirty="0" err="1"/>
            <a:t>Supporto</a:t>
          </a:r>
          <a:r>
            <a:rPr lang="en-US" sz="2000" b="0" i="0" baseline="0" dirty="0"/>
            <a:t> </a:t>
          </a:r>
          <a:r>
            <a:rPr lang="en-US" sz="2000" b="0" i="0" baseline="0" dirty="0" err="1"/>
            <a:t>integrato</a:t>
          </a:r>
          <a:r>
            <a:rPr lang="en-US" sz="2000" b="0" i="0" baseline="0" dirty="0"/>
            <a:t> del </a:t>
          </a:r>
          <a:r>
            <a:rPr lang="it-IT" sz="2000" b="0" i="0" baseline="0" dirty="0" err="1"/>
            <a:t>Quality</a:t>
          </a:r>
          <a:r>
            <a:rPr lang="it-IT" sz="2000" b="0" i="0" baseline="0" dirty="0"/>
            <a:t> of Service grazie a campo Flow Label dell’</a:t>
          </a:r>
          <a:r>
            <a:rPr lang="it-IT" sz="2000" b="0" i="0" baseline="0" dirty="0" err="1"/>
            <a:t>header</a:t>
          </a:r>
          <a:endParaRPr lang="it-IT" sz="2000" dirty="0"/>
        </a:p>
      </dgm:t>
    </dgm:pt>
    <dgm:pt modelId="{7513BA4A-020E-4DE5-B01D-C433BD8D5F00}" type="parTrans" cxnId="{BBB2CE81-2798-4368-B33A-014F42FDA3D9}">
      <dgm:prSet/>
      <dgm:spPr/>
      <dgm:t>
        <a:bodyPr/>
        <a:lstStyle/>
        <a:p>
          <a:endParaRPr lang="it-IT"/>
        </a:p>
      </dgm:t>
    </dgm:pt>
    <dgm:pt modelId="{5D68DE56-AACB-4882-BC85-9EFB3080D27C}" type="sibTrans" cxnId="{BBB2CE81-2798-4368-B33A-014F42FDA3D9}">
      <dgm:prSet/>
      <dgm:spPr/>
      <dgm:t>
        <a:bodyPr/>
        <a:lstStyle/>
        <a:p>
          <a:endParaRPr lang="it-IT"/>
        </a:p>
      </dgm:t>
    </dgm:pt>
    <dgm:pt modelId="{807A4273-6FBE-497A-8D18-DE8393CE735E}">
      <dgm:prSet custT="1"/>
      <dgm:spPr/>
      <dgm:t>
        <a:bodyPr anchor="t" anchorCtr="0"/>
        <a:lstStyle/>
        <a:p>
          <a:pPr algn="l" rtl="0"/>
          <a:r>
            <a:rPr lang="en-US" sz="2400" b="1" i="0" baseline="0" dirty="0" err="1">
              <a:solidFill>
                <a:schemeClr val="accent1"/>
              </a:solidFill>
            </a:rPr>
            <a:t>Sicurezza</a:t>
          </a:r>
          <a:endParaRPr lang="en-US" sz="2400" b="1" i="0" baseline="0" dirty="0">
            <a:solidFill>
              <a:schemeClr val="accent1"/>
            </a:solidFill>
          </a:endParaRPr>
        </a:p>
        <a:p>
          <a:pPr rtl="0"/>
          <a:r>
            <a:rPr lang="en-US" sz="2000" b="0" i="0" baseline="0" dirty="0" err="1"/>
            <a:t>IPSec</a:t>
          </a:r>
          <a:r>
            <a:rPr lang="en-US" sz="2000" b="0" i="0" baseline="0" dirty="0"/>
            <a:t> </a:t>
          </a:r>
          <a:r>
            <a:rPr lang="en-US" sz="2000" b="0" i="0" baseline="0"/>
            <a:t>nativo </a:t>
          </a:r>
          <a:r>
            <a:rPr lang="en-US" sz="2000" b="0" i="0" baseline="0" dirty="0"/>
            <a:t>grazie </a:t>
          </a:r>
          <a:r>
            <a:rPr lang="en-US" sz="2000" b="0" i="0" baseline="0" dirty="0" err="1"/>
            <a:t>all’integrazione</a:t>
          </a:r>
          <a:r>
            <a:rPr lang="en-US" sz="2000" b="0" i="0" baseline="0" dirty="0"/>
            <a:t> </a:t>
          </a:r>
          <a:r>
            <a:rPr lang="en-US" sz="2000" b="0" i="0" baseline="0" dirty="0" err="1"/>
            <a:t>della</a:t>
          </a:r>
          <a:r>
            <a:rPr lang="en-US" sz="2000" b="0" i="0" baseline="0" dirty="0"/>
            <a:t> </a:t>
          </a:r>
          <a:r>
            <a:rPr lang="en-US" sz="2000" b="0" i="0" baseline="0" dirty="0" err="1"/>
            <a:t>cifratura</a:t>
          </a:r>
          <a:r>
            <a:rPr lang="en-US" sz="2000" b="0" i="0" baseline="0" dirty="0"/>
            <a:t> (ESP Encapsulating Security Payload) e </a:t>
          </a:r>
          <a:r>
            <a:rPr lang="en-US" sz="2000" b="0" i="0" baseline="0" dirty="0" err="1"/>
            <a:t>dell’autenticazione</a:t>
          </a:r>
          <a:r>
            <a:rPr lang="en-US" sz="2000" b="0" i="0" baseline="0" dirty="0"/>
            <a:t> (</a:t>
          </a:r>
          <a:r>
            <a:rPr lang="it-IT" sz="2000" b="0" i="0" baseline="0" dirty="0"/>
            <a:t>AH </a:t>
          </a:r>
          <a:r>
            <a:rPr lang="it-IT" sz="2000" b="0" i="0" baseline="0" dirty="0" err="1"/>
            <a:t>Authentication</a:t>
          </a:r>
          <a:r>
            <a:rPr lang="it-IT" sz="2000" b="0" i="0" baseline="0" dirty="0"/>
            <a:t> </a:t>
          </a:r>
          <a:r>
            <a:rPr lang="it-IT" sz="2000" b="0" i="0" baseline="0" dirty="0" err="1"/>
            <a:t>Header</a:t>
          </a:r>
          <a:r>
            <a:rPr lang="it-IT" sz="2000" b="0" i="0" baseline="0" dirty="0"/>
            <a:t>)</a:t>
          </a:r>
        </a:p>
      </dgm:t>
    </dgm:pt>
    <dgm:pt modelId="{F0B85D30-9B50-4847-A67D-DE682E41B0B7}" type="parTrans" cxnId="{1ABB5598-46B7-4F51-8B37-542499298A9F}">
      <dgm:prSet/>
      <dgm:spPr/>
      <dgm:t>
        <a:bodyPr/>
        <a:lstStyle/>
        <a:p>
          <a:endParaRPr lang="it-IT"/>
        </a:p>
      </dgm:t>
    </dgm:pt>
    <dgm:pt modelId="{83231800-331A-4454-99FA-95AD8E391994}" type="sibTrans" cxnId="{1ABB5598-46B7-4F51-8B37-542499298A9F}">
      <dgm:prSet/>
      <dgm:spPr/>
      <dgm:t>
        <a:bodyPr/>
        <a:lstStyle/>
        <a:p>
          <a:endParaRPr lang="it-IT"/>
        </a:p>
      </dgm:t>
    </dgm:pt>
    <dgm:pt modelId="{1345087B-FDD7-445C-B28D-E463EC6A15C5}">
      <dgm:prSet custT="1"/>
      <dgm:spPr/>
      <dgm:t>
        <a:bodyPr anchor="t" anchorCtr="0"/>
        <a:lstStyle/>
        <a:p>
          <a:pPr algn="l" rtl="0"/>
          <a:r>
            <a:rPr lang="en-US" sz="2400" b="1" i="0" baseline="0" dirty="0" err="1">
              <a:solidFill>
                <a:schemeClr val="accent1"/>
              </a:solidFill>
            </a:rPr>
            <a:t>Autoconfigurazione</a:t>
          </a:r>
          <a:endParaRPr lang="en-US" sz="2400" b="1" i="0" baseline="0" dirty="0">
            <a:solidFill>
              <a:schemeClr val="accent1"/>
            </a:solidFill>
          </a:endParaRPr>
        </a:p>
        <a:p>
          <a:pPr algn="l" rtl="0"/>
          <a:r>
            <a:rPr lang="it-IT" sz="2000" dirty="0"/>
            <a:t>Configurazione automatica dei nodi IPv6 grazie alla </a:t>
          </a:r>
          <a:r>
            <a:rPr lang="it-IT" sz="2000" dirty="0" err="1"/>
            <a:t>Stateless</a:t>
          </a:r>
          <a:r>
            <a:rPr lang="it-IT" sz="2000" dirty="0"/>
            <a:t> </a:t>
          </a:r>
          <a:r>
            <a:rPr lang="it-IT" sz="2000" dirty="0" err="1"/>
            <a:t>Address</a:t>
          </a:r>
          <a:r>
            <a:rPr lang="it-IT" sz="2000" dirty="0"/>
            <a:t> </a:t>
          </a:r>
          <a:r>
            <a:rPr lang="it-IT" sz="2000" dirty="0" err="1"/>
            <a:t>Autoconfiguration</a:t>
          </a:r>
          <a:endParaRPr lang="it-IT" sz="2000" dirty="0"/>
        </a:p>
      </dgm:t>
    </dgm:pt>
    <dgm:pt modelId="{35C9C9D1-9206-4292-9A96-F90B4371EE25}" type="parTrans" cxnId="{B41D36B5-A2F1-4D40-93AD-07BFD97D102C}">
      <dgm:prSet/>
      <dgm:spPr/>
      <dgm:t>
        <a:bodyPr/>
        <a:lstStyle/>
        <a:p>
          <a:endParaRPr lang="it-IT"/>
        </a:p>
      </dgm:t>
    </dgm:pt>
    <dgm:pt modelId="{B5998D6F-C93D-4C7E-9845-1663D0BAF554}" type="sibTrans" cxnId="{B41D36B5-A2F1-4D40-93AD-07BFD97D102C}">
      <dgm:prSet/>
      <dgm:spPr/>
      <dgm:t>
        <a:bodyPr/>
        <a:lstStyle/>
        <a:p>
          <a:endParaRPr lang="it-IT"/>
        </a:p>
      </dgm:t>
    </dgm:pt>
    <dgm:pt modelId="{45A406E7-4721-4443-A388-6EF76D2F1110}" type="pres">
      <dgm:prSet presAssocID="{ACA11BB3-70FD-4087-9139-BECCC6F63D14}" presName="diagram" presStyleCnt="0">
        <dgm:presLayoutVars>
          <dgm:dir/>
          <dgm:resizeHandles val="exact"/>
        </dgm:presLayoutVars>
      </dgm:prSet>
      <dgm:spPr/>
    </dgm:pt>
    <dgm:pt modelId="{15DA11E3-9445-4974-A489-3D65C9E6DFDD}" type="pres">
      <dgm:prSet presAssocID="{2B8EF9FB-851B-42E9-B46A-BA19B7E7E44B}" presName="node" presStyleLbl="node1" presStyleIdx="0" presStyleCnt="6">
        <dgm:presLayoutVars>
          <dgm:bulletEnabled val="1"/>
        </dgm:presLayoutVars>
      </dgm:prSet>
      <dgm:spPr/>
    </dgm:pt>
    <dgm:pt modelId="{AEAA57F4-DB76-46D7-ACFC-A8393926E5A0}" type="pres">
      <dgm:prSet presAssocID="{F37EE182-EFBC-4B5B-A1F1-039C2AC411D0}" presName="sibTrans" presStyleCnt="0"/>
      <dgm:spPr/>
    </dgm:pt>
    <dgm:pt modelId="{1B3BE625-C019-4DA7-8945-5DF1D996DCBA}" type="pres">
      <dgm:prSet presAssocID="{A95DC1C3-FFFE-48C5-AB44-D736FBED83B8}" presName="node" presStyleLbl="node1" presStyleIdx="1" presStyleCnt="6">
        <dgm:presLayoutVars>
          <dgm:bulletEnabled val="1"/>
        </dgm:presLayoutVars>
      </dgm:prSet>
      <dgm:spPr/>
    </dgm:pt>
    <dgm:pt modelId="{DE5A84D2-E24F-4733-B1C4-378253966CDD}" type="pres">
      <dgm:prSet presAssocID="{427F7D55-0983-4B18-83C1-67C46BBB689C}" presName="sibTrans" presStyleCnt="0"/>
      <dgm:spPr/>
    </dgm:pt>
    <dgm:pt modelId="{0C0AC0EF-EF06-46F8-B6E9-E3F177289A04}" type="pres">
      <dgm:prSet presAssocID="{792CD06E-570E-4DDC-BFB4-4C1A24F6FAF5}" presName="node" presStyleLbl="node1" presStyleIdx="2" presStyleCnt="6">
        <dgm:presLayoutVars>
          <dgm:bulletEnabled val="1"/>
        </dgm:presLayoutVars>
      </dgm:prSet>
      <dgm:spPr/>
    </dgm:pt>
    <dgm:pt modelId="{606370A4-D622-4158-8962-6ED75EA8210C}" type="pres">
      <dgm:prSet presAssocID="{844CDE6C-879D-4206-9AE8-6E81C9963D78}" presName="sibTrans" presStyleCnt="0"/>
      <dgm:spPr/>
    </dgm:pt>
    <dgm:pt modelId="{FB300213-266B-4C8B-8525-6162689D793B}" type="pres">
      <dgm:prSet presAssocID="{2ECCD2D9-9231-407F-952C-59AA4CC1CA71}" presName="node" presStyleLbl="node1" presStyleIdx="3" presStyleCnt="6">
        <dgm:presLayoutVars>
          <dgm:bulletEnabled val="1"/>
        </dgm:presLayoutVars>
      </dgm:prSet>
      <dgm:spPr/>
    </dgm:pt>
    <dgm:pt modelId="{AE0E526F-C2DE-49CE-A025-15E9F1DD8AE3}" type="pres">
      <dgm:prSet presAssocID="{5D68DE56-AACB-4882-BC85-9EFB3080D27C}" presName="sibTrans" presStyleCnt="0"/>
      <dgm:spPr/>
    </dgm:pt>
    <dgm:pt modelId="{1F3722B5-1369-429F-B507-9096B98664AE}" type="pres">
      <dgm:prSet presAssocID="{807A4273-6FBE-497A-8D18-DE8393CE735E}" presName="node" presStyleLbl="node1" presStyleIdx="4" presStyleCnt="6">
        <dgm:presLayoutVars>
          <dgm:bulletEnabled val="1"/>
        </dgm:presLayoutVars>
      </dgm:prSet>
      <dgm:spPr/>
    </dgm:pt>
    <dgm:pt modelId="{A7B4E9E4-D135-49FA-9B4B-58166ABC731E}" type="pres">
      <dgm:prSet presAssocID="{83231800-331A-4454-99FA-95AD8E391994}" presName="sibTrans" presStyleCnt="0"/>
      <dgm:spPr/>
    </dgm:pt>
    <dgm:pt modelId="{496A179A-764A-41D9-9A91-CD1DE7890129}" type="pres">
      <dgm:prSet presAssocID="{1345087B-FDD7-445C-B28D-E463EC6A15C5}" presName="node" presStyleLbl="node1" presStyleIdx="5" presStyleCnt="6">
        <dgm:presLayoutVars>
          <dgm:bulletEnabled val="1"/>
        </dgm:presLayoutVars>
      </dgm:prSet>
      <dgm:spPr/>
    </dgm:pt>
  </dgm:ptLst>
  <dgm:cxnLst>
    <dgm:cxn modelId="{B05ABD3A-ABB5-4B07-84B8-1500FF91EC31}" srcId="{ACA11BB3-70FD-4087-9139-BECCC6F63D14}" destId="{A95DC1C3-FFFE-48C5-AB44-D736FBED83B8}" srcOrd="1" destOrd="0" parTransId="{A083EF5F-5464-4C37-A79A-D19929AD92AC}" sibTransId="{427F7D55-0983-4B18-83C1-67C46BBB689C}"/>
    <dgm:cxn modelId="{9E1EB661-0883-4BBF-A556-B4432E4AF104}" type="presOf" srcId="{A95DC1C3-FFFE-48C5-AB44-D736FBED83B8}" destId="{1B3BE625-C019-4DA7-8945-5DF1D996DCBA}" srcOrd="0" destOrd="0" presId="urn:microsoft.com/office/officeart/2005/8/layout/default"/>
    <dgm:cxn modelId="{5829666C-78AE-4958-A1F7-D4FCB8121530}" type="presOf" srcId="{ACA11BB3-70FD-4087-9139-BECCC6F63D14}" destId="{45A406E7-4721-4443-A388-6EF76D2F1110}" srcOrd="0" destOrd="0" presId="urn:microsoft.com/office/officeart/2005/8/layout/default"/>
    <dgm:cxn modelId="{BBB2CE81-2798-4368-B33A-014F42FDA3D9}" srcId="{ACA11BB3-70FD-4087-9139-BECCC6F63D14}" destId="{2ECCD2D9-9231-407F-952C-59AA4CC1CA71}" srcOrd="3" destOrd="0" parTransId="{7513BA4A-020E-4DE5-B01D-C433BD8D5F00}" sibTransId="{5D68DE56-AACB-4882-BC85-9EFB3080D27C}"/>
    <dgm:cxn modelId="{C70E4186-2D06-45AE-A7CE-8915FAD2F7DC}" srcId="{ACA11BB3-70FD-4087-9139-BECCC6F63D14}" destId="{792CD06E-570E-4DDC-BFB4-4C1A24F6FAF5}" srcOrd="2" destOrd="0" parTransId="{800ED594-6B87-4C74-8982-4DF6A2832694}" sibTransId="{844CDE6C-879D-4206-9AE8-6E81C9963D78}"/>
    <dgm:cxn modelId="{DFEC4790-D024-469B-BBD9-77DAF0BBDB7D}" type="presOf" srcId="{2ECCD2D9-9231-407F-952C-59AA4CC1CA71}" destId="{FB300213-266B-4C8B-8525-6162689D793B}" srcOrd="0" destOrd="0" presId="urn:microsoft.com/office/officeart/2005/8/layout/default"/>
    <dgm:cxn modelId="{43CD3095-5F1D-494D-AD4B-7855CA72847B}" type="presOf" srcId="{807A4273-6FBE-497A-8D18-DE8393CE735E}" destId="{1F3722B5-1369-429F-B507-9096B98664AE}" srcOrd="0" destOrd="0" presId="urn:microsoft.com/office/officeart/2005/8/layout/default"/>
    <dgm:cxn modelId="{1ABB5598-46B7-4F51-8B37-542499298A9F}" srcId="{ACA11BB3-70FD-4087-9139-BECCC6F63D14}" destId="{807A4273-6FBE-497A-8D18-DE8393CE735E}" srcOrd="4" destOrd="0" parTransId="{F0B85D30-9B50-4847-A67D-DE682E41B0B7}" sibTransId="{83231800-331A-4454-99FA-95AD8E391994}"/>
    <dgm:cxn modelId="{91B32AA0-3C98-4454-A5B3-97E96C40F32A}" srcId="{ACA11BB3-70FD-4087-9139-BECCC6F63D14}" destId="{2B8EF9FB-851B-42E9-B46A-BA19B7E7E44B}" srcOrd="0" destOrd="0" parTransId="{5B68F196-5E32-4749-A7C5-00F17EBF9D09}" sibTransId="{F37EE182-EFBC-4B5B-A1F1-039C2AC411D0}"/>
    <dgm:cxn modelId="{9BF939A0-C2E9-4A03-A087-0093EEB40FE6}" type="presOf" srcId="{2B8EF9FB-851B-42E9-B46A-BA19B7E7E44B}" destId="{15DA11E3-9445-4974-A489-3D65C9E6DFDD}" srcOrd="0" destOrd="0" presId="urn:microsoft.com/office/officeart/2005/8/layout/default"/>
    <dgm:cxn modelId="{3C708DB0-0481-4522-9B1C-BF3AC662BF4C}" type="presOf" srcId="{1345087B-FDD7-445C-B28D-E463EC6A15C5}" destId="{496A179A-764A-41D9-9A91-CD1DE7890129}" srcOrd="0" destOrd="0" presId="urn:microsoft.com/office/officeart/2005/8/layout/default"/>
    <dgm:cxn modelId="{B41D36B5-A2F1-4D40-93AD-07BFD97D102C}" srcId="{ACA11BB3-70FD-4087-9139-BECCC6F63D14}" destId="{1345087B-FDD7-445C-B28D-E463EC6A15C5}" srcOrd="5" destOrd="0" parTransId="{35C9C9D1-9206-4292-9A96-F90B4371EE25}" sibTransId="{B5998D6F-C93D-4C7E-9845-1663D0BAF554}"/>
    <dgm:cxn modelId="{2ACB1FC7-6BA9-4BA6-90F9-60A7760B1245}" type="presOf" srcId="{792CD06E-570E-4DDC-BFB4-4C1A24F6FAF5}" destId="{0C0AC0EF-EF06-46F8-B6E9-E3F177289A04}" srcOrd="0" destOrd="0" presId="urn:microsoft.com/office/officeart/2005/8/layout/default"/>
    <dgm:cxn modelId="{DE6086B9-AD82-41A1-8BBF-DDB7EE4FA7DB}" type="presParOf" srcId="{45A406E7-4721-4443-A388-6EF76D2F1110}" destId="{15DA11E3-9445-4974-A489-3D65C9E6DFDD}" srcOrd="0" destOrd="0" presId="urn:microsoft.com/office/officeart/2005/8/layout/default"/>
    <dgm:cxn modelId="{1BC5A964-6999-42B8-B180-F12B544E5388}" type="presParOf" srcId="{45A406E7-4721-4443-A388-6EF76D2F1110}" destId="{AEAA57F4-DB76-46D7-ACFC-A8393926E5A0}" srcOrd="1" destOrd="0" presId="urn:microsoft.com/office/officeart/2005/8/layout/default"/>
    <dgm:cxn modelId="{D3C642FB-7F1B-4423-B78A-579732DDB09F}" type="presParOf" srcId="{45A406E7-4721-4443-A388-6EF76D2F1110}" destId="{1B3BE625-C019-4DA7-8945-5DF1D996DCBA}" srcOrd="2" destOrd="0" presId="urn:microsoft.com/office/officeart/2005/8/layout/default"/>
    <dgm:cxn modelId="{7F73DFF9-521F-44A2-A284-676D374E1BD1}" type="presParOf" srcId="{45A406E7-4721-4443-A388-6EF76D2F1110}" destId="{DE5A84D2-E24F-4733-B1C4-378253966CDD}" srcOrd="3" destOrd="0" presId="urn:microsoft.com/office/officeart/2005/8/layout/default"/>
    <dgm:cxn modelId="{142DFAB2-8444-4091-9DBE-FA014977B35E}" type="presParOf" srcId="{45A406E7-4721-4443-A388-6EF76D2F1110}" destId="{0C0AC0EF-EF06-46F8-B6E9-E3F177289A04}" srcOrd="4" destOrd="0" presId="urn:microsoft.com/office/officeart/2005/8/layout/default"/>
    <dgm:cxn modelId="{C268CE7C-AD71-4E49-8DA1-81A64ED61407}" type="presParOf" srcId="{45A406E7-4721-4443-A388-6EF76D2F1110}" destId="{606370A4-D622-4158-8962-6ED75EA8210C}" srcOrd="5" destOrd="0" presId="urn:microsoft.com/office/officeart/2005/8/layout/default"/>
    <dgm:cxn modelId="{592B2B37-023A-464A-8943-B029F100A618}" type="presParOf" srcId="{45A406E7-4721-4443-A388-6EF76D2F1110}" destId="{FB300213-266B-4C8B-8525-6162689D793B}" srcOrd="6" destOrd="0" presId="urn:microsoft.com/office/officeart/2005/8/layout/default"/>
    <dgm:cxn modelId="{F76F53C8-CD28-428D-B580-0D45C5F7ABB7}" type="presParOf" srcId="{45A406E7-4721-4443-A388-6EF76D2F1110}" destId="{AE0E526F-C2DE-49CE-A025-15E9F1DD8AE3}" srcOrd="7" destOrd="0" presId="urn:microsoft.com/office/officeart/2005/8/layout/default"/>
    <dgm:cxn modelId="{F5A9D93E-1D17-4800-BC6D-B6068B9A16B4}" type="presParOf" srcId="{45A406E7-4721-4443-A388-6EF76D2F1110}" destId="{1F3722B5-1369-429F-B507-9096B98664AE}" srcOrd="8" destOrd="0" presId="urn:microsoft.com/office/officeart/2005/8/layout/default"/>
    <dgm:cxn modelId="{E0B86A0D-2BA4-4C26-8086-C8A5E25E7BAC}" type="presParOf" srcId="{45A406E7-4721-4443-A388-6EF76D2F1110}" destId="{A7B4E9E4-D135-49FA-9B4B-58166ABC731E}" srcOrd="9" destOrd="0" presId="urn:microsoft.com/office/officeart/2005/8/layout/default"/>
    <dgm:cxn modelId="{47389539-8E8C-4894-9C33-7B78780F5B70}" type="presParOf" srcId="{45A406E7-4721-4443-A388-6EF76D2F1110}" destId="{496A179A-764A-41D9-9A91-CD1DE7890129}" srcOrd="10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96AACC-D2AE-492C-8D12-648A8A511031}">
      <dsp:nvSpPr>
        <dsp:cNvPr id="0" name=""/>
        <dsp:cNvSpPr/>
      </dsp:nvSpPr>
      <dsp:spPr>
        <a:xfrm>
          <a:off x="0" y="93380"/>
          <a:ext cx="11953875" cy="25857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b="1" i="0" kern="1200" baseline="0" dirty="0"/>
            <a:t>Indirizzo </a:t>
          </a:r>
          <a:r>
            <a:rPr lang="it-IT" sz="3600" b="1" i="0" kern="1200" baseline="0" dirty="0" err="1"/>
            <a:t>Unspecified</a:t>
          </a:r>
          <a:br>
            <a:rPr lang="it-IT" sz="3600" b="1" i="0" kern="1200" baseline="0" dirty="0"/>
          </a:br>
          <a:r>
            <a:rPr lang="it-IT" sz="3600" b="1" i="0" kern="1200" baseline="0" dirty="0"/>
            <a:t>0:0:0:0:0:0:0:0 oppure :: oppure ::/128</a:t>
          </a:r>
        </a:p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Utilizzato come indirizzo origine per pacchetti che tentano la verifica dell’univocità di un indirizzo provvisorio (richiesta iniziale DHCP o durate il processo DAD)</a:t>
          </a:r>
        </a:p>
      </dsp:txBody>
      <dsp:txXfrm>
        <a:off x="126223" y="219603"/>
        <a:ext cx="11701429" cy="2333254"/>
      </dsp:txXfrm>
    </dsp:sp>
    <dsp:sp modelId="{6560A290-F432-4D7C-8AD1-2B922F20088E}">
      <dsp:nvSpPr>
        <dsp:cNvPr id="0" name=""/>
        <dsp:cNvSpPr/>
      </dsp:nvSpPr>
      <dsp:spPr>
        <a:xfrm>
          <a:off x="0" y="2866280"/>
          <a:ext cx="11953875" cy="25857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b="1" i="0" kern="1200" baseline="0" dirty="0"/>
            <a:t>Indirizzo di </a:t>
          </a:r>
          <a:r>
            <a:rPr lang="it-IT" sz="3600" b="1" i="0" kern="1200" baseline="0" dirty="0" err="1"/>
            <a:t>Loopback</a:t>
          </a:r>
          <a:br>
            <a:rPr lang="it-IT" sz="3600" b="1" i="0" kern="1200" baseline="0" dirty="0"/>
          </a:br>
          <a:r>
            <a:rPr lang="it-IT" sz="3600" b="1" i="0" kern="1200" baseline="0" dirty="0"/>
            <a:t>0:0:0:0:0:0:0:1 oppure ::1 oppure ::1/128</a:t>
          </a:r>
        </a:p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0" i="0" kern="1200" baseline="0" dirty="0"/>
            <a:t>Utilizzato per consentire ad un nodo di inviare pacchetti a se stesso, i pacchetti destinati all’indirizzo di </a:t>
          </a:r>
          <a:r>
            <a:rPr lang="it-IT" sz="2400" b="0" i="0" kern="1200" baseline="0" dirty="0" err="1"/>
            <a:t>loopback</a:t>
          </a:r>
          <a:r>
            <a:rPr lang="it-IT" sz="2400" b="0" i="0" kern="1200" baseline="0" dirty="0"/>
            <a:t> non possono essere inviati tramite un link o inoltrati da un router </a:t>
          </a:r>
        </a:p>
      </dsp:txBody>
      <dsp:txXfrm>
        <a:off x="126223" y="2992503"/>
        <a:ext cx="11701429" cy="23332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96AACC-D2AE-492C-8D12-648A8A511031}">
      <dsp:nvSpPr>
        <dsp:cNvPr id="0" name=""/>
        <dsp:cNvSpPr/>
      </dsp:nvSpPr>
      <dsp:spPr>
        <a:xfrm>
          <a:off x="0" y="550177"/>
          <a:ext cx="11953875" cy="135686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b="1" i="0" kern="1200" baseline="0" dirty="0"/>
            <a:t>Indirizzo 6to4 (RFC 3056)</a:t>
          </a:r>
        </a:p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Permettono la comunicazione tra due nodi IPv6 su un’infrastruttura di </a:t>
          </a:r>
          <a:r>
            <a:rPr lang="it-IT" sz="1800" kern="1200" dirty="0" err="1"/>
            <a:t>routing</a:t>
          </a:r>
          <a:r>
            <a:rPr lang="it-IT" sz="1800" kern="1200" dirty="0"/>
            <a:t> IPv4 utilizzando un indirizzo IPv4 pubblico</a:t>
          </a:r>
        </a:p>
      </dsp:txBody>
      <dsp:txXfrm>
        <a:off x="66237" y="616414"/>
        <a:ext cx="11821401" cy="1224394"/>
      </dsp:txXfrm>
    </dsp:sp>
    <dsp:sp modelId="{6560A290-F432-4D7C-8AD1-2B922F20088E}">
      <dsp:nvSpPr>
        <dsp:cNvPr id="0" name=""/>
        <dsp:cNvSpPr/>
      </dsp:nvSpPr>
      <dsp:spPr>
        <a:xfrm>
          <a:off x="0" y="2094246"/>
          <a:ext cx="11953875" cy="1356868"/>
        </a:xfrm>
        <a:prstGeom prst="roundRect">
          <a:avLst/>
        </a:prstGeom>
        <a:solidFill>
          <a:schemeClr val="accent4">
            <a:hueOff val="4822484"/>
            <a:satOff val="-4333"/>
            <a:lumOff val="-6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b="1" i="0" kern="1200" baseline="0" dirty="0"/>
            <a:t>Indirizzo ISATAP (RCF 5214)</a:t>
          </a:r>
        </a:p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0" i="0" kern="1200" baseline="0" dirty="0"/>
            <a:t>Utilizzato per la comunicazione tra due nodi che eseguono IPv4 e IPv6 su un’infrastruttura di </a:t>
          </a:r>
          <a:r>
            <a:rPr lang="it-IT" sz="2000" b="0" i="0" kern="1200" baseline="0" dirty="0" err="1"/>
            <a:t>routing</a:t>
          </a:r>
          <a:r>
            <a:rPr lang="it-IT" sz="2000" b="0" i="0" kern="1200" baseline="0" dirty="0"/>
            <a:t> IPv4</a:t>
          </a:r>
        </a:p>
      </dsp:txBody>
      <dsp:txXfrm>
        <a:off x="66237" y="2160483"/>
        <a:ext cx="11821401" cy="1224394"/>
      </dsp:txXfrm>
    </dsp:sp>
    <dsp:sp modelId="{0D22D7B7-9F84-41BE-9AF3-2426FAC48E57}">
      <dsp:nvSpPr>
        <dsp:cNvPr id="0" name=""/>
        <dsp:cNvSpPr/>
      </dsp:nvSpPr>
      <dsp:spPr>
        <a:xfrm>
          <a:off x="0" y="3638314"/>
          <a:ext cx="11953875" cy="1356868"/>
        </a:xfrm>
        <a:prstGeom prst="roundRect">
          <a:avLst/>
        </a:prstGeom>
        <a:solidFill>
          <a:schemeClr val="accent4">
            <a:hueOff val="9644969"/>
            <a:satOff val="-8667"/>
            <a:lumOff val="-13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b="1" i="0" kern="1200" baseline="0" dirty="0"/>
            <a:t>Indirizzo </a:t>
          </a:r>
          <a:r>
            <a:rPr lang="it-IT" sz="3200" b="1" i="0" kern="1200" baseline="0" dirty="0" err="1"/>
            <a:t>Teredo</a:t>
          </a:r>
          <a:r>
            <a:rPr lang="it-IT" sz="3200" b="1" i="0" kern="1200" baseline="0" dirty="0"/>
            <a:t> (RCF 4380)</a:t>
          </a:r>
          <a:endParaRPr lang="it-IT" sz="3200" b="0" i="0" kern="1200" baseline="0" dirty="0"/>
        </a:p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0" i="0" kern="1200" baseline="0" dirty="0"/>
            <a:t>Incapsula i pacchetti IPv6 in pacchetti UDP IPv4, permettere l’utilizzo di tunnel anche in presenza di NAT IPv4</a:t>
          </a:r>
          <a:endParaRPr lang="it-IT" sz="1400" b="0" i="0" kern="1200" baseline="0" dirty="0"/>
        </a:p>
      </dsp:txBody>
      <dsp:txXfrm>
        <a:off x="66237" y="3704551"/>
        <a:ext cx="11821401" cy="12243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35612F-DC67-42E5-B0C6-2EE491A0BA86}">
      <dsp:nvSpPr>
        <dsp:cNvPr id="0" name=""/>
        <dsp:cNvSpPr/>
      </dsp:nvSpPr>
      <dsp:spPr>
        <a:xfrm>
          <a:off x="0" y="344549"/>
          <a:ext cx="3735585" cy="224135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b="1" i="0" kern="1200" baseline="0" dirty="0">
              <a:solidFill>
                <a:schemeClr val="accent1"/>
              </a:solidFill>
            </a:rPr>
            <a:t>Mobile IPv6</a:t>
          </a:r>
        </a:p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Mantenimento della connessione di un nodo IPv6 con altri nodi anche se cambia la sua posizione in Internet e/o il suo indirizzo</a:t>
          </a:r>
        </a:p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solidFill>
                <a:schemeClr val="accent1"/>
              </a:solidFill>
            </a:rPr>
            <a:t>Al momento è poco diffuso</a:t>
          </a:r>
          <a:endParaRPr lang="it-IT" sz="1600" kern="1200" dirty="0">
            <a:solidFill>
              <a:schemeClr val="tx1"/>
            </a:solidFill>
          </a:endParaRPr>
        </a:p>
      </dsp:txBody>
      <dsp:txXfrm>
        <a:off x="0" y="344549"/>
        <a:ext cx="3735585" cy="2241351"/>
      </dsp:txXfrm>
    </dsp:sp>
    <dsp:sp modelId="{53B59F33-5626-4910-8ACC-86D9C96962F1}">
      <dsp:nvSpPr>
        <dsp:cNvPr id="0" name=""/>
        <dsp:cNvSpPr/>
      </dsp:nvSpPr>
      <dsp:spPr>
        <a:xfrm>
          <a:off x="4109144" y="344549"/>
          <a:ext cx="3735585" cy="224135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b="1" i="0" kern="1200" baseline="0" dirty="0">
              <a:solidFill>
                <a:schemeClr val="accent1"/>
              </a:solidFill>
            </a:rPr>
            <a:t>RFC 6106</a:t>
          </a:r>
        </a:p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0" i="0" kern="1200" baseline="0" dirty="0"/>
            <a:t>L’IPv6 Router </a:t>
          </a:r>
          <a:r>
            <a:rPr lang="it-IT" sz="1600" b="0" i="0" kern="1200" baseline="0" dirty="0" err="1"/>
            <a:t>Advertisement</a:t>
          </a:r>
          <a:r>
            <a:rPr lang="it-IT" sz="1600" b="0" i="0" kern="1200" baseline="0" dirty="0"/>
            <a:t> </a:t>
          </a:r>
          <a:r>
            <a:rPr lang="it-IT" sz="1600" b="0" i="0" kern="1200" baseline="0" dirty="0" err="1"/>
            <a:t>Options</a:t>
          </a:r>
          <a:r>
            <a:rPr lang="it-IT" sz="1600" b="0" i="0" kern="1200" baseline="0" dirty="0"/>
            <a:t> for DNS </a:t>
          </a:r>
          <a:r>
            <a:rPr lang="it-IT" sz="1600" b="0" i="0" kern="1200" baseline="0" dirty="0" err="1"/>
            <a:t>Configuration</a:t>
          </a:r>
          <a:r>
            <a:rPr lang="it-IT" sz="1600" b="0" i="0" kern="1200" baseline="0" dirty="0"/>
            <a:t> fornisce l’IP del server DNS tramite il router locale attraverso un Router </a:t>
          </a:r>
          <a:r>
            <a:rPr lang="it-IT" sz="1600" b="0" i="0" kern="1200" baseline="0" dirty="0" err="1"/>
            <a:t>Advertisement</a:t>
          </a:r>
          <a:r>
            <a:rPr lang="it-IT" sz="1600" b="0" i="0" kern="1200" baseline="0" dirty="0"/>
            <a:t> (RA) </a:t>
          </a:r>
          <a:r>
            <a:rPr lang="it-IT" sz="1600" b="0" i="0" kern="1200" baseline="0" dirty="0" err="1"/>
            <a:t>message</a:t>
          </a:r>
          <a:endParaRPr lang="it-IT" sz="1600" b="0" i="0" kern="1200" baseline="0" dirty="0"/>
        </a:p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0" i="0" kern="1200" baseline="0" dirty="0">
              <a:solidFill>
                <a:schemeClr val="accent1"/>
              </a:solidFill>
            </a:rPr>
            <a:t>Se è necessario avere informazioni DNS è probabile che si utilizzi un DHCP</a:t>
          </a:r>
          <a:endParaRPr lang="it-IT" sz="1600" kern="1200" dirty="0"/>
        </a:p>
      </dsp:txBody>
      <dsp:txXfrm>
        <a:off x="4109144" y="344549"/>
        <a:ext cx="3735585" cy="2241351"/>
      </dsp:txXfrm>
    </dsp:sp>
    <dsp:sp modelId="{CFF30CAE-E15A-4C2F-8AC6-3208883AC19B}">
      <dsp:nvSpPr>
        <dsp:cNvPr id="0" name=""/>
        <dsp:cNvSpPr/>
      </dsp:nvSpPr>
      <dsp:spPr>
        <a:xfrm>
          <a:off x="8218289" y="344549"/>
          <a:ext cx="3735585" cy="224135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b="1" i="0" kern="1200" baseline="0" dirty="0">
              <a:solidFill>
                <a:schemeClr val="accent1"/>
              </a:solidFill>
            </a:rPr>
            <a:t>DS-Lite</a:t>
          </a:r>
        </a:p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0" i="0" kern="1200" baseline="0" dirty="0" err="1"/>
            <a:t>Transition</a:t>
          </a:r>
          <a:r>
            <a:rPr lang="it-IT" sz="1600" b="0" i="0" kern="1200" baseline="0" dirty="0"/>
            <a:t> </a:t>
          </a:r>
          <a:r>
            <a:rPr lang="it-IT" sz="1600" b="0" i="0" kern="1200" baseline="0" dirty="0" err="1"/>
            <a:t>technology</a:t>
          </a:r>
          <a:r>
            <a:rPr lang="it-IT" sz="1600" b="0" i="0" kern="1200" baseline="0" dirty="0"/>
            <a:t> che permette di utilizzare reti IPv6 per pubblicare servizi IPv4 incapsulando il traffico IPv4 in un tunnel IPv6</a:t>
          </a:r>
        </a:p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0" i="0" kern="1200" baseline="0" dirty="0">
              <a:solidFill>
                <a:schemeClr val="accent1"/>
              </a:solidFill>
            </a:rPr>
            <a:t>Tecnologia per i service providers, non avrebbe senso implementarla nell’OS</a:t>
          </a:r>
          <a:endParaRPr lang="it-IT" sz="1600" kern="1200" dirty="0">
            <a:solidFill>
              <a:schemeClr val="accent1"/>
            </a:solidFill>
          </a:endParaRPr>
        </a:p>
      </dsp:txBody>
      <dsp:txXfrm>
        <a:off x="8218289" y="344549"/>
        <a:ext cx="3735585" cy="2241351"/>
      </dsp:txXfrm>
    </dsp:sp>
    <dsp:sp modelId="{8FE4E16B-9D27-48B9-ACA6-AF4D0EFC072E}">
      <dsp:nvSpPr>
        <dsp:cNvPr id="0" name=""/>
        <dsp:cNvSpPr/>
      </dsp:nvSpPr>
      <dsp:spPr>
        <a:xfrm>
          <a:off x="0" y="2959459"/>
          <a:ext cx="3735585" cy="224135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b="1" i="0" kern="1200" baseline="0" dirty="0">
              <a:solidFill>
                <a:schemeClr val="accent1"/>
              </a:solidFill>
            </a:rPr>
            <a:t>6in4</a:t>
          </a:r>
        </a:p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0" i="0" kern="1200" baseline="0" dirty="0" err="1"/>
            <a:t>Transition</a:t>
          </a:r>
          <a:r>
            <a:rPr lang="it-IT" sz="1600" b="0" i="0" kern="1200" baseline="0" dirty="0"/>
            <a:t> </a:t>
          </a:r>
          <a:r>
            <a:rPr lang="it-IT" sz="1600" b="0" i="0" kern="1200" baseline="0" dirty="0" err="1"/>
            <a:t>technology</a:t>
          </a:r>
          <a:r>
            <a:rPr lang="it-IT" sz="1600" b="0" i="0" kern="1200" baseline="0" dirty="0"/>
            <a:t> precedente a 6to4 con le stesse funzionalità, ma con configurazione manuale e statica</a:t>
          </a:r>
        </a:p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0" i="0" kern="1200" baseline="0" dirty="0">
              <a:solidFill>
                <a:schemeClr val="accent1"/>
              </a:solidFill>
            </a:rPr>
            <a:t>Poco diffusa e sostituita da 6to4, non ha senso implementarla se si supporta 6to4</a:t>
          </a:r>
          <a:endParaRPr lang="it-IT" sz="3100" kern="1200" dirty="0">
            <a:solidFill>
              <a:schemeClr val="accent1"/>
            </a:solidFill>
          </a:endParaRPr>
        </a:p>
      </dsp:txBody>
      <dsp:txXfrm>
        <a:off x="0" y="2959459"/>
        <a:ext cx="3735585" cy="2241351"/>
      </dsp:txXfrm>
    </dsp:sp>
    <dsp:sp modelId="{BAA2754A-63EE-4BF5-A790-0104FCCB8A26}">
      <dsp:nvSpPr>
        <dsp:cNvPr id="0" name=""/>
        <dsp:cNvSpPr/>
      </dsp:nvSpPr>
      <dsp:spPr>
        <a:xfrm>
          <a:off x="4109144" y="2959459"/>
          <a:ext cx="3735585" cy="224135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b="1" i="0" kern="1200" baseline="0" dirty="0">
              <a:solidFill>
                <a:schemeClr val="accent1"/>
              </a:solidFill>
            </a:rPr>
            <a:t>6rd</a:t>
          </a:r>
        </a:p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0" i="0" kern="1200" baseline="0" dirty="0" err="1"/>
            <a:t>Transition</a:t>
          </a:r>
          <a:r>
            <a:rPr lang="it-IT" sz="1600" b="0" i="0" kern="1200" baseline="0" dirty="0"/>
            <a:t> </a:t>
          </a:r>
          <a:r>
            <a:rPr lang="it-IT" sz="1600" b="0" i="0" kern="1200" baseline="0" dirty="0" err="1"/>
            <a:t>technology</a:t>
          </a:r>
          <a:r>
            <a:rPr lang="it-IT" sz="1600" b="0" i="0" kern="1200" baseline="0" dirty="0"/>
            <a:t> che permette di utilizzare reti IPv4 per pubblicare servizi IPv6 incapsulando il traffico IPv6 in un tunnel IPv4</a:t>
          </a:r>
        </a:p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0" i="0" kern="1200" baseline="0" dirty="0">
              <a:solidFill>
                <a:schemeClr val="accent1"/>
              </a:solidFill>
            </a:rPr>
            <a:t>Tecnologia per i service providers, non avrebbe senso implementarla nell’OS</a:t>
          </a:r>
          <a:endParaRPr lang="it-IT" sz="1600" kern="1200" dirty="0"/>
        </a:p>
      </dsp:txBody>
      <dsp:txXfrm>
        <a:off x="4109144" y="2959459"/>
        <a:ext cx="3735585" cy="2241351"/>
      </dsp:txXfrm>
    </dsp:sp>
    <dsp:sp modelId="{A93F68DB-3D4E-40A1-8CC1-F0A61DB1EC41}">
      <dsp:nvSpPr>
        <dsp:cNvPr id="0" name=""/>
        <dsp:cNvSpPr/>
      </dsp:nvSpPr>
      <dsp:spPr>
        <a:xfrm>
          <a:off x="8218289" y="2952332"/>
          <a:ext cx="3735585" cy="224135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b="1" i="0" kern="1200" baseline="0" dirty="0">
              <a:solidFill>
                <a:schemeClr val="accent1"/>
              </a:solidFill>
            </a:rPr>
            <a:t>SEND</a:t>
          </a:r>
        </a:p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 err="1"/>
            <a:t>Secure</a:t>
          </a:r>
          <a:r>
            <a:rPr lang="it-IT" sz="1600" kern="1200" dirty="0"/>
            <a:t> </a:t>
          </a:r>
          <a:r>
            <a:rPr lang="it-IT" sz="1600" kern="1200" dirty="0" err="1"/>
            <a:t>Neighbor</a:t>
          </a:r>
          <a:r>
            <a:rPr lang="it-IT" sz="1600" kern="1200" dirty="0"/>
            <a:t> Discovery (RFC 3971) permette la validazione del processo di </a:t>
          </a:r>
          <a:r>
            <a:rPr lang="it-IT" sz="1600" kern="1200" dirty="0" err="1"/>
            <a:t>neighbor</a:t>
          </a:r>
          <a:r>
            <a:rPr lang="it-IT" sz="1600" kern="1200" dirty="0"/>
            <a:t> </a:t>
          </a:r>
          <a:r>
            <a:rPr lang="it-IT" sz="1600" kern="1200" dirty="0" err="1"/>
            <a:t>discovery</a:t>
          </a:r>
          <a:endParaRPr lang="it-IT" sz="1600" kern="1200" dirty="0"/>
        </a:p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solidFill>
                <a:schemeClr val="accent1"/>
              </a:solidFill>
            </a:rPr>
            <a:t>Al momento non supportato perché è una soluzione IPv6 </a:t>
          </a:r>
          <a:r>
            <a:rPr lang="it-IT" sz="1600" kern="1200" dirty="0" err="1">
              <a:solidFill>
                <a:schemeClr val="accent1"/>
              </a:solidFill>
            </a:rPr>
            <a:t>only</a:t>
          </a:r>
          <a:r>
            <a:rPr lang="it-IT" sz="1600" kern="1200" dirty="0">
              <a:solidFill>
                <a:schemeClr val="accent1"/>
              </a:solidFill>
            </a:rPr>
            <a:t>, mentre nel prossimo futuro si utilizzerà Dual-</a:t>
          </a:r>
          <a:r>
            <a:rPr lang="it-IT" sz="1600" kern="1200" dirty="0" err="1">
              <a:solidFill>
                <a:schemeClr val="accent1"/>
              </a:solidFill>
            </a:rPr>
            <a:t>Stack</a:t>
          </a:r>
          <a:endParaRPr lang="it-IT" sz="1600" kern="1200" dirty="0">
            <a:solidFill>
              <a:schemeClr val="accent1"/>
            </a:solidFill>
          </a:endParaRPr>
        </a:p>
      </dsp:txBody>
      <dsp:txXfrm>
        <a:off x="8218289" y="2952332"/>
        <a:ext cx="3735585" cy="22413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A4DD5E-C420-461E-9619-BE6821AD5663}">
      <dsp:nvSpPr>
        <dsp:cNvPr id="0" name=""/>
        <dsp:cNvSpPr/>
      </dsp:nvSpPr>
      <dsp:spPr>
        <a:xfrm>
          <a:off x="3502" y="966758"/>
          <a:ext cx="2778342" cy="166700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baseline="0" dirty="0">
              <a:solidFill>
                <a:srgbClr val="FFFF00"/>
              </a:solidFill>
            </a:rPr>
            <a:t>Ping</a:t>
          </a:r>
        </a:p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baseline="0" dirty="0"/>
            <a:t>ping -6 host</a:t>
          </a:r>
          <a:endParaRPr lang="it-IT" sz="2800" i="0" kern="1200" dirty="0"/>
        </a:p>
      </dsp:txBody>
      <dsp:txXfrm>
        <a:off x="3502" y="966758"/>
        <a:ext cx="2778342" cy="1667005"/>
      </dsp:txXfrm>
    </dsp:sp>
    <dsp:sp modelId="{72302580-BBCC-4C7A-9F00-18CE3331E52A}">
      <dsp:nvSpPr>
        <dsp:cNvPr id="0" name=""/>
        <dsp:cNvSpPr/>
      </dsp:nvSpPr>
      <dsp:spPr>
        <a:xfrm>
          <a:off x="3059678" y="966758"/>
          <a:ext cx="2778342" cy="166700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baseline="0" dirty="0" err="1">
              <a:solidFill>
                <a:srgbClr val="FFFF00"/>
              </a:solidFill>
            </a:rPr>
            <a:t>Pathping</a:t>
          </a:r>
          <a:endParaRPr lang="en-US" sz="2800" b="1" i="0" kern="1200" baseline="0" dirty="0">
            <a:solidFill>
              <a:srgbClr val="FFFF00"/>
            </a:solidFill>
          </a:endParaRPr>
        </a:p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baseline="0" dirty="0" err="1"/>
            <a:t>pathping</a:t>
          </a:r>
          <a:r>
            <a:rPr lang="en-US" sz="2800" b="0" i="0" kern="1200" baseline="0" dirty="0"/>
            <a:t> -6 host</a:t>
          </a:r>
          <a:endParaRPr lang="it-IT" sz="2800" kern="1200" dirty="0"/>
        </a:p>
      </dsp:txBody>
      <dsp:txXfrm>
        <a:off x="3059678" y="966758"/>
        <a:ext cx="2778342" cy="1667005"/>
      </dsp:txXfrm>
    </dsp:sp>
    <dsp:sp modelId="{89795B18-D47F-4BC7-A874-0CFDD7BDD524}">
      <dsp:nvSpPr>
        <dsp:cNvPr id="0" name=""/>
        <dsp:cNvSpPr/>
      </dsp:nvSpPr>
      <dsp:spPr>
        <a:xfrm>
          <a:off x="6115854" y="966758"/>
          <a:ext cx="2778342" cy="166700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baseline="0" dirty="0" err="1">
              <a:solidFill>
                <a:srgbClr val="FFFF00"/>
              </a:solidFill>
            </a:rPr>
            <a:t>Tracert</a:t>
          </a:r>
          <a:endParaRPr lang="en-US" sz="2800" b="1" i="0" kern="1200" baseline="0" dirty="0">
            <a:solidFill>
              <a:srgbClr val="FFFF00"/>
            </a:solidFill>
          </a:endParaRPr>
        </a:p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baseline="0" dirty="0" err="1"/>
            <a:t>tracert</a:t>
          </a:r>
          <a:r>
            <a:rPr lang="en-US" sz="2800" b="0" i="0" kern="1200" baseline="0" dirty="0"/>
            <a:t> -6 host</a:t>
          </a:r>
          <a:endParaRPr lang="it-IT" sz="2800" kern="1200" dirty="0"/>
        </a:p>
      </dsp:txBody>
      <dsp:txXfrm>
        <a:off x="6115854" y="966758"/>
        <a:ext cx="2778342" cy="1667005"/>
      </dsp:txXfrm>
    </dsp:sp>
    <dsp:sp modelId="{3970D930-28DC-4ED4-8E35-27DD10C27ACE}">
      <dsp:nvSpPr>
        <dsp:cNvPr id="0" name=""/>
        <dsp:cNvSpPr/>
      </dsp:nvSpPr>
      <dsp:spPr>
        <a:xfrm>
          <a:off x="9172030" y="966758"/>
          <a:ext cx="2778342" cy="166700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b="1" i="0" kern="1200" baseline="0" dirty="0" err="1">
              <a:solidFill>
                <a:srgbClr val="FFFF00"/>
              </a:solidFill>
            </a:rPr>
            <a:t>Route</a:t>
          </a:r>
          <a:r>
            <a:rPr lang="it-IT" sz="2800" b="1" i="0" kern="1200" baseline="0" dirty="0">
              <a:solidFill>
                <a:srgbClr val="FFFF00"/>
              </a:solidFill>
            </a:rPr>
            <a:t> </a:t>
          </a:r>
          <a:r>
            <a:rPr lang="it-IT" sz="2800" b="1" i="0" kern="1200" baseline="0" dirty="0" err="1">
              <a:solidFill>
                <a:srgbClr val="FFFF00"/>
              </a:solidFill>
            </a:rPr>
            <a:t>print</a:t>
          </a:r>
          <a:endParaRPr lang="it-IT" sz="2800" b="1" i="0" kern="1200" baseline="0" dirty="0">
            <a:solidFill>
              <a:srgbClr val="FFFF00"/>
            </a:solidFill>
          </a:endParaRPr>
        </a:p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b="0" kern="1200" dirty="0" err="1">
              <a:solidFill>
                <a:schemeClr val="tx1"/>
              </a:solidFill>
            </a:rPr>
            <a:t>route</a:t>
          </a:r>
          <a:r>
            <a:rPr lang="it-IT" sz="2800" b="0" kern="1200" dirty="0">
              <a:solidFill>
                <a:schemeClr val="tx1"/>
              </a:solidFill>
            </a:rPr>
            <a:t> </a:t>
          </a:r>
          <a:r>
            <a:rPr lang="it-IT" sz="2800" b="0" kern="1200" dirty="0" err="1">
              <a:solidFill>
                <a:schemeClr val="tx1"/>
              </a:solidFill>
            </a:rPr>
            <a:t>print</a:t>
          </a:r>
          <a:r>
            <a:rPr lang="it-IT" sz="2800" b="0" kern="1200" dirty="0">
              <a:solidFill>
                <a:schemeClr val="tx1"/>
              </a:solidFill>
            </a:rPr>
            <a:t> -6</a:t>
          </a:r>
        </a:p>
      </dsp:txBody>
      <dsp:txXfrm>
        <a:off x="9172030" y="966758"/>
        <a:ext cx="2778342" cy="1667005"/>
      </dsp:txXfrm>
    </dsp:sp>
    <dsp:sp modelId="{68E1C2AF-FCCE-44C8-B91D-D583D1F3BA64}">
      <dsp:nvSpPr>
        <dsp:cNvPr id="0" name=""/>
        <dsp:cNvSpPr/>
      </dsp:nvSpPr>
      <dsp:spPr>
        <a:xfrm>
          <a:off x="3502" y="2911597"/>
          <a:ext cx="2778342" cy="166700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baseline="0" dirty="0">
              <a:solidFill>
                <a:srgbClr val="FFFF00"/>
              </a:solidFill>
            </a:rPr>
            <a:t>Ipconfig</a:t>
          </a:r>
          <a:endParaRPr lang="it-IT" sz="2800" b="1" kern="1200" dirty="0">
            <a:solidFill>
              <a:srgbClr val="FFFF00"/>
            </a:solidFill>
          </a:endParaRPr>
        </a:p>
      </dsp:txBody>
      <dsp:txXfrm>
        <a:off x="3502" y="2911597"/>
        <a:ext cx="2778342" cy="1667005"/>
      </dsp:txXfrm>
    </dsp:sp>
    <dsp:sp modelId="{BBAFEACA-4DB6-4C00-BCAE-8D2823027F51}">
      <dsp:nvSpPr>
        <dsp:cNvPr id="0" name=""/>
        <dsp:cNvSpPr/>
      </dsp:nvSpPr>
      <dsp:spPr>
        <a:xfrm>
          <a:off x="3059678" y="2911597"/>
          <a:ext cx="2778342" cy="166700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b="1" i="0" kern="1200" baseline="0" dirty="0" err="1">
              <a:solidFill>
                <a:srgbClr val="FFFF00"/>
              </a:solidFill>
            </a:rPr>
            <a:t>Nslookup</a:t>
          </a:r>
          <a:endParaRPr lang="it-IT" sz="2800" b="1" i="0" kern="1200" baseline="0" dirty="0">
            <a:solidFill>
              <a:srgbClr val="FFFF00"/>
            </a:solidFill>
          </a:endParaRPr>
        </a:p>
      </dsp:txBody>
      <dsp:txXfrm>
        <a:off x="3059678" y="2911597"/>
        <a:ext cx="2778342" cy="1667005"/>
      </dsp:txXfrm>
    </dsp:sp>
    <dsp:sp modelId="{4D9D9E99-735C-43C3-8C5B-99053E93E06A}">
      <dsp:nvSpPr>
        <dsp:cNvPr id="0" name=""/>
        <dsp:cNvSpPr/>
      </dsp:nvSpPr>
      <dsp:spPr>
        <a:xfrm>
          <a:off x="6115854" y="2911597"/>
          <a:ext cx="2778342" cy="166700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baseline="0" dirty="0" err="1">
              <a:solidFill>
                <a:srgbClr val="FFFF00"/>
              </a:solidFill>
            </a:rPr>
            <a:t>Netsh</a:t>
          </a:r>
          <a:endParaRPr lang="it-IT" sz="2800" b="1" kern="1200" dirty="0">
            <a:solidFill>
              <a:srgbClr val="FFFF00"/>
            </a:solidFill>
          </a:endParaRPr>
        </a:p>
      </dsp:txBody>
      <dsp:txXfrm>
        <a:off x="6115854" y="2911597"/>
        <a:ext cx="2778342" cy="1667005"/>
      </dsp:txXfrm>
    </dsp:sp>
    <dsp:sp modelId="{C79B8822-459A-42C2-8C06-3F34D2024EC9}">
      <dsp:nvSpPr>
        <dsp:cNvPr id="0" name=""/>
        <dsp:cNvSpPr/>
      </dsp:nvSpPr>
      <dsp:spPr>
        <a:xfrm>
          <a:off x="9172030" y="2911597"/>
          <a:ext cx="2778342" cy="166700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b="1" kern="1200" dirty="0">
              <a:solidFill>
                <a:srgbClr val="FFFF00"/>
              </a:solidFill>
            </a:rPr>
            <a:t>Telnet</a:t>
          </a:r>
        </a:p>
      </dsp:txBody>
      <dsp:txXfrm>
        <a:off x="9172030" y="2911597"/>
        <a:ext cx="2778342" cy="166700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DA11E3-9445-4974-A489-3D65C9E6DFDD}">
      <dsp:nvSpPr>
        <dsp:cNvPr id="0" name=""/>
        <dsp:cNvSpPr/>
      </dsp:nvSpPr>
      <dsp:spPr>
        <a:xfrm>
          <a:off x="0" y="344549"/>
          <a:ext cx="3735585" cy="224135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baseline="0" dirty="0" err="1">
              <a:solidFill>
                <a:schemeClr val="accent1"/>
              </a:solidFill>
            </a:rPr>
            <a:t>Prestazioni</a:t>
          </a:r>
          <a:endParaRPr lang="en-US" sz="2400" b="1" i="0" kern="1200" baseline="0" dirty="0">
            <a:solidFill>
              <a:schemeClr val="accent1"/>
            </a:solidFill>
          </a:endParaRPr>
        </a:p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 err="1"/>
            <a:t>Elaborazione</a:t>
          </a:r>
          <a:r>
            <a:rPr lang="en-US" sz="2000" b="0" i="0" kern="1200" baseline="0" dirty="0"/>
            <a:t> </a:t>
          </a:r>
          <a:r>
            <a:rPr lang="en-US" sz="2000" b="0" i="0" kern="1200" baseline="0" dirty="0" err="1"/>
            <a:t>pacchetti</a:t>
          </a:r>
          <a:r>
            <a:rPr lang="en-US" sz="2000" b="0" i="0" kern="1200" baseline="0" dirty="0"/>
            <a:t> </a:t>
          </a:r>
          <a:r>
            <a:rPr lang="en-US" sz="2000" b="0" i="0" kern="1200" baseline="0" dirty="0" err="1"/>
            <a:t>più</a:t>
          </a:r>
          <a:r>
            <a:rPr lang="en-US" sz="2000" b="0" i="0" kern="1200" baseline="0" dirty="0"/>
            <a:t> </a:t>
          </a:r>
          <a:r>
            <a:rPr lang="en-US" sz="2000" b="0" i="0" kern="1200" baseline="0" dirty="0" err="1"/>
            <a:t>rapida</a:t>
          </a:r>
          <a:r>
            <a:rPr lang="en-US" sz="2000" b="0" i="0" kern="1200" baseline="0" dirty="0"/>
            <a:t> grazie </a:t>
          </a:r>
          <a:r>
            <a:rPr lang="en-US" sz="2000" b="0" i="0" kern="1200" baseline="0" dirty="0" err="1"/>
            <a:t>all’Header</a:t>
          </a:r>
          <a:r>
            <a:rPr lang="en-US" sz="2000" b="0" i="0" kern="1200" baseline="0" dirty="0"/>
            <a:t> </a:t>
          </a:r>
          <a:r>
            <a:rPr lang="en-US" sz="2000" b="0" i="0" kern="1200" baseline="0" dirty="0" err="1"/>
            <a:t>semplificato</a:t>
          </a:r>
          <a:r>
            <a:rPr lang="en-US" sz="2000" b="0" i="0" kern="1200" baseline="0" dirty="0"/>
            <a:t> (7 </a:t>
          </a:r>
          <a:r>
            <a:rPr lang="en-US" sz="2000" b="0" i="0" kern="1200" baseline="0" dirty="0" err="1"/>
            <a:t>campi</a:t>
          </a:r>
          <a:r>
            <a:rPr lang="en-US" sz="2000" b="0" i="0" kern="1200" baseline="0" dirty="0"/>
            <a:t> </a:t>
          </a:r>
          <a:r>
            <a:rPr lang="en-US" sz="2000" b="0" i="0" kern="1200" baseline="0" dirty="0" err="1"/>
            <a:t>contro</a:t>
          </a:r>
          <a:r>
            <a:rPr lang="en-US" sz="2000" b="0" i="0" kern="1200" baseline="0" dirty="0"/>
            <a:t> </a:t>
          </a:r>
          <a:r>
            <a:rPr lang="en-US" sz="2000" b="0" i="0" kern="1200" baseline="0" dirty="0" err="1"/>
            <a:t>i</a:t>
          </a:r>
          <a:r>
            <a:rPr lang="en-US" sz="2000" b="0" i="0" kern="1200" baseline="0" dirty="0"/>
            <a:t> 13 dell’IPv4)</a:t>
          </a:r>
          <a:endParaRPr lang="it-IT" sz="2000" kern="1200" dirty="0"/>
        </a:p>
      </dsp:txBody>
      <dsp:txXfrm>
        <a:off x="0" y="344549"/>
        <a:ext cx="3735585" cy="2241351"/>
      </dsp:txXfrm>
    </dsp:sp>
    <dsp:sp modelId="{1B3BE625-C019-4DA7-8945-5DF1D996DCBA}">
      <dsp:nvSpPr>
        <dsp:cNvPr id="0" name=""/>
        <dsp:cNvSpPr/>
      </dsp:nvSpPr>
      <dsp:spPr>
        <a:xfrm>
          <a:off x="4109144" y="344549"/>
          <a:ext cx="3735585" cy="224135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baseline="0" dirty="0" err="1">
              <a:solidFill>
                <a:schemeClr val="accent1"/>
              </a:solidFill>
            </a:rPr>
            <a:t>Scalabilità</a:t>
          </a:r>
          <a:endParaRPr lang="en-US" sz="2400" b="1" i="0" kern="1200" baseline="0" dirty="0">
            <a:solidFill>
              <a:schemeClr val="accent1"/>
            </a:solidFill>
          </a:endParaRPr>
        </a:p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 err="1"/>
            <a:t>Indirizzamento</a:t>
          </a:r>
          <a:r>
            <a:rPr lang="en-US" sz="2000" b="0" i="0" kern="1200" baseline="0" dirty="0"/>
            <a:t> </a:t>
          </a:r>
          <a:r>
            <a:rPr lang="en-US" sz="2000" b="0" i="0" kern="1200" baseline="0" dirty="0" err="1"/>
            <a:t>ampliato</a:t>
          </a:r>
          <a:r>
            <a:rPr lang="en-US" sz="2000" b="0" i="0" kern="1200" baseline="0" dirty="0"/>
            <a:t> con 128 bit </a:t>
          </a:r>
          <a:r>
            <a:rPr lang="en-US" sz="2000" b="0" i="0" kern="1200" baseline="0" dirty="0" err="1"/>
            <a:t>assegnati</a:t>
          </a:r>
          <a:r>
            <a:rPr lang="en-US" sz="2000" b="0" i="0" kern="1200" baseline="0" dirty="0"/>
            <a:t> in </a:t>
          </a:r>
          <a:r>
            <a:rPr lang="en-US" sz="2000" b="0" i="0" kern="1200" baseline="0" dirty="0" err="1"/>
            <a:t>modo</a:t>
          </a:r>
          <a:r>
            <a:rPr lang="en-US" sz="2000" b="0" i="0" kern="1200" baseline="0" dirty="0"/>
            <a:t> </a:t>
          </a:r>
          <a:r>
            <a:rPr lang="en-US" sz="2000" b="0" i="0" kern="1200" baseline="0" dirty="0" err="1"/>
            <a:t>gerarchico</a:t>
          </a:r>
          <a:endParaRPr lang="it-IT" sz="2000" kern="1200" dirty="0"/>
        </a:p>
      </dsp:txBody>
      <dsp:txXfrm>
        <a:off x="4109144" y="344549"/>
        <a:ext cx="3735585" cy="2241351"/>
      </dsp:txXfrm>
    </dsp:sp>
    <dsp:sp modelId="{0C0AC0EF-EF06-46F8-B6E9-E3F177289A04}">
      <dsp:nvSpPr>
        <dsp:cNvPr id="0" name=""/>
        <dsp:cNvSpPr/>
      </dsp:nvSpPr>
      <dsp:spPr>
        <a:xfrm>
          <a:off x="8218289" y="344549"/>
          <a:ext cx="3735585" cy="224135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baseline="0" dirty="0" err="1">
              <a:solidFill>
                <a:schemeClr val="accent1"/>
              </a:solidFill>
            </a:rPr>
            <a:t>Estensibilità</a:t>
          </a:r>
          <a:endParaRPr lang="en-US" sz="2400" b="1" i="0" kern="1200" baseline="0" dirty="0">
            <a:solidFill>
              <a:schemeClr val="accent1"/>
            </a:solidFill>
          </a:endParaRPr>
        </a:p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Le </a:t>
          </a:r>
          <a:r>
            <a:rPr lang="it-IT" sz="2000" kern="1200" dirty="0" err="1"/>
            <a:t>extension</a:t>
          </a:r>
          <a:r>
            <a:rPr lang="it-IT" sz="2000" kern="1200" dirty="0"/>
            <a:t> </a:t>
          </a:r>
          <a:r>
            <a:rPr lang="it-IT" sz="2000" kern="1200" dirty="0" err="1"/>
            <a:t>header</a:t>
          </a:r>
          <a:r>
            <a:rPr lang="it-IT" sz="2000" kern="1200" dirty="0"/>
            <a:t> consentono di integrare un meccanismo estensibile per nuovi tipi di </a:t>
          </a:r>
          <a:r>
            <a:rPr lang="it-IT" sz="2000" kern="1200" dirty="0" err="1"/>
            <a:t>header</a:t>
          </a:r>
          <a:r>
            <a:rPr lang="it-IT" sz="2000" kern="1200" dirty="0"/>
            <a:t> e un </a:t>
          </a:r>
          <a:r>
            <a:rPr lang="it-IT" sz="2000" kern="1200" dirty="0" err="1"/>
            <a:t>routing</a:t>
          </a:r>
          <a:r>
            <a:rPr lang="it-IT" sz="2000" kern="1200" dirty="0"/>
            <a:t> più </a:t>
          </a:r>
          <a:r>
            <a:rPr lang="it-IT" sz="2000" kern="1200" dirty="0" err="1"/>
            <a:t>efficente</a:t>
          </a:r>
          <a:endParaRPr lang="it-IT" sz="2000" kern="1200" dirty="0"/>
        </a:p>
      </dsp:txBody>
      <dsp:txXfrm>
        <a:off x="8218289" y="344549"/>
        <a:ext cx="3735585" cy="2241351"/>
      </dsp:txXfrm>
    </dsp:sp>
    <dsp:sp modelId="{FB300213-266B-4C8B-8525-6162689D793B}">
      <dsp:nvSpPr>
        <dsp:cNvPr id="0" name=""/>
        <dsp:cNvSpPr/>
      </dsp:nvSpPr>
      <dsp:spPr>
        <a:xfrm>
          <a:off x="0" y="2959459"/>
          <a:ext cx="3735585" cy="224135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baseline="0" dirty="0" err="1">
              <a:solidFill>
                <a:schemeClr val="accent1"/>
              </a:solidFill>
            </a:rPr>
            <a:t>QoS</a:t>
          </a:r>
          <a:endParaRPr lang="en-US" sz="2400" b="1" i="0" kern="1200" baseline="0" dirty="0">
            <a:solidFill>
              <a:schemeClr val="accent1"/>
            </a:solidFill>
          </a:endParaRPr>
        </a:p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 err="1"/>
            <a:t>Supporto</a:t>
          </a:r>
          <a:r>
            <a:rPr lang="en-US" sz="2000" b="0" i="0" kern="1200" baseline="0" dirty="0"/>
            <a:t> </a:t>
          </a:r>
          <a:r>
            <a:rPr lang="en-US" sz="2000" b="0" i="0" kern="1200" baseline="0" dirty="0" err="1"/>
            <a:t>integrato</a:t>
          </a:r>
          <a:r>
            <a:rPr lang="en-US" sz="2000" b="0" i="0" kern="1200" baseline="0" dirty="0"/>
            <a:t> del </a:t>
          </a:r>
          <a:r>
            <a:rPr lang="it-IT" sz="2000" b="0" i="0" kern="1200" baseline="0" dirty="0" err="1"/>
            <a:t>Quality</a:t>
          </a:r>
          <a:r>
            <a:rPr lang="it-IT" sz="2000" b="0" i="0" kern="1200" baseline="0" dirty="0"/>
            <a:t> of Service grazie a campo Flow Label dell’</a:t>
          </a:r>
          <a:r>
            <a:rPr lang="it-IT" sz="2000" b="0" i="0" kern="1200" baseline="0" dirty="0" err="1"/>
            <a:t>header</a:t>
          </a:r>
          <a:endParaRPr lang="it-IT" sz="2000" kern="1200" dirty="0"/>
        </a:p>
      </dsp:txBody>
      <dsp:txXfrm>
        <a:off x="0" y="2959459"/>
        <a:ext cx="3735585" cy="2241351"/>
      </dsp:txXfrm>
    </dsp:sp>
    <dsp:sp modelId="{1F3722B5-1369-429F-B507-9096B98664AE}">
      <dsp:nvSpPr>
        <dsp:cNvPr id="0" name=""/>
        <dsp:cNvSpPr/>
      </dsp:nvSpPr>
      <dsp:spPr>
        <a:xfrm>
          <a:off x="4109144" y="2959459"/>
          <a:ext cx="3735585" cy="224135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baseline="0" dirty="0" err="1">
              <a:solidFill>
                <a:schemeClr val="accent1"/>
              </a:solidFill>
            </a:rPr>
            <a:t>Sicurezza</a:t>
          </a:r>
          <a:endParaRPr lang="en-US" sz="2400" b="1" i="0" kern="1200" baseline="0" dirty="0">
            <a:solidFill>
              <a:schemeClr val="accent1"/>
            </a:solidFill>
          </a:endParaRPr>
        </a:p>
        <a:p>
          <a:pPr marL="0" lvl="0" indent="0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 err="1"/>
            <a:t>IPSec</a:t>
          </a:r>
          <a:r>
            <a:rPr lang="en-US" sz="2000" b="0" i="0" kern="1200" baseline="0" dirty="0"/>
            <a:t> </a:t>
          </a:r>
          <a:r>
            <a:rPr lang="en-US" sz="2000" b="0" i="0" kern="1200" baseline="0"/>
            <a:t>nativo </a:t>
          </a:r>
          <a:r>
            <a:rPr lang="en-US" sz="2000" b="0" i="0" kern="1200" baseline="0" dirty="0"/>
            <a:t>grazie </a:t>
          </a:r>
          <a:r>
            <a:rPr lang="en-US" sz="2000" b="0" i="0" kern="1200" baseline="0" dirty="0" err="1"/>
            <a:t>all’integrazione</a:t>
          </a:r>
          <a:r>
            <a:rPr lang="en-US" sz="2000" b="0" i="0" kern="1200" baseline="0" dirty="0"/>
            <a:t> </a:t>
          </a:r>
          <a:r>
            <a:rPr lang="en-US" sz="2000" b="0" i="0" kern="1200" baseline="0" dirty="0" err="1"/>
            <a:t>della</a:t>
          </a:r>
          <a:r>
            <a:rPr lang="en-US" sz="2000" b="0" i="0" kern="1200" baseline="0" dirty="0"/>
            <a:t> </a:t>
          </a:r>
          <a:r>
            <a:rPr lang="en-US" sz="2000" b="0" i="0" kern="1200" baseline="0" dirty="0" err="1"/>
            <a:t>cifratura</a:t>
          </a:r>
          <a:r>
            <a:rPr lang="en-US" sz="2000" b="0" i="0" kern="1200" baseline="0" dirty="0"/>
            <a:t> (ESP Encapsulating Security Payload) e </a:t>
          </a:r>
          <a:r>
            <a:rPr lang="en-US" sz="2000" b="0" i="0" kern="1200" baseline="0" dirty="0" err="1"/>
            <a:t>dell’autenticazione</a:t>
          </a:r>
          <a:r>
            <a:rPr lang="en-US" sz="2000" b="0" i="0" kern="1200" baseline="0" dirty="0"/>
            <a:t> (</a:t>
          </a:r>
          <a:r>
            <a:rPr lang="it-IT" sz="2000" b="0" i="0" kern="1200" baseline="0" dirty="0"/>
            <a:t>AH </a:t>
          </a:r>
          <a:r>
            <a:rPr lang="it-IT" sz="2000" b="0" i="0" kern="1200" baseline="0" dirty="0" err="1"/>
            <a:t>Authentication</a:t>
          </a:r>
          <a:r>
            <a:rPr lang="it-IT" sz="2000" b="0" i="0" kern="1200" baseline="0" dirty="0"/>
            <a:t> </a:t>
          </a:r>
          <a:r>
            <a:rPr lang="it-IT" sz="2000" b="0" i="0" kern="1200" baseline="0" dirty="0" err="1"/>
            <a:t>Header</a:t>
          </a:r>
          <a:r>
            <a:rPr lang="it-IT" sz="2000" b="0" i="0" kern="1200" baseline="0" dirty="0"/>
            <a:t>)</a:t>
          </a:r>
        </a:p>
      </dsp:txBody>
      <dsp:txXfrm>
        <a:off x="4109144" y="2959459"/>
        <a:ext cx="3735585" cy="2241351"/>
      </dsp:txXfrm>
    </dsp:sp>
    <dsp:sp modelId="{496A179A-764A-41D9-9A91-CD1DE7890129}">
      <dsp:nvSpPr>
        <dsp:cNvPr id="0" name=""/>
        <dsp:cNvSpPr/>
      </dsp:nvSpPr>
      <dsp:spPr>
        <a:xfrm>
          <a:off x="8218289" y="2959459"/>
          <a:ext cx="3735585" cy="224135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baseline="0" dirty="0" err="1">
              <a:solidFill>
                <a:schemeClr val="accent1"/>
              </a:solidFill>
            </a:rPr>
            <a:t>Autoconfigurazione</a:t>
          </a:r>
          <a:endParaRPr lang="en-US" sz="2400" b="1" i="0" kern="1200" baseline="0" dirty="0">
            <a:solidFill>
              <a:schemeClr val="accent1"/>
            </a:solidFill>
          </a:endParaRPr>
        </a:p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Configurazione automatica dei nodi IPv6 grazie alla </a:t>
          </a:r>
          <a:r>
            <a:rPr lang="it-IT" sz="2000" kern="1200" dirty="0" err="1"/>
            <a:t>Stateless</a:t>
          </a:r>
          <a:r>
            <a:rPr lang="it-IT" sz="2000" kern="1200" dirty="0"/>
            <a:t> </a:t>
          </a:r>
          <a:r>
            <a:rPr lang="it-IT" sz="2000" kern="1200" dirty="0" err="1"/>
            <a:t>Address</a:t>
          </a:r>
          <a:r>
            <a:rPr lang="it-IT" sz="2000" kern="1200" dirty="0"/>
            <a:t> </a:t>
          </a:r>
          <a:r>
            <a:rPr lang="it-IT" sz="2000" kern="1200" dirty="0" err="1"/>
            <a:t>Autoconfiguration</a:t>
          </a:r>
          <a:endParaRPr lang="it-IT" sz="2000" kern="1200" dirty="0"/>
        </a:p>
      </dsp:txBody>
      <dsp:txXfrm>
        <a:off x="8218289" y="2959459"/>
        <a:ext cx="3735585" cy="22413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B03E94-679C-4C03-AF71-0EAEB9FA31BB}" type="datetimeFigureOut">
              <a:rPr lang="it-IT" smtClean="0"/>
              <a:t>25/09/2019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969EA-268B-474A-A167-CA21817EF3B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13364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37EC8-B23B-48B4-929F-1B31E4237B1C}" type="datetimeFigureOut">
              <a:rPr lang="it-IT" smtClean="0"/>
              <a:t>25/09/2019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52439-7775-4112-93B2-189AB5F0DF4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7434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mparison_of_IPv6_support_in_operating_systems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techcommunity.microsoft.com/t5/Networking-Blog/Core-Network-Stack-Features-in-the-Creators-Update-for-Windows/ba-p/339676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Pv4_address_exhaustion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iana.org/assignments/ipv4-recovered-address-space/ipv4-recovered-address-space.xhtml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office365/enterprise/ipv6-support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52439-7775-4112-93B2-189AB5F0DF45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28442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https://technet.microsoft.com/en-us/network/cc987595.aspx</a:t>
            </a:r>
          </a:p>
          <a:p>
            <a:r>
              <a:rPr lang="it-IT" dirty="0">
                <a:hlinkClick r:id="rId3"/>
              </a:rPr>
              <a:t>https://en.wikipedia.org/wiki/Comparison_of_IPv6_support_in_operating_systems</a:t>
            </a:r>
            <a:endParaRPr lang="it-IT" dirty="0"/>
          </a:p>
          <a:p>
            <a:r>
              <a:rPr lang="it-IT" dirty="0">
                <a:hlinkClick r:id="rId4"/>
              </a:rPr>
              <a:t>https://techcommunity.microsoft.com/t5/Networking-Blog/Core-Network-Stack-Features-in-the-Creators-Update-for-Windows/ba-p/339676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65082-EC78-4698-B89F-D65C80666230}" type="slidenum">
              <a:rPr lang="it-IT" smtClean="0"/>
              <a:pPr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5771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https://technet.microsoft.com/library/bb878106</a:t>
            </a:r>
          </a:p>
          <a:p>
            <a:r>
              <a:rPr lang="it-IT" dirty="0"/>
              <a:t>http://blogs.technet.com/b/ipv6/archive/2007/05/08/mobile-ipv6.aspx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65082-EC78-4698-B89F-D65C80666230}" type="slidenum">
              <a:rPr lang="it-IT" smtClean="0"/>
              <a:pPr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6395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clustering may not be working with Hyper-V virtual networking and Network Virtualization with Generic Routing Encapsulation (NVGRE) could be difficult if you did not plan on supporting IPv6 in your virtual network</a:t>
            </a:r>
          </a:p>
          <a:p>
            <a:r>
              <a:rPr lang="it-IT" dirty="0"/>
              <a:t>https://technet.microsoft.com/en-us/network/cc987595.aspx</a:t>
            </a:r>
          </a:p>
          <a:p>
            <a:r>
              <a:rPr lang="it-IT" dirty="0"/>
              <a:t>http://blogs.technet.com/b/askpfeplat/archive/2013/06/17/ipv6-for-the-windows-administrator-why-you-need-to-care-about-ipv6.aspx</a:t>
            </a:r>
          </a:p>
          <a:p>
            <a:r>
              <a:rPr lang="it-IT" dirty="0"/>
              <a:t>http://blogs.technet.com/b/askpfeplat/archive/2013/06/24/ipv6-for-the-windows-administrator-ipv6-fundamentals.aspx</a:t>
            </a:r>
          </a:p>
          <a:p>
            <a:r>
              <a:rPr lang="it-IT" dirty="0"/>
              <a:t>http://blogs.technet.com/b/askpfeplat/archive/2013/07/08/ipv6-for-the-windows-administrator-more-ipv6-subnetting-zones-address-autoconfiguration-router-advertisements-and-ipv4-comparisons.aspx</a:t>
            </a:r>
          </a:p>
          <a:p>
            <a:r>
              <a:rPr lang="it-IT" dirty="0"/>
              <a:t>http://blogs.technet.com/b/jlosey/archive/2011/02/02/why-you-should-leave-ipv6-alone.aspx</a:t>
            </a:r>
          </a:p>
          <a:p>
            <a:endParaRPr lang="it-IT" dirty="0"/>
          </a:p>
          <a:p>
            <a:r>
              <a:rPr lang="it-IT" dirty="0"/>
              <a:t>Microsoft Product </a:t>
            </a:r>
            <a:r>
              <a:rPr lang="it-IT" dirty="0" err="1"/>
              <a:t>Support</a:t>
            </a:r>
            <a:r>
              <a:rPr lang="it-IT" dirty="0"/>
              <a:t> Services (PSS)</a:t>
            </a:r>
          </a:p>
          <a:p>
            <a:r>
              <a:rPr lang="it-IT" dirty="0"/>
              <a:t>http://blogs.technet.com/b/askpfeplat/archive/2014/09/15/a-5-second-boot-optimization-if-you-ve-disabled-ipv6-on-windows-client-and-server-by-setting-disabledcomponents-to-0xffffffff.aspx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65082-EC78-4698-B89F-D65C80666230}" type="slidenum">
              <a:rPr lang="it-IT" smtClean="0"/>
              <a:pPr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22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http://blogs.technet.com/b/edgeaccessblog/archive/2010/05/21/directaccess-and-teredo-adapter-behavior.aspx</a:t>
            </a:r>
          </a:p>
          <a:p>
            <a:r>
              <a:rPr lang="it-IT" dirty="0"/>
              <a:t>https://technet.microsoft.com/it-it/library/ee126159(v=ws.10).aspx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65082-EC78-4698-B89F-D65C80666230}" type="slidenum">
              <a:rPr lang="it-IT" smtClean="0"/>
              <a:pPr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88579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https://technet.microsoft.com/it-it/magazine/2007.08.cableguy.aspx</a:t>
            </a:r>
          </a:p>
          <a:p>
            <a:r>
              <a:rPr lang="it-IT" dirty="0"/>
              <a:t>http://ipv6wiki.pd.cnr.it/doku.php?id=config_nic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65082-EC78-4698-B89F-D65C80666230}" type="slidenum">
              <a:rPr lang="it-IT" smtClean="0"/>
              <a:pPr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26669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https://technet.microsoft.com/it-it/magazine/2007.08.cableguy.aspx</a:t>
            </a:r>
          </a:p>
          <a:p>
            <a:r>
              <a:rPr lang="it-IT" dirty="0"/>
              <a:t>http://ipv6wiki.pd.cnr.it/doku.php?id=config_nic</a:t>
            </a:r>
          </a:p>
          <a:p>
            <a:r>
              <a:rPr lang="it-IT" dirty="0"/>
              <a:t>https://technet.microsoft.com/en-us/library/bb726952.aspx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65082-EC78-4698-B89F-D65C80666230}" type="slidenum">
              <a:rPr lang="it-IT" smtClean="0"/>
              <a:pPr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6046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65082-EC78-4698-B89F-D65C80666230}" type="slidenum">
              <a:rPr lang="it-IT" smtClean="0"/>
              <a:pPr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71669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http://blogs.technet.com/b/askpfeplat/archive/2013/11/11/ipv6-for-the-windows-administrator-how-name-resolution-works-in-a-dual-ipv4-ipv6-scenario.aspx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65082-EC78-4698-B89F-D65C80666230}" type="slidenum">
              <a:rPr lang="it-IT" smtClean="0"/>
              <a:pPr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15254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http://blogs.technet.com/b/networking/archive/2008/04/01/how-to-benefit-from-link-local-multicast-name-resolution.aspx</a:t>
            </a:r>
          </a:p>
          <a:p>
            <a:r>
              <a:rPr lang="it-IT" dirty="0"/>
              <a:t>https://technet.microsoft.com/en-us/library/bb878128.aspx</a:t>
            </a:r>
          </a:p>
          <a:p>
            <a:r>
              <a:rPr lang="it-IT" dirty="0"/>
              <a:t>https://technet.microsoft.com/it-it/library/ee649207(v=ws.10).aspx</a:t>
            </a:r>
          </a:p>
          <a:p>
            <a:r>
              <a:rPr lang="it-IT" dirty="0"/>
              <a:t>https://technet.microsoft.com/it-it/library/ee649241(v=ws.10).aspx</a:t>
            </a:r>
          </a:p>
          <a:p>
            <a:r>
              <a:rPr lang="it-IT" dirty="0"/>
              <a:t>https://technet.microsoft.com/en-us/magazine/ff394369.aspx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65082-EC78-4698-B89F-D65C80666230}" type="slidenum">
              <a:rPr lang="it-IT" smtClean="0"/>
              <a:pPr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6669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 TCP/IP </a:t>
            </a:r>
            <a:r>
              <a:rPr lang="en-US" dirty="0" err="1"/>
              <a:t>Cmdlets</a:t>
            </a:r>
            <a:r>
              <a:rPr lang="en-US" dirty="0"/>
              <a:t> in Windows PowerShell</a:t>
            </a:r>
            <a:endParaRPr lang="it-IT" dirty="0"/>
          </a:p>
          <a:p>
            <a:r>
              <a:rPr lang="it-IT" dirty="0"/>
              <a:t>https://technet.microsoft.com/en-us/library/hh826123.aspx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65082-EC78-4698-B89F-D65C80666230}" type="slidenum">
              <a:rPr lang="it-IT" smtClean="0"/>
              <a:pPr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6656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>
                <a:hlinkClick r:id="rId3"/>
              </a:rPr>
              <a:t>https://en.wikipedia.org/wiki/IPv4_address_exhaustion</a:t>
            </a:r>
            <a:endParaRPr lang="it-IT" dirty="0"/>
          </a:p>
          <a:p>
            <a:r>
              <a:rPr lang="it-IT" dirty="0">
                <a:hlinkClick r:id="rId4"/>
              </a:rPr>
              <a:t>https://www.iana.org/assignments/ipv4-recovered-address-space/ipv4-recovered-address-space.xhtml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52439-7775-4112-93B2-189AB5F0DF45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211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Get-Command</a:t>
            </a:r>
            <a:r>
              <a:rPr lang="it-IT" dirty="0"/>
              <a:t> -</a:t>
            </a:r>
            <a:r>
              <a:rPr lang="it-IT" dirty="0" err="1"/>
              <a:t>Name</a:t>
            </a:r>
            <a:r>
              <a:rPr lang="it-IT" dirty="0"/>
              <a:t> *</a:t>
            </a:r>
            <a:r>
              <a:rPr lang="it-IT" dirty="0" err="1"/>
              <a:t>IPsec</a:t>
            </a:r>
            <a:r>
              <a:rPr lang="it-IT" dirty="0"/>
              <a:t>* | </a:t>
            </a:r>
            <a:r>
              <a:rPr lang="it-IT" dirty="0" err="1"/>
              <a:t>Measure</a:t>
            </a:r>
            <a:r>
              <a:rPr lang="it-IT" dirty="0"/>
              <a:t>-Object -&gt; 55</a:t>
            </a:r>
          </a:p>
          <a:p>
            <a:endParaRPr lang="it-IT" dirty="0"/>
          </a:p>
          <a:p>
            <a:r>
              <a:rPr lang="it-IT" dirty="0" err="1"/>
              <a:t>Get-Command</a:t>
            </a:r>
            <a:r>
              <a:rPr lang="it-IT" dirty="0"/>
              <a:t> -</a:t>
            </a:r>
            <a:r>
              <a:rPr lang="it-IT" dirty="0" err="1"/>
              <a:t>Name</a:t>
            </a:r>
            <a:r>
              <a:rPr lang="it-IT" dirty="0"/>
              <a:t> *</a:t>
            </a:r>
            <a:r>
              <a:rPr lang="it-IT" dirty="0" err="1"/>
              <a:t>NetAdapter</a:t>
            </a:r>
            <a:r>
              <a:rPr lang="it-IT" dirty="0"/>
              <a:t>* | </a:t>
            </a:r>
            <a:r>
              <a:rPr lang="it-IT" dirty="0" err="1"/>
              <a:t>Measure</a:t>
            </a:r>
            <a:r>
              <a:rPr lang="it-IT" dirty="0"/>
              <a:t>-Object -&gt; 64</a:t>
            </a:r>
          </a:p>
          <a:p>
            <a:r>
              <a:rPr lang="it-IT" dirty="0" err="1"/>
              <a:t>Get-Command</a:t>
            </a:r>
            <a:r>
              <a:rPr lang="it-IT" dirty="0"/>
              <a:t> –</a:t>
            </a:r>
            <a:r>
              <a:rPr lang="it-IT" dirty="0" err="1"/>
              <a:t>Module</a:t>
            </a:r>
            <a:r>
              <a:rPr lang="it-IT" dirty="0"/>
              <a:t> </a:t>
            </a:r>
            <a:r>
              <a:rPr lang="it-IT" dirty="0" err="1"/>
              <a:t>NetTCPIP</a:t>
            </a:r>
            <a:r>
              <a:rPr lang="it-IT" dirty="0"/>
              <a:t> | </a:t>
            </a:r>
            <a:r>
              <a:rPr lang="it-IT" dirty="0" err="1"/>
              <a:t>Measure</a:t>
            </a:r>
            <a:r>
              <a:rPr lang="it-IT" dirty="0"/>
              <a:t>-Object -&gt; 64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65082-EC78-4698-B89F-D65C80666230}" type="slidenum">
              <a:rPr lang="it-IT" smtClean="0"/>
              <a:pPr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1320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65082-EC78-4698-B89F-D65C80666230}" type="slidenum">
              <a:rPr lang="it-IT" smtClean="0"/>
              <a:pPr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53616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https://technet.microsoft.com/en-us/magazine/2007.03.cableguy.aspx</a:t>
            </a:r>
          </a:p>
          <a:p>
            <a:endParaRPr lang="it-IT" dirty="0"/>
          </a:p>
          <a:p>
            <a:r>
              <a:rPr lang="it-IT" dirty="0"/>
              <a:t>Forefront  OPE = Forefront Online </a:t>
            </a:r>
            <a:r>
              <a:rPr lang="it-IT" dirty="0" err="1"/>
              <a:t>Protection</a:t>
            </a:r>
            <a:r>
              <a:rPr lang="it-IT" dirty="0"/>
              <a:t> for Exchange</a:t>
            </a:r>
          </a:p>
          <a:p>
            <a:r>
              <a:rPr lang="it-IT" dirty="0"/>
              <a:t>Forefront IM = Forefront Identity Manager </a:t>
            </a:r>
          </a:p>
          <a:p>
            <a:endParaRPr lang="it-IT" dirty="0"/>
          </a:p>
          <a:p>
            <a:r>
              <a:rPr lang="it-IT" dirty="0">
                <a:hlinkClick r:id="rId3"/>
              </a:rPr>
              <a:t>https://docs.microsoft.com/en-us/office365/enterprise/ipv6-support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65082-EC78-4698-B89F-D65C80666230}" type="slidenum">
              <a:rPr lang="it-IT" smtClean="0"/>
              <a:pPr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27747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https://technet.microsoft.com/en-us/library/hh831520.aspx</a:t>
            </a:r>
          </a:p>
          <a:p>
            <a:r>
              <a:rPr lang="it-IT" dirty="0"/>
              <a:t>https://technet.microsoft.com/en-us/windows/dn168168.aspx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65082-EC78-4698-B89F-D65C80666230}" type="slidenum">
              <a:rPr lang="it-IT" smtClean="0"/>
              <a:pPr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86896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http://www.01net.it/ipv6-e-sicurezza-attenti-ai-prossimi-sei-mesi</a:t>
            </a:r>
            <a:endParaRPr lang="it-IT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IPv4 per lo scanning di </a:t>
            </a:r>
            <a:r>
              <a:rPr lang="it-IT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una classe C </a:t>
            </a: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(1host/sec) servono circa 4 minuti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65082-EC78-4698-B89F-D65C80666230}" type="slidenum">
              <a:rPr lang="it-IT" smtClean="0"/>
              <a:pPr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90856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want to move away from</a:t>
            </a:r>
          </a:p>
          <a:p>
            <a:pPr lvl="1"/>
            <a:r>
              <a:rPr lang="en-US" dirty="0"/>
              <a:t>Tunneling</a:t>
            </a:r>
          </a:p>
          <a:p>
            <a:pPr lvl="1"/>
            <a:r>
              <a:rPr lang="en-US" dirty="0"/>
              <a:t>Translation</a:t>
            </a:r>
          </a:p>
          <a:p>
            <a:endParaRPr lang="en-US" dirty="0"/>
          </a:p>
          <a:p>
            <a:r>
              <a:rPr lang="en-US" dirty="0"/>
              <a:t>To Dual Stack</a:t>
            </a:r>
          </a:p>
          <a:p>
            <a:endParaRPr lang="en-US" dirty="0"/>
          </a:p>
          <a:p>
            <a:r>
              <a:rPr lang="en-US" dirty="0"/>
              <a:t>Eventually you will want to move from Dual Stack to</a:t>
            </a:r>
          </a:p>
          <a:p>
            <a:pPr lvl="1"/>
            <a:r>
              <a:rPr lang="en-US" dirty="0"/>
              <a:t>Native</a:t>
            </a:r>
          </a:p>
          <a:p>
            <a:pPr lvl="1"/>
            <a:r>
              <a:rPr lang="en-US" dirty="0"/>
              <a:t>Translation (as needed) for older IPv4 only hosts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65082-EC78-4698-B89F-D65C80666230}" type="slidenum">
              <a:rPr lang="it-IT" smtClean="0"/>
              <a:pPr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0520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340.282.366.920.938.463.263.274.607.431.768.211.456 IP</a:t>
            </a:r>
            <a:br>
              <a:rPr lang="it-IT" dirty="0"/>
            </a:br>
            <a:r>
              <a:rPr lang="it-IT" dirty="0"/>
              <a:t>655.570.793.348.866.943.898.599 IP per metro quadrato</a:t>
            </a:r>
          </a:p>
          <a:p>
            <a:r>
              <a:rPr lang="it-IT" dirty="0"/>
              <a:t>http://www.iana.org/assignments/ipv6-address-space/ipv6-address-space.xhtml</a:t>
            </a:r>
          </a:p>
          <a:p>
            <a:r>
              <a:rPr lang="it-IT" dirty="0"/>
              <a:t>http://www.iana.org/assignments/ipv6-address-space/ipv6-address-space.txt</a:t>
            </a:r>
          </a:p>
          <a:p>
            <a:r>
              <a:rPr lang="it-IT" dirty="0"/>
              <a:t>https://www.iana.org/about/presentations/conrad-buenosaires-citel-060913.pdf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2439-7775-4112-93B2-189AB5F0DF45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7565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DAD = </a:t>
            </a:r>
            <a:r>
              <a:rPr lang="it-IT" sz="1200" dirty="0"/>
              <a:t>Duplicate </a:t>
            </a:r>
            <a:r>
              <a:rPr lang="it-IT" sz="1200" dirty="0" err="1"/>
              <a:t>Address</a:t>
            </a:r>
            <a:r>
              <a:rPr lang="it-IT" sz="1200" dirty="0"/>
              <a:t> </a:t>
            </a:r>
            <a:r>
              <a:rPr lang="it-IT" sz="1200" dirty="0" err="1"/>
              <a:t>Detection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65082-EC78-4698-B89F-D65C80666230}" type="slidenum">
              <a:rPr lang="it-IT" smtClean="0"/>
              <a:pPr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5429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http://www.iana.org/assignments/ipv6-multicast-addresses/ipv6-multicast-addresses.xhtml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65082-EC78-4698-B89F-D65C80666230}" type="slidenum">
              <a:rPr lang="it-IT" smtClean="0"/>
              <a:pPr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422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Maximum Transmission Unit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884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http://en.wikipedia.org/wiki/Happy_Eyeballs</a:t>
            </a:r>
          </a:p>
          <a:p>
            <a:r>
              <a:rPr lang="en-US" dirty="0"/>
              <a:t>The name "happy eyeballs" derives from the term "eyeball" to describe endpoints which represent human Internet end-users, as opposed to servers</a:t>
            </a:r>
          </a:p>
          <a:p>
            <a:r>
              <a:rPr lang="en-US" dirty="0"/>
              <a:t>Stream Control Transmission Protocol (SCTP)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779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65082-EC78-4698-B89F-D65C80666230}" type="slidenum">
              <a:rPr lang="it-IT" smtClean="0"/>
              <a:pPr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7007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65082-EC78-4698-B89F-D65C80666230}" type="slidenum">
              <a:rPr lang="it-IT" smtClean="0"/>
              <a:pPr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6844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">
    <p:bg>
      <p:bgPr>
        <a:blipFill dpi="0" rotWithShape="1">
          <a:blip r:embed="rId2">
            <a:lum/>
          </a:blip>
          <a:srcRect/>
          <a:stretch>
            <a:fillRect l="-34000" r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2700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olo titolo">
    <p:bg>
      <p:bgPr>
        <a:blipFill dpi="0" rotWithShape="1">
          <a:blip r:embed="rId2">
            <a:alphaModFix amt="4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36000" y="180000"/>
            <a:ext cx="11520000" cy="82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566184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 userDrawn="1"/>
        </p:nvSpPr>
        <p:spPr>
          <a:xfrm>
            <a:off x="336000" y="2709000"/>
            <a:ext cx="11520000" cy="14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5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it-IT" sz="8000" dirty="0">
                <a:solidFill>
                  <a:srgbClr val="448BCA"/>
                </a:solidFill>
              </a:rPr>
              <a:t>DEMO</a:t>
            </a:r>
          </a:p>
        </p:txBody>
      </p:sp>
      <p:sp>
        <p:nvSpPr>
          <p:cNvPr id="4" name="Segnaposto testo 5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0" y="4149000"/>
            <a:ext cx="11520000" cy="720000"/>
          </a:xfr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 dirty="0"/>
              <a:t>Titolo Demo</a:t>
            </a:r>
          </a:p>
        </p:txBody>
      </p:sp>
    </p:spTree>
    <p:extLst>
      <p:ext uri="{BB962C8B-B14F-4D97-AF65-F5344CB8AC3E}">
        <p14:creationId xmlns:p14="http://schemas.microsoft.com/office/powerpoint/2010/main" val="29598984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ICTPow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5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0" y="4149000"/>
            <a:ext cx="11520000" cy="7200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 dirty="0"/>
              <a:t>Titolo Demo</a:t>
            </a:r>
          </a:p>
        </p:txBody>
      </p:sp>
      <p:grpSp>
        <p:nvGrpSpPr>
          <p:cNvPr id="2" name="Gruppo 1"/>
          <p:cNvGrpSpPr/>
          <p:nvPr userDrawn="1"/>
        </p:nvGrpSpPr>
        <p:grpSpPr>
          <a:xfrm>
            <a:off x="0" y="2889000"/>
            <a:ext cx="12192000" cy="1080000"/>
            <a:chOff x="0" y="2363901"/>
            <a:chExt cx="12192000" cy="1080000"/>
          </a:xfrm>
        </p:grpSpPr>
        <p:sp>
          <p:nvSpPr>
            <p:cNvPr id="5" name="CasellaDiTesto 4"/>
            <p:cNvSpPr txBox="1"/>
            <p:nvPr userDrawn="1"/>
          </p:nvSpPr>
          <p:spPr>
            <a:xfrm>
              <a:off x="0" y="2363901"/>
              <a:ext cx="12192000" cy="1080000"/>
            </a:xfrm>
            <a:prstGeom prst="rect">
              <a:avLst/>
            </a:prstGeom>
            <a:solidFill>
              <a:srgbClr val="448BCA"/>
            </a:soli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/>
              <a:r>
                <a:rPr lang="it-IT" sz="5400" dirty="0"/>
                <a:t>Demo</a:t>
              </a:r>
            </a:p>
          </p:txBody>
        </p:sp>
        <p:pic>
          <p:nvPicPr>
            <p:cNvPr id="6" name="Immagine 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3817" y="2515329"/>
              <a:ext cx="4876190" cy="7771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6860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 &amp; Answ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 userDrawn="1"/>
        </p:nvSpPr>
        <p:spPr>
          <a:xfrm>
            <a:off x="336000" y="2709000"/>
            <a:ext cx="11520000" cy="14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5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it-IT" sz="8000" dirty="0" err="1">
                <a:solidFill>
                  <a:srgbClr val="448BCA"/>
                </a:solidFill>
              </a:rPr>
              <a:t>Question</a:t>
            </a:r>
            <a:r>
              <a:rPr lang="it-IT" sz="8000" dirty="0">
                <a:solidFill>
                  <a:srgbClr val="448BCA"/>
                </a:solidFill>
              </a:rPr>
              <a:t> &amp; </a:t>
            </a:r>
            <a:r>
              <a:rPr lang="it-IT" sz="8000" dirty="0" err="1">
                <a:solidFill>
                  <a:srgbClr val="448BCA"/>
                </a:solidFill>
              </a:rPr>
              <a:t>Answer</a:t>
            </a:r>
            <a:endParaRPr lang="it-IT" sz="8000" dirty="0">
              <a:solidFill>
                <a:srgbClr val="448BC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5971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nali So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sellaDiTesto 11"/>
          <p:cNvSpPr txBox="1"/>
          <p:nvPr userDrawn="1"/>
        </p:nvSpPr>
        <p:spPr>
          <a:xfrm>
            <a:off x="0" y="359999"/>
            <a:ext cx="12192000" cy="828000"/>
          </a:xfrm>
          <a:prstGeom prst="rect">
            <a:avLst/>
          </a:prstGeom>
          <a:solidFill>
            <a:srgbClr val="448BCA"/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solidFill>
                  <a:prstClr val="white"/>
                </a:solidFill>
              </a:rPr>
              <a:t>Dove seguirci</a:t>
            </a:r>
          </a:p>
        </p:txBody>
      </p:sp>
      <p:pic>
        <p:nvPicPr>
          <p:cNvPr id="3" name="Immagin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547" y="385432"/>
            <a:ext cx="4876191" cy="777143"/>
          </a:xfrm>
          <a:prstGeom prst="rect">
            <a:avLst/>
          </a:prstGeom>
        </p:spPr>
      </p:pic>
      <p:grpSp>
        <p:nvGrpSpPr>
          <p:cNvPr id="4" name="Gruppo 3"/>
          <p:cNvGrpSpPr/>
          <p:nvPr userDrawn="1"/>
        </p:nvGrpSpPr>
        <p:grpSpPr>
          <a:xfrm>
            <a:off x="447476" y="1809000"/>
            <a:ext cx="11297051" cy="3240000"/>
            <a:chOff x="447474" y="2107155"/>
            <a:chExt cx="11297050" cy="3240000"/>
          </a:xfrm>
        </p:grpSpPr>
        <p:pic>
          <p:nvPicPr>
            <p:cNvPr id="1026" name="Picture 2" descr="facebook, social, social media icon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474" y="2107155"/>
              <a:ext cx="3240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linkedin, social icon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6000" y="2107155"/>
              <a:ext cx="3239999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social, social media, tweet, twitter icon"/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4525" y="2107155"/>
              <a:ext cx="3239999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ttangolo 4"/>
          <p:cNvSpPr/>
          <p:nvPr userDrawn="1"/>
        </p:nvSpPr>
        <p:spPr>
          <a:xfrm>
            <a:off x="1159407" y="5202646"/>
            <a:ext cx="18161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dirty="0">
                <a:solidFill>
                  <a:srgbClr val="448BCA"/>
                </a:solidFill>
              </a:rPr>
              <a:t>/ictpower</a:t>
            </a:r>
          </a:p>
        </p:txBody>
      </p:sp>
      <p:sp>
        <p:nvSpPr>
          <p:cNvPr id="6" name="Rettangolo 5"/>
          <p:cNvSpPr/>
          <p:nvPr userDrawn="1"/>
        </p:nvSpPr>
        <p:spPr>
          <a:xfrm>
            <a:off x="4288263" y="5202646"/>
            <a:ext cx="36154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dirty="0">
                <a:solidFill>
                  <a:srgbClr val="448BCA"/>
                </a:solidFill>
              </a:rPr>
              <a:t>/company/ict-power</a:t>
            </a:r>
          </a:p>
        </p:txBody>
      </p:sp>
      <p:sp>
        <p:nvSpPr>
          <p:cNvPr id="7" name="Rettangolo 6"/>
          <p:cNvSpPr/>
          <p:nvPr userDrawn="1"/>
        </p:nvSpPr>
        <p:spPr>
          <a:xfrm>
            <a:off x="8893454" y="5202646"/>
            <a:ext cx="24621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dirty="0">
                <a:solidFill>
                  <a:srgbClr val="448BCA"/>
                </a:solidFill>
              </a:rPr>
              <a:t>@</a:t>
            </a:r>
            <a:r>
              <a:rPr lang="it-IT" sz="3200" dirty="0" err="1">
                <a:solidFill>
                  <a:srgbClr val="448BCA"/>
                </a:solidFill>
              </a:rPr>
              <a:t>ictpower_it</a:t>
            </a:r>
            <a:endParaRPr lang="it-IT" sz="3200" dirty="0">
              <a:solidFill>
                <a:srgbClr val="448BC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964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ingolo speaker">
    <p:bg>
      <p:bgPr>
        <a:solidFill>
          <a:srgbClr val="448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336000" y="1543972"/>
            <a:ext cx="115200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7200" b="1" baseline="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Titolo Evento</a:t>
            </a:r>
          </a:p>
        </p:txBody>
      </p:sp>
      <p:pic>
        <p:nvPicPr>
          <p:cNvPr id="8" name="Immagin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811" y="293586"/>
            <a:ext cx="4876191" cy="777143"/>
          </a:xfrm>
          <a:prstGeom prst="rect">
            <a:avLst/>
          </a:prstGeom>
        </p:spPr>
      </p:pic>
      <p:sp>
        <p:nvSpPr>
          <p:cNvPr id="21" name="Segnaposto testo 20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0" y="2898843"/>
            <a:ext cx="11520000" cy="914400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5400" b="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it-IT" dirty="0"/>
              <a:t>Titolo Presentazione</a:t>
            </a:r>
          </a:p>
        </p:txBody>
      </p:sp>
      <p:sp>
        <p:nvSpPr>
          <p:cNvPr id="28" name="Segnaposto testo 27"/>
          <p:cNvSpPr>
            <a:spLocks noGrp="1"/>
          </p:cNvSpPr>
          <p:nvPr>
            <p:ph type="body" sz="quarter" idx="15" hasCustomPrompt="1"/>
          </p:nvPr>
        </p:nvSpPr>
        <p:spPr>
          <a:xfrm>
            <a:off x="336000" y="4813829"/>
            <a:ext cx="5400000" cy="4247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Nome Speaker</a:t>
            </a:r>
          </a:p>
        </p:txBody>
      </p:sp>
      <p:sp>
        <p:nvSpPr>
          <p:cNvPr id="10" name="Segnaposto testo 27"/>
          <p:cNvSpPr>
            <a:spLocks noGrp="1"/>
          </p:cNvSpPr>
          <p:nvPr>
            <p:ph type="body" sz="quarter" idx="16" hasCustomPrompt="1"/>
          </p:nvPr>
        </p:nvSpPr>
        <p:spPr>
          <a:xfrm>
            <a:off x="336000" y="5268938"/>
            <a:ext cx="5400000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600" b="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Qualifica Speaker</a:t>
            </a:r>
          </a:p>
        </p:txBody>
      </p:sp>
      <p:sp>
        <p:nvSpPr>
          <p:cNvPr id="11" name="Segnaposto testo 27"/>
          <p:cNvSpPr>
            <a:spLocks noGrp="1"/>
          </p:cNvSpPr>
          <p:nvPr>
            <p:ph type="body" sz="quarter" idx="17" hasCustomPrompt="1"/>
          </p:nvPr>
        </p:nvSpPr>
        <p:spPr>
          <a:xfrm>
            <a:off x="336000" y="5613248"/>
            <a:ext cx="54000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Email o </a:t>
            </a:r>
            <a:r>
              <a:rPr lang="it-IT" dirty="0" err="1"/>
              <a:t>Twitter</a:t>
            </a:r>
            <a:r>
              <a:rPr lang="it-IT" dirty="0"/>
              <a:t>  Speaker</a:t>
            </a:r>
          </a:p>
        </p:txBody>
      </p:sp>
      <p:sp>
        <p:nvSpPr>
          <p:cNvPr id="12" name="Segnaposto testo 27"/>
          <p:cNvSpPr>
            <a:spLocks noGrp="1"/>
          </p:cNvSpPr>
          <p:nvPr>
            <p:ph type="body" sz="quarter" idx="18" hasCustomPrompt="1"/>
          </p:nvPr>
        </p:nvSpPr>
        <p:spPr>
          <a:xfrm>
            <a:off x="336000" y="5985257"/>
            <a:ext cx="54000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Blog o Sito Speaker</a:t>
            </a:r>
          </a:p>
        </p:txBody>
      </p:sp>
    </p:spTree>
    <p:extLst>
      <p:ext uri="{BB962C8B-B14F-4D97-AF65-F5344CB8AC3E}">
        <p14:creationId xmlns:p14="http://schemas.microsoft.com/office/powerpoint/2010/main" val="20109515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doppio speaker">
    <p:bg>
      <p:bgPr>
        <a:solidFill>
          <a:srgbClr val="448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336000" y="1543972"/>
            <a:ext cx="115200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7200" b="1" baseline="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Titolo Evento</a:t>
            </a:r>
          </a:p>
        </p:txBody>
      </p:sp>
      <p:pic>
        <p:nvPicPr>
          <p:cNvPr id="8" name="Immagin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811" y="293586"/>
            <a:ext cx="4876191" cy="777143"/>
          </a:xfrm>
          <a:prstGeom prst="rect">
            <a:avLst/>
          </a:prstGeom>
        </p:spPr>
      </p:pic>
      <p:sp>
        <p:nvSpPr>
          <p:cNvPr id="21" name="Segnaposto testo 20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0" y="2898843"/>
            <a:ext cx="11520000" cy="914400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5400" b="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it-IT" dirty="0"/>
              <a:t>Titolo Presentazione</a:t>
            </a:r>
          </a:p>
        </p:txBody>
      </p:sp>
      <p:sp>
        <p:nvSpPr>
          <p:cNvPr id="28" name="Segnaposto testo 27"/>
          <p:cNvSpPr>
            <a:spLocks noGrp="1"/>
          </p:cNvSpPr>
          <p:nvPr>
            <p:ph type="body" sz="quarter" idx="15" hasCustomPrompt="1"/>
          </p:nvPr>
        </p:nvSpPr>
        <p:spPr>
          <a:xfrm>
            <a:off x="336000" y="4813829"/>
            <a:ext cx="5400000" cy="4247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Nome Speaker</a:t>
            </a:r>
          </a:p>
        </p:txBody>
      </p:sp>
      <p:sp>
        <p:nvSpPr>
          <p:cNvPr id="10" name="Segnaposto testo 27"/>
          <p:cNvSpPr>
            <a:spLocks noGrp="1"/>
          </p:cNvSpPr>
          <p:nvPr>
            <p:ph type="body" sz="quarter" idx="16" hasCustomPrompt="1"/>
          </p:nvPr>
        </p:nvSpPr>
        <p:spPr>
          <a:xfrm>
            <a:off x="336000" y="5268938"/>
            <a:ext cx="5400000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600" b="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Qualifica Speaker</a:t>
            </a:r>
          </a:p>
        </p:txBody>
      </p:sp>
      <p:sp>
        <p:nvSpPr>
          <p:cNvPr id="11" name="Segnaposto testo 27"/>
          <p:cNvSpPr>
            <a:spLocks noGrp="1"/>
          </p:cNvSpPr>
          <p:nvPr>
            <p:ph type="body" sz="quarter" idx="17" hasCustomPrompt="1"/>
          </p:nvPr>
        </p:nvSpPr>
        <p:spPr>
          <a:xfrm>
            <a:off x="336000" y="5613248"/>
            <a:ext cx="54000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Email o </a:t>
            </a:r>
            <a:r>
              <a:rPr lang="it-IT" dirty="0" err="1"/>
              <a:t>Twitter</a:t>
            </a:r>
            <a:r>
              <a:rPr lang="it-IT" dirty="0"/>
              <a:t>  Speaker</a:t>
            </a:r>
          </a:p>
        </p:txBody>
      </p:sp>
      <p:sp>
        <p:nvSpPr>
          <p:cNvPr id="12" name="Segnaposto testo 27"/>
          <p:cNvSpPr>
            <a:spLocks noGrp="1"/>
          </p:cNvSpPr>
          <p:nvPr>
            <p:ph type="body" sz="quarter" idx="18" hasCustomPrompt="1"/>
          </p:nvPr>
        </p:nvSpPr>
        <p:spPr>
          <a:xfrm>
            <a:off x="336000" y="5985257"/>
            <a:ext cx="54000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Blog o Sito Speaker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9" hasCustomPrompt="1"/>
          </p:nvPr>
        </p:nvSpPr>
        <p:spPr>
          <a:xfrm>
            <a:off x="6456000" y="4808008"/>
            <a:ext cx="5400000" cy="4247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sz="2400" b="1" baseline="0">
                <a:solidFill>
                  <a:schemeClr val="bg1"/>
                </a:solidFill>
              </a:defRPr>
            </a:lvl1pPr>
            <a:lvl5pPr marL="1828755" indent="0" algn="l">
              <a:buNone/>
              <a:defRPr lang="it-IT" sz="2400" b="1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it-IT" dirty="0"/>
              <a:t>Nome Speaker</a:t>
            </a:r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20" hasCustomPrompt="1"/>
          </p:nvPr>
        </p:nvSpPr>
        <p:spPr>
          <a:xfrm>
            <a:off x="6456000" y="5268938"/>
            <a:ext cx="5400000" cy="313200"/>
          </a:xfrm>
        </p:spPr>
        <p:txBody>
          <a:bodyPr>
            <a:noAutofit/>
          </a:bodyPr>
          <a:lstStyle>
            <a:lvl1pPr marL="0" indent="0">
              <a:buNone/>
              <a:defRPr sz="1600" i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 dirty="0"/>
              <a:t>Qualifica Speaker</a:t>
            </a:r>
          </a:p>
        </p:txBody>
      </p:sp>
      <p:sp>
        <p:nvSpPr>
          <p:cNvPr id="9" name="Segnaposto testo 8"/>
          <p:cNvSpPr>
            <a:spLocks noGrp="1"/>
          </p:cNvSpPr>
          <p:nvPr>
            <p:ph type="body" sz="quarter" idx="21" hasCustomPrompt="1"/>
          </p:nvPr>
        </p:nvSpPr>
        <p:spPr>
          <a:xfrm>
            <a:off x="6456000" y="5613248"/>
            <a:ext cx="5400000" cy="341632"/>
          </a:xfrm>
        </p:spPr>
        <p:txBody>
          <a:bodyPr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Email o </a:t>
            </a:r>
            <a:r>
              <a:rPr lang="it-IT" dirty="0" err="1"/>
              <a:t>Twitter</a:t>
            </a:r>
            <a:r>
              <a:rPr lang="it-IT" dirty="0"/>
              <a:t>  Speaker</a:t>
            </a:r>
          </a:p>
        </p:txBody>
      </p:sp>
      <p:sp>
        <p:nvSpPr>
          <p:cNvPr id="14" name="Segnaposto testo 13"/>
          <p:cNvSpPr>
            <a:spLocks noGrp="1"/>
          </p:cNvSpPr>
          <p:nvPr>
            <p:ph type="body" sz="quarter" idx="22" hasCustomPrompt="1"/>
          </p:nvPr>
        </p:nvSpPr>
        <p:spPr>
          <a:xfrm>
            <a:off x="6456000" y="5985257"/>
            <a:ext cx="5400000" cy="341632"/>
          </a:xfrm>
        </p:spPr>
        <p:txBody>
          <a:bodyPr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Blog o Sito Speaker</a:t>
            </a:r>
          </a:p>
        </p:txBody>
      </p:sp>
    </p:spTree>
    <p:extLst>
      <p:ext uri="{BB962C8B-B14F-4D97-AF65-F5344CB8AC3E}">
        <p14:creationId xmlns:p14="http://schemas.microsoft.com/office/powerpoint/2010/main" val="16932876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 so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/>
          <p:cNvGrpSpPr/>
          <p:nvPr userDrawn="1"/>
        </p:nvGrpSpPr>
        <p:grpSpPr>
          <a:xfrm>
            <a:off x="0" y="180000"/>
            <a:ext cx="12192000" cy="828000"/>
            <a:chOff x="0" y="359999"/>
            <a:chExt cx="12192000" cy="828000"/>
          </a:xfrm>
        </p:grpSpPr>
        <p:sp>
          <p:nvSpPr>
            <p:cNvPr id="7" name="CasellaDiTesto 6"/>
            <p:cNvSpPr txBox="1"/>
            <p:nvPr userDrawn="1"/>
          </p:nvSpPr>
          <p:spPr>
            <a:xfrm>
              <a:off x="0" y="359999"/>
              <a:ext cx="12192000" cy="828000"/>
            </a:xfrm>
            <a:prstGeom prst="rect">
              <a:avLst/>
            </a:prstGeom>
            <a:solidFill>
              <a:srgbClr val="448BCA"/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t-IT" dirty="0">
                  <a:solidFill>
                    <a:prstClr val="white"/>
                  </a:solidFill>
                </a:rPr>
                <a:t>Chi sono</a:t>
              </a:r>
            </a:p>
          </p:txBody>
        </p:sp>
        <p:pic>
          <p:nvPicPr>
            <p:cNvPr id="4" name="Immagine 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547" y="385432"/>
              <a:ext cx="4876191" cy="777143"/>
            </a:xfrm>
            <a:prstGeom prst="rect">
              <a:avLst/>
            </a:prstGeom>
          </p:spPr>
        </p:pic>
      </p:grpSp>
      <p:sp>
        <p:nvSpPr>
          <p:cNvPr id="5" name="Segnaposto testo 3"/>
          <p:cNvSpPr>
            <a:spLocks noGrp="1"/>
          </p:cNvSpPr>
          <p:nvPr>
            <p:ph type="body" sz="quarter" idx="10"/>
          </p:nvPr>
        </p:nvSpPr>
        <p:spPr>
          <a:xfrm>
            <a:off x="336000" y="1224000"/>
            <a:ext cx="11520000" cy="54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8BCA"/>
                </a:solidFill>
              </a:defRPr>
            </a:lvl1pPr>
            <a:lvl2pPr>
              <a:defRPr>
                <a:solidFill>
                  <a:srgbClr val="448BCA"/>
                </a:solidFill>
              </a:defRPr>
            </a:lvl2pPr>
            <a:lvl3pPr>
              <a:defRPr>
                <a:solidFill>
                  <a:srgbClr val="448BCA"/>
                </a:solidFill>
              </a:defRPr>
            </a:lvl3pPr>
            <a:lvl4pPr>
              <a:defRPr>
                <a:solidFill>
                  <a:srgbClr val="448BCA"/>
                </a:solidFill>
              </a:defRPr>
            </a:lvl4pPr>
            <a:lvl5pPr>
              <a:defRPr>
                <a:solidFill>
                  <a:srgbClr val="448BCA"/>
                </a:solidFill>
              </a:defRPr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8803306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 sia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/>
          <p:cNvGrpSpPr/>
          <p:nvPr userDrawn="1"/>
        </p:nvGrpSpPr>
        <p:grpSpPr>
          <a:xfrm>
            <a:off x="0" y="180000"/>
            <a:ext cx="12192000" cy="828000"/>
            <a:chOff x="0" y="359999"/>
            <a:chExt cx="12192000" cy="828000"/>
          </a:xfrm>
        </p:grpSpPr>
        <p:sp>
          <p:nvSpPr>
            <p:cNvPr id="8" name="CasellaDiTesto 7"/>
            <p:cNvSpPr txBox="1"/>
            <p:nvPr userDrawn="1"/>
          </p:nvSpPr>
          <p:spPr>
            <a:xfrm>
              <a:off x="0" y="359999"/>
              <a:ext cx="12192000" cy="828000"/>
            </a:xfrm>
            <a:prstGeom prst="rect">
              <a:avLst/>
            </a:prstGeom>
            <a:solidFill>
              <a:srgbClr val="448BCA"/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t-IT" dirty="0">
                  <a:solidFill>
                    <a:prstClr val="white"/>
                  </a:solidFill>
                </a:rPr>
                <a:t>Chi siamo</a:t>
              </a:r>
            </a:p>
          </p:txBody>
        </p:sp>
        <p:pic>
          <p:nvPicPr>
            <p:cNvPr id="4" name="Immagine 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547" y="385432"/>
              <a:ext cx="4876191" cy="777143"/>
            </a:xfrm>
            <a:prstGeom prst="rect">
              <a:avLst/>
            </a:prstGeom>
          </p:spPr>
        </p:pic>
      </p:grpSp>
      <p:sp>
        <p:nvSpPr>
          <p:cNvPr id="5" name="Segnaposto testo 3"/>
          <p:cNvSpPr>
            <a:spLocks noGrp="1"/>
          </p:cNvSpPr>
          <p:nvPr>
            <p:ph type="body" sz="quarter" idx="10"/>
          </p:nvPr>
        </p:nvSpPr>
        <p:spPr>
          <a:xfrm>
            <a:off x="336000" y="1224000"/>
            <a:ext cx="5580000" cy="54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8BCA"/>
                </a:solidFill>
              </a:defRPr>
            </a:lvl1pPr>
            <a:lvl2pPr>
              <a:defRPr>
                <a:solidFill>
                  <a:srgbClr val="448BCA"/>
                </a:solidFill>
              </a:defRPr>
            </a:lvl2pPr>
            <a:lvl3pPr>
              <a:defRPr>
                <a:solidFill>
                  <a:srgbClr val="448BCA"/>
                </a:solidFill>
              </a:defRPr>
            </a:lvl3pPr>
            <a:lvl4pPr>
              <a:defRPr>
                <a:solidFill>
                  <a:srgbClr val="448BCA"/>
                </a:solidFill>
              </a:defRPr>
            </a:lvl4pPr>
            <a:lvl5pPr>
              <a:defRPr>
                <a:solidFill>
                  <a:srgbClr val="448BCA"/>
                </a:solidFill>
              </a:defRPr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7" name="Segnaposto testo 3"/>
          <p:cNvSpPr>
            <a:spLocks noGrp="1"/>
          </p:cNvSpPr>
          <p:nvPr>
            <p:ph type="body" sz="quarter" idx="11"/>
          </p:nvPr>
        </p:nvSpPr>
        <p:spPr>
          <a:xfrm>
            <a:off x="6274800" y="1224000"/>
            <a:ext cx="5580000" cy="54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8BCA"/>
                </a:solidFill>
              </a:defRPr>
            </a:lvl1pPr>
            <a:lvl2pPr>
              <a:defRPr>
                <a:solidFill>
                  <a:srgbClr val="448BCA"/>
                </a:solidFill>
              </a:defRPr>
            </a:lvl2pPr>
            <a:lvl3pPr>
              <a:defRPr>
                <a:solidFill>
                  <a:srgbClr val="448BCA"/>
                </a:solidFill>
              </a:defRPr>
            </a:lvl3pPr>
            <a:lvl4pPr>
              <a:defRPr>
                <a:solidFill>
                  <a:srgbClr val="448BCA"/>
                </a:solidFill>
              </a:defRPr>
            </a:lvl4pPr>
            <a:lvl5pPr>
              <a:defRPr>
                <a:solidFill>
                  <a:srgbClr val="448BCA"/>
                </a:solidFill>
              </a:defRPr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7584589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/>
          <p:cNvGrpSpPr/>
          <p:nvPr userDrawn="1"/>
        </p:nvGrpSpPr>
        <p:grpSpPr>
          <a:xfrm>
            <a:off x="0" y="180000"/>
            <a:ext cx="12192000" cy="828000"/>
            <a:chOff x="0" y="359999"/>
            <a:chExt cx="12192000" cy="828000"/>
          </a:xfrm>
        </p:grpSpPr>
        <p:sp>
          <p:nvSpPr>
            <p:cNvPr id="2" name="CasellaDiTesto 1"/>
            <p:cNvSpPr txBox="1"/>
            <p:nvPr userDrawn="1"/>
          </p:nvSpPr>
          <p:spPr>
            <a:xfrm>
              <a:off x="0" y="359999"/>
              <a:ext cx="12192000" cy="828000"/>
            </a:xfrm>
            <a:prstGeom prst="rect">
              <a:avLst/>
            </a:prstGeom>
            <a:solidFill>
              <a:srgbClr val="448BCA"/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t-IT" dirty="0">
                  <a:solidFill>
                    <a:prstClr val="white"/>
                  </a:solidFill>
                </a:rPr>
                <a:t>Agenda</a:t>
              </a:r>
            </a:p>
          </p:txBody>
        </p:sp>
        <p:pic>
          <p:nvPicPr>
            <p:cNvPr id="4" name="Immagine 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547" y="385432"/>
              <a:ext cx="4876191" cy="777143"/>
            </a:xfrm>
            <a:prstGeom prst="rect">
              <a:avLst/>
            </a:prstGeom>
          </p:spPr>
        </p:pic>
      </p:grpSp>
      <p:sp>
        <p:nvSpPr>
          <p:cNvPr id="5" name="Segnaposto testo 3"/>
          <p:cNvSpPr>
            <a:spLocks noGrp="1"/>
          </p:cNvSpPr>
          <p:nvPr>
            <p:ph type="body" sz="quarter" idx="10"/>
          </p:nvPr>
        </p:nvSpPr>
        <p:spPr>
          <a:xfrm>
            <a:off x="336000" y="1188000"/>
            <a:ext cx="11520000" cy="54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8BCA"/>
                </a:solidFill>
              </a:defRPr>
            </a:lvl1pPr>
            <a:lvl2pPr>
              <a:defRPr>
                <a:solidFill>
                  <a:srgbClr val="448BCA"/>
                </a:solidFill>
              </a:defRPr>
            </a:lvl2pPr>
            <a:lvl3pPr>
              <a:defRPr>
                <a:solidFill>
                  <a:srgbClr val="448BCA"/>
                </a:solidFill>
              </a:defRPr>
            </a:lvl3pPr>
            <a:lvl4pPr>
              <a:defRPr>
                <a:solidFill>
                  <a:srgbClr val="448BCA"/>
                </a:solidFill>
              </a:defRPr>
            </a:lvl4pPr>
            <a:lvl5pPr>
              <a:defRPr>
                <a:solidFill>
                  <a:srgbClr val="448BCA"/>
                </a:solidFill>
              </a:defRPr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024227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nali So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sellaDiTesto 11"/>
          <p:cNvSpPr txBox="1"/>
          <p:nvPr userDrawn="1"/>
        </p:nvSpPr>
        <p:spPr>
          <a:xfrm>
            <a:off x="0" y="359999"/>
            <a:ext cx="12192000" cy="828000"/>
          </a:xfrm>
          <a:prstGeom prst="rect">
            <a:avLst/>
          </a:prstGeom>
          <a:solidFill>
            <a:srgbClr val="448BCA"/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it-IT" dirty="0"/>
              <a:t>Dove seguirci</a:t>
            </a:r>
          </a:p>
        </p:txBody>
      </p:sp>
      <p:pic>
        <p:nvPicPr>
          <p:cNvPr id="3" name="Immagin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545" y="385428"/>
            <a:ext cx="4876190" cy="777143"/>
          </a:xfrm>
          <a:prstGeom prst="rect">
            <a:avLst/>
          </a:prstGeom>
        </p:spPr>
      </p:pic>
      <p:grpSp>
        <p:nvGrpSpPr>
          <p:cNvPr id="4" name="Gruppo 3"/>
          <p:cNvGrpSpPr/>
          <p:nvPr userDrawn="1"/>
        </p:nvGrpSpPr>
        <p:grpSpPr>
          <a:xfrm>
            <a:off x="447475" y="1809000"/>
            <a:ext cx="11297050" cy="3240000"/>
            <a:chOff x="447474" y="2107155"/>
            <a:chExt cx="11297050" cy="3240000"/>
          </a:xfrm>
        </p:grpSpPr>
        <p:pic>
          <p:nvPicPr>
            <p:cNvPr id="1026" name="Picture 2" descr="facebook, social, social media icon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474" y="2107155"/>
              <a:ext cx="3240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linkedin, social icon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6000" y="2107155"/>
              <a:ext cx="3239999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social, social media, tweet, twitter icon"/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4525" y="2107155"/>
              <a:ext cx="3239999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ttangolo 4"/>
          <p:cNvSpPr/>
          <p:nvPr userDrawn="1"/>
        </p:nvSpPr>
        <p:spPr>
          <a:xfrm>
            <a:off x="1159406" y="5202642"/>
            <a:ext cx="18161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b="0" dirty="0">
                <a:solidFill>
                  <a:srgbClr val="448BCA"/>
                </a:solidFill>
              </a:rPr>
              <a:t>/ictpower</a:t>
            </a:r>
          </a:p>
        </p:txBody>
      </p:sp>
      <p:sp>
        <p:nvSpPr>
          <p:cNvPr id="6" name="Rettangolo 5"/>
          <p:cNvSpPr/>
          <p:nvPr userDrawn="1"/>
        </p:nvSpPr>
        <p:spPr>
          <a:xfrm>
            <a:off x="4288261" y="5202642"/>
            <a:ext cx="36154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dirty="0">
                <a:solidFill>
                  <a:srgbClr val="448BCA"/>
                </a:solidFill>
              </a:rPr>
              <a:t>/company/ict-power</a:t>
            </a:r>
          </a:p>
        </p:txBody>
      </p:sp>
      <p:sp>
        <p:nvSpPr>
          <p:cNvPr id="7" name="Rettangolo 6"/>
          <p:cNvSpPr/>
          <p:nvPr userDrawn="1"/>
        </p:nvSpPr>
        <p:spPr>
          <a:xfrm>
            <a:off x="8893450" y="5202642"/>
            <a:ext cx="24621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dirty="0">
                <a:solidFill>
                  <a:srgbClr val="448BCA"/>
                </a:solidFill>
              </a:rPr>
              <a:t>@</a:t>
            </a:r>
            <a:r>
              <a:rPr lang="it-IT" sz="3200" dirty="0" err="1">
                <a:solidFill>
                  <a:srgbClr val="448BCA"/>
                </a:solidFill>
              </a:rPr>
              <a:t>ictpower_it</a:t>
            </a:r>
            <a:endParaRPr lang="it-IT" sz="3200" dirty="0">
              <a:solidFill>
                <a:srgbClr val="448BC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685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zione">
    <p:bg>
      <p:bgPr>
        <a:solidFill>
          <a:srgbClr val="448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336000" y="1980000"/>
            <a:ext cx="11520000" cy="1440000"/>
          </a:xfr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Titolo Argomento</a:t>
            </a:r>
          </a:p>
        </p:txBody>
      </p:sp>
      <p:pic>
        <p:nvPicPr>
          <p:cNvPr id="3" name="Immagin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811" y="293586"/>
            <a:ext cx="4876191" cy="777143"/>
          </a:xfrm>
          <a:prstGeom prst="rect">
            <a:avLst/>
          </a:prstGeom>
        </p:spPr>
      </p:pic>
      <p:sp>
        <p:nvSpPr>
          <p:cNvPr id="6" name="Segnaposto testo 5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0" y="3420000"/>
            <a:ext cx="11520000" cy="72000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 dirty="0"/>
              <a:t>Sottotitolo Argomento</a:t>
            </a:r>
          </a:p>
        </p:txBody>
      </p:sp>
    </p:spTree>
    <p:extLst>
      <p:ext uri="{BB962C8B-B14F-4D97-AF65-F5344CB8AC3E}">
        <p14:creationId xmlns:p14="http://schemas.microsoft.com/office/powerpoint/2010/main" val="29813448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bg>
      <p:bgPr>
        <a:blipFill dpi="0" rotWithShape="1">
          <a:blip r:embed="rId2">
            <a:alphaModFix amt="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36000" y="180000"/>
            <a:ext cx="11520000" cy="828000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0"/>
          </p:nvPr>
        </p:nvSpPr>
        <p:spPr>
          <a:xfrm>
            <a:off x="336000" y="1188000"/>
            <a:ext cx="11520000" cy="54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8BCA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rgbClr val="448BCA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rgbClr val="448BCA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rgbClr val="448BCA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rgbClr val="448BCA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5760545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olo titolo">
    <p:bg>
      <p:bgPr>
        <a:blipFill dpi="0" rotWithShape="1">
          <a:blip r:embed="rId2">
            <a:alphaModFix amt="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36000" y="180000"/>
            <a:ext cx="11520000" cy="828000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14419540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5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0" y="4149000"/>
            <a:ext cx="11520000" cy="7200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 dirty="0"/>
              <a:t>Titolo Demo</a:t>
            </a:r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0" y="540000"/>
            <a:ext cx="7886700" cy="3000375"/>
          </a:xfrm>
          <a:prstGeom prst="rect">
            <a:avLst/>
          </a:prstGeom>
        </p:spPr>
      </p:pic>
      <p:sp>
        <p:nvSpPr>
          <p:cNvPr id="5" name="CasellaDiTesto 4"/>
          <p:cNvSpPr txBox="1"/>
          <p:nvPr userDrawn="1"/>
        </p:nvSpPr>
        <p:spPr>
          <a:xfrm>
            <a:off x="0" y="2979000"/>
            <a:ext cx="12192000" cy="900000"/>
          </a:xfrm>
          <a:prstGeom prst="rect">
            <a:avLst/>
          </a:prstGeom>
          <a:solidFill>
            <a:srgbClr val="448BCA"/>
          </a:solid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5400" dirty="0">
                <a:solidFill>
                  <a:prstClr val="white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026261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 &amp; Answ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0" y="540000"/>
            <a:ext cx="7886700" cy="3000375"/>
          </a:xfrm>
          <a:prstGeom prst="rect">
            <a:avLst/>
          </a:prstGeom>
        </p:spPr>
      </p:pic>
      <p:sp>
        <p:nvSpPr>
          <p:cNvPr id="5" name="CasellaDiTesto 4"/>
          <p:cNvSpPr txBox="1"/>
          <p:nvPr userDrawn="1"/>
        </p:nvSpPr>
        <p:spPr>
          <a:xfrm>
            <a:off x="0" y="2979000"/>
            <a:ext cx="12192000" cy="900000"/>
          </a:xfrm>
          <a:prstGeom prst="rect">
            <a:avLst/>
          </a:prstGeom>
          <a:solidFill>
            <a:srgbClr val="448BCA"/>
          </a:solid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5400" dirty="0" err="1">
                <a:solidFill>
                  <a:prstClr val="white"/>
                </a:solidFill>
              </a:rPr>
              <a:t>Question</a:t>
            </a:r>
            <a:r>
              <a:rPr lang="it-IT" sz="5400" dirty="0">
                <a:solidFill>
                  <a:prstClr val="white"/>
                </a:solidFill>
              </a:rPr>
              <a:t> &amp; </a:t>
            </a:r>
            <a:r>
              <a:rPr lang="it-IT" sz="5400" dirty="0" err="1">
                <a:solidFill>
                  <a:prstClr val="white"/>
                </a:solidFill>
              </a:rPr>
              <a:t>Answer</a:t>
            </a:r>
            <a:endParaRPr lang="it-IT" sz="5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3603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7873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ingolo speaker">
    <p:bg>
      <p:bgPr>
        <a:solidFill>
          <a:srgbClr val="448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336000" y="1543968"/>
            <a:ext cx="115200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7200" b="1" baseline="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Titolo Evento</a:t>
            </a:r>
          </a:p>
        </p:txBody>
      </p:sp>
      <p:pic>
        <p:nvPicPr>
          <p:cNvPr id="8" name="Immagin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810" y="293582"/>
            <a:ext cx="4876190" cy="777143"/>
          </a:xfrm>
          <a:prstGeom prst="rect">
            <a:avLst/>
          </a:prstGeom>
        </p:spPr>
      </p:pic>
      <p:sp>
        <p:nvSpPr>
          <p:cNvPr id="21" name="Segnaposto testo 20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0" y="2898843"/>
            <a:ext cx="11520000" cy="9144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5400" b="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it-IT" dirty="0"/>
              <a:t>Titolo Presentazione</a:t>
            </a:r>
          </a:p>
        </p:txBody>
      </p:sp>
      <p:sp>
        <p:nvSpPr>
          <p:cNvPr id="28" name="Segnaposto testo 27"/>
          <p:cNvSpPr>
            <a:spLocks noGrp="1"/>
          </p:cNvSpPr>
          <p:nvPr>
            <p:ph type="body" sz="quarter" idx="15" hasCustomPrompt="1"/>
          </p:nvPr>
        </p:nvSpPr>
        <p:spPr>
          <a:xfrm>
            <a:off x="336000" y="4813829"/>
            <a:ext cx="5400000" cy="4247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Nome Speaker</a:t>
            </a:r>
          </a:p>
        </p:txBody>
      </p:sp>
      <p:sp>
        <p:nvSpPr>
          <p:cNvPr id="10" name="Segnaposto testo 27"/>
          <p:cNvSpPr>
            <a:spLocks noGrp="1"/>
          </p:cNvSpPr>
          <p:nvPr>
            <p:ph type="body" sz="quarter" idx="16" hasCustomPrompt="1"/>
          </p:nvPr>
        </p:nvSpPr>
        <p:spPr>
          <a:xfrm>
            <a:off x="336000" y="5268938"/>
            <a:ext cx="54000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000" b="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Qualifica Speaker</a:t>
            </a:r>
          </a:p>
        </p:txBody>
      </p:sp>
      <p:sp>
        <p:nvSpPr>
          <p:cNvPr id="11" name="Segnaposto testo 27"/>
          <p:cNvSpPr>
            <a:spLocks noGrp="1"/>
          </p:cNvSpPr>
          <p:nvPr>
            <p:ph type="body" sz="quarter" idx="17" hasCustomPrompt="1"/>
          </p:nvPr>
        </p:nvSpPr>
        <p:spPr>
          <a:xfrm>
            <a:off x="336000" y="5668647"/>
            <a:ext cx="54000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000" b="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Email o </a:t>
            </a:r>
            <a:r>
              <a:rPr lang="it-IT" dirty="0" err="1"/>
              <a:t>Twitter</a:t>
            </a:r>
            <a:r>
              <a:rPr lang="it-IT" dirty="0"/>
              <a:t>  Speaker</a:t>
            </a:r>
          </a:p>
        </p:txBody>
      </p:sp>
      <p:sp>
        <p:nvSpPr>
          <p:cNvPr id="12" name="Segnaposto testo 27"/>
          <p:cNvSpPr>
            <a:spLocks noGrp="1"/>
          </p:cNvSpPr>
          <p:nvPr>
            <p:ph type="body" sz="quarter" idx="18" hasCustomPrompt="1"/>
          </p:nvPr>
        </p:nvSpPr>
        <p:spPr>
          <a:xfrm>
            <a:off x="336000" y="6096603"/>
            <a:ext cx="54000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000" b="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Blog o Sito Speaker</a:t>
            </a:r>
          </a:p>
        </p:txBody>
      </p:sp>
    </p:spTree>
    <p:extLst>
      <p:ext uri="{BB962C8B-B14F-4D97-AF65-F5344CB8AC3E}">
        <p14:creationId xmlns:p14="http://schemas.microsoft.com/office/powerpoint/2010/main" val="4175550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doppio speaker">
    <p:bg>
      <p:bgPr>
        <a:solidFill>
          <a:srgbClr val="448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336000" y="1543968"/>
            <a:ext cx="115200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7200" baseline="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Titolo Evento</a:t>
            </a:r>
          </a:p>
        </p:txBody>
      </p:sp>
      <p:pic>
        <p:nvPicPr>
          <p:cNvPr id="8" name="Immagin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810" y="293582"/>
            <a:ext cx="4876190" cy="777143"/>
          </a:xfrm>
          <a:prstGeom prst="rect">
            <a:avLst/>
          </a:prstGeom>
        </p:spPr>
      </p:pic>
      <p:sp>
        <p:nvSpPr>
          <p:cNvPr id="21" name="Segnaposto testo 20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0" y="2898843"/>
            <a:ext cx="11520000" cy="9144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54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it-IT" dirty="0"/>
              <a:t>Titolo Presentazione</a:t>
            </a:r>
          </a:p>
        </p:txBody>
      </p:sp>
      <p:sp>
        <p:nvSpPr>
          <p:cNvPr id="28" name="Segnaposto testo 27"/>
          <p:cNvSpPr>
            <a:spLocks noGrp="1"/>
          </p:cNvSpPr>
          <p:nvPr>
            <p:ph type="body" sz="quarter" idx="15" hasCustomPrompt="1"/>
          </p:nvPr>
        </p:nvSpPr>
        <p:spPr>
          <a:xfrm>
            <a:off x="336000" y="4813829"/>
            <a:ext cx="5400000" cy="4247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Nome Speaker</a:t>
            </a:r>
          </a:p>
        </p:txBody>
      </p:sp>
      <p:sp>
        <p:nvSpPr>
          <p:cNvPr id="10" name="Segnaposto testo 27"/>
          <p:cNvSpPr>
            <a:spLocks noGrp="1"/>
          </p:cNvSpPr>
          <p:nvPr>
            <p:ph type="body" sz="quarter" idx="16" hasCustomPrompt="1"/>
          </p:nvPr>
        </p:nvSpPr>
        <p:spPr>
          <a:xfrm>
            <a:off x="336000" y="5268938"/>
            <a:ext cx="54000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000" b="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Qualifica Speaker</a:t>
            </a:r>
          </a:p>
        </p:txBody>
      </p:sp>
      <p:sp>
        <p:nvSpPr>
          <p:cNvPr id="11" name="Segnaposto testo 27"/>
          <p:cNvSpPr>
            <a:spLocks noGrp="1"/>
          </p:cNvSpPr>
          <p:nvPr>
            <p:ph type="body" sz="quarter" idx="17" hasCustomPrompt="1"/>
          </p:nvPr>
        </p:nvSpPr>
        <p:spPr>
          <a:xfrm>
            <a:off x="336000" y="5668647"/>
            <a:ext cx="54000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000" b="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Email o </a:t>
            </a:r>
            <a:r>
              <a:rPr lang="it-IT" dirty="0" err="1"/>
              <a:t>Twitter</a:t>
            </a:r>
            <a:r>
              <a:rPr lang="it-IT" dirty="0"/>
              <a:t>  Speaker</a:t>
            </a:r>
          </a:p>
        </p:txBody>
      </p:sp>
      <p:sp>
        <p:nvSpPr>
          <p:cNvPr id="12" name="Segnaposto testo 27"/>
          <p:cNvSpPr>
            <a:spLocks noGrp="1"/>
          </p:cNvSpPr>
          <p:nvPr>
            <p:ph type="body" sz="quarter" idx="18" hasCustomPrompt="1"/>
          </p:nvPr>
        </p:nvSpPr>
        <p:spPr>
          <a:xfrm>
            <a:off x="336000" y="6096603"/>
            <a:ext cx="54000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000" b="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Blog o Sito Speaker</a:t>
            </a:r>
          </a:p>
        </p:txBody>
      </p:sp>
      <p:sp>
        <p:nvSpPr>
          <p:cNvPr id="9" name="Segnaposto testo 27"/>
          <p:cNvSpPr>
            <a:spLocks noGrp="1"/>
          </p:cNvSpPr>
          <p:nvPr>
            <p:ph type="body" sz="quarter" idx="19" hasCustomPrompt="1"/>
          </p:nvPr>
        </p:nvSpPr>
        <p:spPr>
          <a:xfrm>
            <a:off x="6456000" y="4813829"/>
            <a:ext cx="5400000" cy="4247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Nome Speaker</a:t>
            </a:r>
          </a:p>
        </p:txBody>
      </p:sp>
      <p:sp>
        <p:nvSpPr>
          <p:cNvPr id="13" name="Segnaposto testo 27"/>
          <p:cNvSpPr>
            <a:spLocks noGrp="1"/>
          </p:cNvSpPr>
          <p:nvPr>
            <p:ph type="body" sz="quarter" idx="20" hasCustomPrompt="1"/>
          </p:nvPr>
        </p:nvSpPr>
        <p:spPr>
          <a:xfrm>
            <a:off x="6456000" y="5268938"/>
            <a:ext cx="54000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000" b="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Qualifica Speaker</a:t>
            </a:r>
          </a:p>
        </p:txBody>
      </p:sp>
      <p:sp>
        <p:nvSpPr>
          <p:cNvPr id="14" name="Segnaposto testo 27"/>
          <p:cNvSpPr>
            <a:spLocks noGrp="1"/>
          </p:cNvSpPr>
          <p:nvPr>
            <p:ph type="body" sz="quarter" idx="21" hasCustomPrompt="1"/>
          </p:nvPr>
        </p:nvSpPr>
        <p:spPr>
          <a:xfrm>
            <a:off x="6456000" y="5668647"/>
            <a:ext cx="54000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000" b="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Email o </a:t>
            </a:r>
            <a:r>
              <a:rPr lang="it-IT" dirty="0" err="1"/>
              <a:t>Twitter</a:t>
            </a:r>
            <a:r>
              <a:rPr lang="it-IT" dirty="0"/>
              <a:t>  Speaker</a:t>
            </a:r>
          </a:p>
        </p:txBody>
      </p:sp>
      <p:sp>
        <p:nvSpPr>
          <p:cNvPr id="15" name="Segnaposto testo 27"/>
          <p:cNvSpPr>
            <a:spLocks noGrp="1"/>
          </p:cNvSpPr>
          <p:nvPr>
            <p:ph type="body" sz="quarter" idx="22" hasCustomPrompt="1"/>
          </p:nvPr>
        </p:nvSpPr>
        <p:spPr>
          <a:xfrm>
            <a:off x="6456000" y="6096603"/>
            <a:ext cx="54000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000" b="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Blog o Sito Speaker</a:t>
            </a:r>
          </a:p>
        </p:txBody>
      </p:sp>
    </p:spTree>
    <p:extLst>
      <p:ext uri="{BB962C8B-B14F-4D97-AF65-F5344CB8AC3E}">
        <p14:creationId xmlns:p14="http://schemas.microsoft.com/office/powerpoint/2010/main" val="1786156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 so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/>
          <p:cNvSpPr txBox="1"/>
          <p:nvPr userDrawn="1"/>
        </p:nvSpPr>
        <p:spPr>
          <a:xfrm>
            <a:off x="0" y="359999"/>
            <a:ext cx="12192000" cy="828000"/>
          </a:xfrm>
          <a:prstGeom prst="rect">
            <a:avLst/>
          </a:prstGeom>
          <a:solidFill>
            <a:srgbClr val="448BCA"/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it-IT" dirty="0"/>
              <a:t>Chi sono</a:t>
            </a:r>
          </a:p>
        </p:txBody>
      </p:sp>
      <p:pic>
        <p:nvPicPr>
          <p:cNvPr id="4" name="Immagin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545" y="385428"/>
            <a:ext cx="4876190" cy="777143"/>
          </a:xfrm>
          <a:prstGeom prst="rect">
            <a:avLst/>
          </a:prstGeom>
        </p:spPr>
      </p:pic>
      <p:sp>
        <p:nvSpPr>
          <p:cNvPr id="5" name="Segnaposto testo 3"/>
          <p:cNvSpPr>
            <a:spLocks noGrp="1"/>
          </p:cNvSpPr>
          <p:nvPr>
            <p:ph type="body" sz="quarter" idx="10"/>
          </p:nvPr>
        </p:nvSpPr>
        <p:spPr>
          <a:xfrm>
            <a:off x="336000" y="1332689"/>
            <a:ext cx="11520000" cy="522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8BCA"/>
                </a:solidFill>
              </a:defRPr>
            </a:lvl1pPr>
            <a:lvl2pPr>
              <a:defRPr>
                <a:solidFill>
                  <a:srgbClr val="448BCA"/>
                </a:solidFill>
              </a:defRPr>
            </a:lvl2pPr>
            <a:lvl3pPr>
              <a:defRPr>
                <a:solidFill>
                  <a:srgbClr val="448BCA"/>
                </a:solidFill>
              </a:defRPr>
            </a:lvl3pPr>
            <a:lvl4pPr>
              <a:defRPr>
                <a:solidFill>
                  <a:srgbClr val="448BCA"/>
                </a:solidFill>
              </a:defRPr>
            </a:lvl4pPr>
            <a:lvl5pPr>
              <a:defRPr>
                <a:solidFill>
                  <a:srgbClr val="448BCA"/>
                </a:solidFill>
              </a:defRPr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106502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 sia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 userDrawn="1"/>
        </p:nvSpPr>
        <p:spPr>
          <a:xfrm>
            <a:off x="0" y="359999"/>
            <a:ext cx="12192000" cy="828000"/>
          </a:xfrm>
          <a:prstGeom prst="rect">
            <a:avLst/>
          </a:prstGeom>
          <a:solidFill>
            <a:srgbClr val="448BCA"/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it-IT" dirty="0"/>
              <a:t>Chi siamo</a:t>
            </a:r>
          </a:p>
        </p:txBody>
      </p:sp>
      <p:pic>
        <p:nvPicPr>
          <p:cNvPr id="4" name="Immagin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545" y="385428"/>
            <a:ext cx="4876190" cy="777143"/>
          </a:xfrm>
          <a:prstGeom prst="rect">
            <a:avLst/>
          </a:prstGeom>
        </p:spPr>
      </p:pic>
      <p:sp>
        <p:nvSpPr>
          <p:cNvPr id="5" name="Segnaposto testo 3"/>
          <p:cNvSpPr>
            <a:spLocks noGrp="1"/>
          </p:cNvSpPr>
          <p:nvPr>
            <p:ph type="body" sz="quarter" idx="10"/>
          </p:nvPr>
        </p:nvSpPr>
        <p:spPr>
          <a:xfrm>
            <a:off x="336000" y="1332689"/>
            <a:ext cx="5580000" cy="522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8BCA"/>
                </a:solidFill>
              </a:defRPr>
            </a:lvl1pPr>
            <a:lvl2pPr>
              <a:defRPr>
                <a:solidFill>
                  <a:srgbClr val="448BCA"/>
                </a:solidFill>
              </a:defRPr>
            </a:lvl2pPr>
            <a:lvl3pPr>
              <a:defRPr>
                <a:solidFill>
                  <a:srgbClr val="448BCA"/>
                </a:solidFill>
              </a:defRPr>
            </a:lvl3pPr>
            <a:lvl4pPr>
              <a:defRPr>
                <a:solidFill>
                  <a:srgbClr val="448BCA"/>
                </a:solidFill>
              </a:defRPr>
            </a:lvl4pPr>
            <a:lvl5pPr>
              <a:defRPr>
                <a:solidFill>
                  <a:srgbClr val="448BCA"/>
                </a:solidFill>
              </a:defRPr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7" name="Segnaposto testo 3"/>
          <p:cNvSpPr>
            <a:spLocks noGrp="1"/>
          </p:cNvSpPr>
          <p:nvPr>
            <p:ph type="body" sz="quarter" idx="11"/>
          </p:nvPr>
        </p:nvSpPr>
        <p:spPr>
          <a:xfrm>
            <a:off x="6274800" y="1332689"/>
            <a:ext cx="5580000" cy="522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8BCA"/>
                </a:solidFill>
              </a:defRPr>
            </a:lvl1pPr>
            <a:lvl2pPr>
              <a:defRPr>
                <a:solidFill>
                  <a:srgbClr val="448BCA"/>
                </a:solidFill>
              </a:defRPr>
            </a:lvl2pPr>
            <a:lvl3pPr>
              <a:defRPr>
                <a:solidFill>
                  <a:srgbClr val="448BCA"/>
                </a:solidFill>
              </a:defRPr>
            </a:lvl3pPr>
            <a:lvl4pPr>
              <a:defRPr>
                <a:solidFill>
                  <a:srgbClr val="448BCA"/>
                </a:solidFill>
              </a:defRPr>
            </a:lvl4pPr>
            <a:lvl5pPr>
              <a:defRPr>
                <a:solidFill>
                  <a:srgbClr val="448BCA"/>
                </a:solidFill>
              </a:defRPr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681024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 userDrawn="1"/>
        </p:nvSpPr>
        <p:spPr>
          <a:xfrm>
            <a:off x="0" y="359999"/>
            <a:ext cx="12192000" cy="828000"/>
          </a:xfrm>
          <a:prstGeom prst="rect">
            <a:avLst/>
          </a:prstGeom>
          <a:solidFill>
            <a:srgbClr val="448BCA"/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it-IT" dirty="0"/>
              <a:t>Agenda</a:t>
            </a:r>
          </a:p>
        </p:txBody>
      </p:sp>
      <p:pic>
        <p:nvPicPr>
          <p:cNvPr id="4" name="Immagin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545" y="385428"/>
            <a:ext cx="4876190" cy="777143"/>
          </a:xfrm>
          <a:prstGeom prst="rect">
            <a:avLst/>
          </a:prstGeom>
        </p:spPr>
      </p:pic>
      <p:sp>
        <p:nvSpPr>
          <p:cNvPr id="5" name="Segnaposto testo 3"/>
          <p:cNvSpPr>
            <a:spLocks noGrp="1"/>
          </p:cNvSpPr>
          <p:nvPr>
            <p:ph type="body" sz="quarter" idx="10"/>
          </p:nvPr>
        </p:nvSpPr>
        <p:spPr>
          <a:xfrm>
            <a:off x="336000" y="1332689"/>
            <a:ext cx="11520000" cy="522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8BCA"/>
                </a:solidFill>
              </a:defRPr>
            </a:lvl1pPr>
            <a:lvl2pPr>
              <a:defRPr>
                <a:solidFill>
                  <a:srgbClr val="448BCA"/>
                </a:solidFill>
              </a:defRPr>
            </a:lvl2pPr>
            <a:lvl3pPr>
              <a:defRPr>
                <a:solidFill>
                  <a:srgbClr val="448BCA"/>
                </a:solidFill>
              </a:defRPr>
            </a:lvl3pPr>
            <a:lvl4pPr>
              <a:defRPr>
                <a:solidFill>
                  <a:srgbClr val="448BCA"/>
                </a:solidFill>
              </a:defRPr>
            </a:lvl4pPr>
            <a:lvl5pPr>
              <a:defRPr>
                <a:solidFill>
                  <a:srgbClr val="448BCA"/>
                </a:solidFill>
              </a:defRPr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796999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zione">
    <p:bg>
      <p:bgPr>
        <a:solidFill>
          <a:srgbClr val="448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336000" y="1980000"/>
            <a:ext cx="11520000" cy="1440000"/>
          </a:xfr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Titolo Argomento</a:t>
            </a:r>
          </a:p>
        </p:txBody>
      </p:sp>
      <p:pic>
        <p:nvPicPr>
          <p:cNvPr id="3" name="Immagin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810" y="293582"/>
            <a:ext cx="4876190" cy="777143"/>
          </a:xfrm>
          <a:prstGeom prst="rect">
            <a:avLst/>
          </a:prstGeom>
        </p:spPr>
      </p:pic>
      <p:sp>
        <p:nvSpPr>
          <p:cNvPr id="6" name="Segnaposto testo 5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0" y="3420000"/>
            <a:ext cx="11520000" cy="72000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 dirty="0"/>
              <a:t>Sottotitolo Argomento</a:t>
            </a:r>
          </a:p>
        </p:txBody>
      </p:sp>
    </p:spTree>
    <p:extLst>
      <p:ext uri="{BB962C8B-B14F-4D97-AF65-F5344CB8AC3E}">
        <p14:creationId xmlns:p14="http://schemas.microsoft.com/office/powerpoint/2010/main" val="881044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bg>
      <p:bgPr>
        <a:blipFill dpi="0" rotWithShape="1">
          <a:blip r:embed="rId2">
            <a:alphaModFix amt="4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36000" y="180000"/>
            <a:ext cx="11520000" cy="82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0"/>
          </p:nvPr>
        </p:nvSpPr>
        <p:spPr>
          <a:xfrm>
            <a:off x="336000" y="1189703"/>
            <a:ext cx="11520000" cy="54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8BCA"/>
                </a:solidFill>
              </a:defRPr>
            </a:lvl1pPr>
            <a:lvl2pPr>
              <a:defRPr>
                <a:solidFill>
                  <a:srgbClr val="448BCA"/>
                </a:solidFill>
              </a:defRPr>
            </a:lvl2pPr>
            <a:lvl3pPr>
              <a:defRPr>
                <a:solidFill>
                  <a:srgbClr val="448BCA"/>
                </a:solidFill>
              </a:defRPr>
            </a:lvl3pPr>
            <a:lvl4pPr>
              <a:defRPr>
                <a:solidFill>
                  <a:srgbClr val="448BCA"/>
                </a:solidFill>
              </a:defRPr>
            </a:lvl4pPr>
            <a:lvl5pPr>
              <a:defRPr>
                <a:solidFill>
                  <a:srgbClr val="448BCA"/>
                </a:solidFill>
              </a:defRPr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518625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336000" y="360000"/>
            <a:ext cx="11520000" cy="82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336000" y="1332000"/>
            <a:ext cx="11520000" cy="522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399269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8" r:id="rId2"/>
    <p:sldLayoutId id="2147483661" r:id="rId3"/>
    <p:sldLayoutId id="2147483663" r:id="rId4"/>
    <p:sldLayoutId id="2147483669" r:id="rId5"/>
    <p:sldLayoutId id="2147483670" r:id="rId6"/>
    <p:sldLayoutId id="2147483671" r:id="rId7"/>
    <p:sldLayoutId id="2147483666" r:id="rId8"/>
    <p:sldLayoutId id="2147483664" r:id="rId9"/>
    <p:sldLayoutId id="2147483665" r:id="rId10"/>
    <p:sldLayoutId id="2147483667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448BCA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448BC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448BCA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448BCA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448BC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336000" y="360000"/>
            <a:ext cx="11520000" cy="82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336000" y="1332000"/>
            <a:ext cx="11520000" cy="522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757035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448BCA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448BCA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448BCA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448BCA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448BCA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revious-versions/technet-magazine/cc162485(v=msdn.10)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docs.microsoft.com/en-us/previous-versions/technet-magazine/cc162485(v=msdn.10)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hyperlink" Target="https://www.devadmin.it/2019/09/19/configurazione-domain-controller-in-ipv6/" TargetMode="External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38.png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37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microsoft.com/office/2007/relationships/hdphoto" Target="../media/hdphoto3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Incontro TTG 26 settembre 2019</a:t>
            </a:r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it-IT" dirty="0"/>
              <a:t>Fondamenti e utilizzo del protocollo IPv6</a:t>
            </a:r>
            <a:br>
              <a:rPr lang="it-IT" dirty="0"/>
            </a:br>
            <a:r>
              <a:rPr lang="it-IT" dirty="0"/>
              <a:t>in ambiente Windows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it-IT" dirty="0"/>
              <a:t>Ermanno Goletto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6"/>
          </p:nvPr>
        </p:nvSpPr>
        <p:spPr>
          <a:xfrm>
            <a:off x="336000" y="5268938"/>
            <a:ext cx="5400000" cy="369332"/>
          </a:xfrm>
        </p:spPr>
        <p:txBody>
          <a:bodyPr/>
          <a:lstStyle/>
          <a:p>
            <a:r>
              <a:rPr lang="en-US" dirty="0"/>
              <a:t>Microsoft MVP Reconnect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17"/>
          </p:nvPr>
        </p:nvSpPr>
        <p:spPr>
          <a:xfrm>
            <a:off x="336000" y="5668647"/>
            <a:ext cx="5400000" cy="774571"/>
          </a:xfrm>
        </p:spPr>
        <p:txBody>
          <a:bodyPr/>
          <a:lstStyle/>
          <a:p>
            <a:r>
              <a:rPr lang="it-IT" dirty="0"/>
              <a:t>@</a:t>
            </a:r>
            <a:r>
              <a:rPr lang="it-IT" dirty="0" err="1"/>
              <a:t>ermannog</a:t>
            </a:r>
            <a:endParaRPr lang="it-IT" dirty="0"/>
          </a:p>
          <a:p>
            <a:endParaRPr lang="it-IT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it-IT" dirty="0"/>
              <a:t>www.devadmin.it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it-IT" dirty="0"/>
              <a:t>Roberto Massa</a:t>
            </a: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20"/>
          </p:nvPr>
        </p:nvSpPr>
        <p:spPr>
          <a:xfrm>
            <a:off x="6456000" y="5268938"/>
            <a:ext cx="5400000" cy="369332"/>
          </a:xfrm>
        </p:spPr>
        <p:txBody>
          <a:bodyPr/>
          <a:lstStyle/>
          <a:p>
            <a:r>
              <a:rPr lang="en-US" dirty="0"/>
              <a:t>Microsoft MVP Reconnect</a:t>
            </a:r>
            <a:endParaRPr lang="it-IT" dirty="0"/>
          </a:p>
        </p:txBody>
      </p:sp>
      <p:sp>
        <p:nvSpPr>
          <p:cNvPr id="9" name="Segnaposto testo 8"/>
          <p:cNvSpPr>
            <a:spLocks noGrp="1"/>
          </p:cNvSpPr>
          <p:nvPr>
            <p:ph type="body" sz="quarter" idx="21"/>
          </p:nvPr>
        </p:nvSpPr>
        <p:spPr>
          <a:xfrm>
            <a:off x="6456000" y="5668647"/>
            <a:ext cx="5400000" cy="774571"/>
          </a:xfrm>
        </p:spPr>
        <p:txBody>
          <a:bodyPr/>
          <a:lstStyle/>
          <a:p>
            <a:r>
              <a:rPr lang="it-IT" dirty="0"/>
              <a:t>@</a:t>
            </a:r>
            <a:r>
              <a:rPr lang="it-IT" dirty="0" err="1"/>
              <a:t>robi_massa</a:t>
            </a:r>
            <a:endParaRPr lang="it-IT" dirty="0"/>
          </a:p>
          <a:p>
            <a:endParaRPr lang="it-IT" dirty="0"/>
          </a:p>
        </p:txBody>
      </p:sp>
      <p:sp>
        <p:nvSpPr>
          <p:cNvPr id="10" name="Segnaposto testo 9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it-IT" dirty="0"/>
              <a:t>massarobi.wordpress.com</a:t>
            </a: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88277"/>
            <a:ext cx="3486315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834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A3ABE5-559C-43E5-A675-1C716FCBD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Struttura indirizzo IPv6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D1F9C190-EC63-4818-9852-14DEB22BBD72}"/>
              </a:ext>
            </a:extLst>
          </p:cNvPr>
          <p:cNvGrpSpPr/>
          <p:nvPr/>
        </p:nvGrpSpPr>
        <p:grpSpPr>
          <a:xfrm>
            <a:off x="551384" y="4188673"/>
            <a:ext cx="11191092" cy="1616591"/>
            <a:chOff x="587107" y="2277892"/>
            <a:chExt cx="11191092" cy="1616591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80AFD8EA-BADD-434D-96A2-AAB6CFF39339}"/>
                </a:ext>
              </a:extLst>
            </p:cNvPr>
            <p:cNvSpPr/>
            <p:nvPr/>
          </p:nvSpPr>
          <p:spPr bwMode="auto">
            <a:xfrm>
              <a:off x="587107" y="3285085"/>
              <a:ext cx="3816000" cy="609398"/>
            </a:xfrm>
            <a:prstGeom prst="rect">
              <a:avLst/>
            </a:prstGeom>
            <a:solidFill>
              <a:schemeClr val="tx2"/>
            </a:solidFill>
            <a:ln w="38100">
              <a:noFill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137160" rIns="91436" bIns="13716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>
                <a:lnSpc>
                  <a:spcPct val="90000"/>
                </a:lnSpc>
                <a:spcBef>
                  <a:spcPct val="20000"/>
                </a:spcBef>
                <a:buSzPct val="90000"/>
              </a:pPr>
              <a:r>
                <a:rPr lang="en-US" sz="2400" b="1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Global Routing Prefix</a:t>
              </a: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7F8A5BA9-100C-4E48-8790-33BE870C1B8C}"/>
                </a:ext>
              </a:extLst>
            </p:cNvPr>
            <p:cNvSpPr/>
            <p:nvPr/>
          </p:nvSpPr>
          <p:spPr bwMode="auto">
            <a:xfrm>
              <a:off x="4421534" y="3285085"/>
              <a:ext cx="1770120" cy="609398"/>
            </a:xfrm>
            <a:prstGeom prst="rect">
              <a:avLst/>
            </a:prstGeom>
            <a:solidFill>
              <a:schemeClr val="accent3"/>
            </a:solidFill>
            <a:ln w="38100">
              <a:noFill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137160" rIns="91436" bIns="13716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>
                <a:lnSpc>
                  <a:spcPct val="90000"/>
                </a:lnSpc>
                <a:spcBef>
                  <a:spcPct val="20000"/>
                </a:spcBef>
                <a:buSzPct val="90000"/>
              </a:pPr>
              <a:r>
                <a:rPr lang="en-US" sz="2400" b="1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Subnet ID</a:t>
              </a:r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14769FB7-253F-43AD-AD09-C3F80820E04A}"/>
                </a:ext>
              </a:extLst>
            </p:cNvPr>
            <p:cNvSpPr/>
            <p:nvPr/>
          </p:nvSpPr>
          <p:spPr bwMode="auto">
            <a:xfrm>
              <a:off x="6191654" y="3285085"/>
              <a:ext cx="5586545" cy="609398"/>
            </a:xfrm>
            <a:prstGeom prst="rect">
              <a:avLst/>
            </a:prstGeom>
            <a:solidFill>
              <a:schemeClr val="accent1"/>
            </a:solidFill>
            <a:ln w="38100">
              <a:noFill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137160" rIns="91436" bIns="13716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>
                <a:lnSpc>
                  <a:spcPct val="90000"/>
                </a:lnSpc>
                <a:spcBef>
                  <a:spcPct val="20000"/>
                </a:spcBef>
                <a:buSzPct val="90000"/>
              </a:pPr>
              <a:r>
                <a:rPr lang="en-US" sz="2400" b="1" dirty="0">
                  <a:solidFill>
                    <a:schemeClr val="tx2"/>
                  </a:solidFill>
                </a:rPr>
                <a:t>Interface ID</a:t>
              </a:r>
            </a:p>
          </p:txBody>
        </p:sp>
        <p:sp>
          <p:nvSpPr>
            <p:cNvPr id="7" name="Left Brace 7">
              <a:extLst>
                <a:ext uri="{FF2B5EF4-FFF2-40B4-BE49-F238E27FC236}">
                  <a16:creationId xmlns:a16="http://schemas.microsoft.com/office/drawing/2014/main" id="{DAC51571-F1E4-4FF1-861C-FEC98A0A7D54}"/>
                </a:ext>
              </a:extLst>
            </p:cNvPr>
            <p:cNvSpPr/>
            <p:nvPr/>
          </p:nvSpPr>
          <p:spPr>
            <a:xfrm rot="5400000">
              <a:off x="2333514" y="1052948"/>
              <a:ext cx="360040" cy="3816000"/>
            </a:xfrm>
            <a:prstGeom prst="leftBrac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8" name="Left Brace 8">
              <a:extLst>
                <a:ext uri="{FF2B5EF4-FFF2-40B4-BE49-F238E27FC236}">
                  <a16:creationId xmlns:a16="http://schemas.microsoft.com/office/drawing/2014/main" id="{0F8E98AB-6EBE-4BEC-B29E-755DE0784389}"/>
                </a:ext>
              </a:extLst>
            </p:cNvPr>
            <p:cNvSpPr/>
            <p:nvPr/>
          </p:nvSpPr>
          <p:spPr>
            <a:xfrm rot="5400000">
              <a:off x="5142767" y="2092081"/>
              <a:ext cx="360040" cy="1737734"/>
            </a:xfrm>
            <a:prstGeom prst="leftBrac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" name="Left Brace 9">
              <a:extLst>
                <a:ext uri="{FF2B5EF4-FFF2-40B4-BE49-F238E27FC236}">
                  <a16:creationId xmlns:a16="http://schemas.microsoft.com/office/drawing/2014/main" id="{627AB6E6-E506-4F6B-B722-8705561F59B8}"/>
                </a:ext>
              </a:extLst>
            </p:cNvPr>
            <p:cNvSpPr/>
            <p:nvPr/>
          </p:nvSpPr>
          <p:spPr>
            <a:xfrm rot="5400000">
              <a:off x="8814263" y="177032"/>
              <a:ext cx="360040" cy="5567831"/>
            </a:xfrm>
            <a:prstGeom prst="leftBrac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" name="TextBox 13">
              <a:extLst>
                <a:ext uri="{FF2B5EF4-FFF2-40B4-BE49-F238E27FC236}">
                  <a16:creationId xmlns:a16="http://schemas.microsoft.com/office/drawing/2014/main" id="{3AC1002F-7A4A-49C3-BB80-228C36A44FEE}"/>
                </a:ext>
              </a:extLst>
            </p:cNvPr>
            <p:cNvSpPr txBox="1"/>
            <p:nvPr/>
          </p:nvSpPr>
          <p:spPr>
            <a:xfrm>
              <a:off x="1994000" y="2277892"/>
              <a:ext cx="1039067" cy="5170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>
              <a:defPPr>
                <a:defRPr lang="it-IT"/>
              </a:defPPr>
              <a:lvl1pPr defTabSz="914363">
                <a:lnSpc>
                  <a:spcPct val="90000"/>
                </a:lnSpc>
                <a:spcBef>
                  <a:spcPct val="20000"/>
                </a:spcBef>
                <a:buSzPct val="90000"/>
                <a:defRPr sz="2400" b="1">
                  <a:solidFill>
                    <a:schemeClr val="tx2">
                      <a:alpha val="99000"/>
                    </a:schemeClr>
                  </a:solidFill>
                </a:defRPr>
              </a:lvl1pPr>
              <a:lvl2pPr marL="457182" defTabSz="914363"/>
              <a:lvl3pPr marL="914363" defTabSz="914363"/>
              <a:lvl4pPr marL="1371545" defTabSz="914363"/>
              <a:lvl5pPr marL="1828727" defTabSz="914363"/>
              <a:lvl6pPr marL="2285909" defTabSz="914363"/>
              <a:lvl7pPr marL="2743090" defTabSz="914363"/>
              <a:lvl8pPr marL="3200272" defTabSz="914363"/>
              <a:lvl9pPr marL="3657454" defTabSz="914363"/>
            </a:lstStyle>
            <a:p>
              <a:r>
                <a:rPr lang="sv-SE" dirty="0"/>
                <a:t>48 bits</a:t>
              </a:r>
            </a:p>
          </p:txBody>
        </p:sp>
        <p:sp>
          <p:nvSpPr>
            <p:cNvPr id="11" name="TextBox 14">
              <a:extLst>
                <a:ext uri="{FF2B5EF4-FFF2-40B4-BE49-F238E27FC236}">
                  <a16:creationId xmlns:a16="http://schemas.microsoft.com/office/drawing/2014/main" id="{930BB4E5-56AA-4314-B915-81F4404EEFC0}"/>
                </a:ext>
              </a:extLst>
            </p:cNvPr>
            <p:cNvSpPr txBox="1"/>
            <p:nvPr/>
          </p:nvSpPr>
          <p:spPr>
            <a:xfrm>
              <a:off x="4776002" y="2277892"/>
              <a:ext cx="986167" cy="5170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>
              <a:defPPr>
                <a:defRPr lang="it-IT"/>
              </a:defPPr>
              <a:lvl1pPr defTabSz="914363">
                <a:lnSpc>
                  <a:spcPct val="90000"/>
                </a:lnSpc>
                <a:spcBef>
                  <a:spcPct val="20000"/>
                </a:spcBef>
                <a:buSzPct val="90000"/>
                <a:defRPr sz="2400" b="1">
                  <a:solidFill>
                    <a:schemeClr val="tx2">
                      <a:alpha val="99000"/>
                    </a:schemeClr>
                  </a:solidFill>
                </a:defRPr>
              </a:lvl1pPr>
              <a:lvl2pPr marL="457182" defTabSz="914363"/>
              <a:lvl3pPr marL="914363" defTabSz="914363"/>
              <a:lvl4pPr marL="1371545" defTabSz="914363"/>
              <a:lvl5pPr marL="1828727" defTabSz="914363"/>
              <a:lvl6pPr marL="2285909" defTabSz="914363"/>
              <a:lvl7pPr marL="2743090" defTabSz="914363"/>
              <a:lvl8pPr marL="3200272" defTabSz="914363"/>
              <a:lvl9pPr marL="3657454" defTabSz="914363"/>
            </a:lstStyle>
            <a:p>
              <a:r>
                <a:rPr lang="sv-SE" dirty="0"/>
                <a:t>16 bits</a:t>
              </a:r>
            </a:p>
          </p:txBody>
        </p:sp>
        <p:sp>
          <p:nvSpPr>
            <p:cNvPr id="12" name="TextBox 15">
              <a:extLst>
                <a:ext uri="{FF2B5EF4-FFF2-40B4-BE49-F238E27FC236}">
                  <a16:creationId xmlns:a16="http://schemas.microsoft.com/office/drawing/2014/main" id="{C0692C12-D433-4CA9-B2DF-D457AB6D6713}"/>
                </a:ext>
              </a:extLst>
            </p:cNvPr>
            <p:cNvSpPr txBox="1"/>
            <p:nvPr/>
          </p:nvSpPr>
          <p:spPr>
            <a:xfrm>
              <a:off x="8447498" y="2277892"/>
              <a:ext cx="1039067" cy="5170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>
              <a:defPPr>
                <a:defRPr lang="it-IT"/>
              </a:defPPr>
              <a:lvl1pPr defTabSz="914363">
                <a:lnSpc>
                  <a:spcPct val="90000"/>
                </a:lnSpc>
                <a:spcBef>
                  <a:spcPct val="20000"/>
                </a:spcBef>
                <a:buSzPct val="90000"/>
                <a:defRPr sz="2400" b="1">
                  <a:solidFill>
                    <a:schemeClr val="tx2">
                      <a:alpha val="99000"/>
                    </a:schemeClr>
                  </a:solidFill>
                </a:defRPr>
              </a:lvl1pPr>
              <a:lvl2pPr marL="457182" defTabSz="914363"/>
              <a:lvl3pPr marL="914363" defTabSz="914363"/>
              <a:lvl4pPr marL="1371545" defTabSz="914363"/>
              <a:lvl5pPr marL="1828727" defTabSz="914363"/>
              <a:lvl6pPr marL="2285909" defTabSz="914363"/>
              <a:lvl7pPr marL="2743090" defTabSz="914363"/>
              <a:lvl8pPr marL="3200272" defTabSz="914363"/>
              <a:lvl9pPr marL="3657454" defTabSz="914363"/>
            </a:lstStyle>
            <a:p>
              <a:r>
                <a:rPr lang="sv-SE" dirty="0"/>
                <a:t>64 bits</a:t>
              </a:r>
            </a:p>
          </p:txBody>
        </p:sp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36003635-2FFE-452F-AE0C-199CB4F306AB}"/>
              </a:ext>
            </a:extLst>
          </p:cNvPr>
          <p:cNvGrpSpPr/>
          <p:nvPr/>
        </p:nvGrpSpPr>
        <p:grpSpPr>
          <a:xfrm>
            <a:off x="753733" y="1186433"/>
            <a:ext cx="10684535" cy="2624505"/>
            <a:chOff x="527896" y="1186433"/>
            <a:chExt cx="10684535" cy="2624505"/>
          </a:xfrm>
        </p:grpSpPr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624C0DDA-1738-4862-8AEA-6D140DBB094C}"/>
                </a:ext>
              </a:extLst>
            </p:cNvPr>
            <p:cNvGrpSpPr/>
            <p:nvPr/>
          </p:nvGrpSpPr>
          <p:grpSpPr>
            <a:xfrm>
              <a:off x="4049444" y="1186433"/>
              <a:ext cx="4093110" cy="2624505"/>
              <a:chOff x="534414" y="1132521"/>
              <a:chExt cx="4093110" cy="2624505"/>
            </a:xfrm>
          </p:grpSpPr>
          <p:sp>
            <p:nvSpPr>
              <p:cNvPr id="19" name="Rectangle 4">
                <a:extLst>
                  <a:ext uri="{FF2B5EF4-FFF2-40B4-BE49-F238E27FC236}">
                    <a16:creationId xmlns:a16="http://schemas.microsoft.com/office/drawing/2014/main" id="{1230F98C-E49A-4143-9DB7-7C8DF9AE7CB1}"/>
                  </a:ext>
                </a:extLst>
              </p:cNvPr>
              <p:cNvSpPr/>
              <p:nvPr/>
            </p:nvSpPr>
            <p:spPr bwMode="auto">
              <a:xfrm>
                <a:off x="539786" y="2143538"/>
                <a:ext cx="2042165" cy="609398"/>
              </a:xfrm>
              <a:prstGeom prst="rect">
                <a:avLst/>
              </a:prstGeom>
              <a:solidFill>
                <a:schemeClr val="bg2"/>
              </a:solidFill>
              <a:ln w="38100">
                <a:noFill/>
                <a:miter lim="800000"/>
                <a:headEnd type="none" w="med" len="med"/>
                <a:tailEnd type="none" w="med" len="med"/>
              </a:ln>
              <a:effectLst/>
              <a:scene3d>
                <a:camera prst="orthographicFront" fov="0">
                  <a:rot lat="0" lon="0" rev="0"/>
                </a:camera>
                <a:lightRig rig="soft" dir="tl">
                  <a:rot lat="0" lon="0" rev="20000000"/>
                </a:lightRig>
              </a:scene3d>
              <a:sp3d prstMaterial="matte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36" tIns="137160" rIns="91436" bIns="137160" numCol="1" rtlCol="0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36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2" algn="l" defTabSz="91436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63" algn="l" defTabSz="91436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45" algn="l" defTabSz="91436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27" algn="l" defTabSz="91436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09" algn="l" defTabSz="91436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090" algn="l" defTabSz="91436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272" algn="l" defTabSz="91436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454" algn="l" defTabSz="91436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90000"/>
                  </a:lnSpc>
                  <a:spcBef>
                    <a:spcPct val="20000"/>
                  </a:spcBef>
                  <a:buSzPct val="90000"/>
                </a:pPr>
                <a:r>
                  <a:rPr lang="en-US" sz="2400" b="1" dirty="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</a:rPr>
                  <a:t>Network ID</a:t>
                </a:r>
              </a:p>
            </p:txBody>
          </p:sp>
          <p:sp>
            <p:nvSpPr>
              <p:cNvPr id="20" name="Rectangle 6">
                <a:extLst>
                  <a:ext uri="{FF2B5EF4-FFF2-40B4-BE49-F238E27FC236}">
                    <a16:creationId xmlns:a16="http://schemas.microsoft.com/office/drawing/2014/main" id="{BACD8D5F-0D80-488C-AAF0-01D66D501CE1}"/>
                  </a:ext>
                </a:extLst>
              </p:cNvPr>
              <p:cNvSpPr/>
              <p:nvPr/>
            </p:nvSpPr>
            <p:spPr bwMode="auto">
              <a:xfrm>
                <a:off x="2581951" y="2143538"/>
                <a:ext cx="2042165" cy="609398"/>
              </a:xfrm>
              <a:prstGeom prst="rect">
                <a:avLst/>
              </a:prstGeom>
              <a:solidFill>
                <a:schemeClr val="accent1"/>
              </a:solidFill>
              <a:ln w="38100">
                <a:noFill/>
                <a:headEnd type="none" w="med" len="med"/>
                <a:tailEnd type="none" w="med" len="med"/>
              </a:ln>
              <a:effectLst/>
              <a:scene3d>
                <a:camera prst="orthographicFront" fov="0">
                  <a:rot lat="0" lon="0" rev="0"/>
                </a:camera>
                <a:lightRig rig="soft" dir="tl">
                  <a:rot lat="0" lon="0" rev="20000000"/>
                </a:lightRig>
              </a:scene3d>
              <a:sp3d prstMaterial="matte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36" tIns="137160" rIns="91436" bIns="137160" numCol="1" rtlCol="0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36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2" algn="l" defTabSz="91436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63" algn="l" defTabSz="91436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45" algn="l" defTabSz="91436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27" algn="l" defTabSz="91436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09" algn="l" defTabSz="91436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090" algn="l" defTabSz="91436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272" algn="l" defTabSz="91436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454" algn="l" defTabSz="914363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90000"/>
                  </a:lnSpc>
                  <a:spcBef>
                    <a:spcPct val="20000"/>
                  </a:spcBef>
                  <a:buSzPct val="90000"/>
                </a:pPr>
                <a:r>
                  <a:rPr lang="en-US" sz="2400" b="1" dirty="0">
                    <a:solidFill>
                      <a:schemeClr val="tx2"/>
                    </a:solidFill>
                  </a:rPr>
                  <a:t>Interface ID</a:t>
                </a:r>
              </a:p>
            </p:txBody>
          </p:sp>
          <p:sp>
            <p:nvSpPr>
              <p:cNvPr id="21" name="TextBox 7">
                <a:extLst>
                  <a:ext uri="{FF2B5EF4-FFF2-40B4-BE49-F238E27FC236}">
                    <a16:creationId xmlns:a16="http://schemas.microsoft.com/office/drawing/2014/main" id="{7490CFA0-5648-4710-B9C3-65FDB7FC11B7}"/>
                  </a:ext>
                </a:extLst>
              </p:cNvPr>
              <p:cNvSpPr txBox="1"/>
              <p:nvPr/>
            </p:nvSpPr>
            <p:spPr>
              <a:xfrm>
                <a:off x="2006832" y="3239961"/>
                <a:ext cx="1144865" cy="517065"/>
              </a:xfrm>
              <a:prstGeom prst="rect">
                <a:avLst/>
              </a:prstGeom>
              <a:noFill/>
            </p:spPr>
            <p:txBody>
              <a:bodyPr wrap="none" lIns="91440" tIns="91440" rIns="91440" bIns="91440" rtlCol="0">
                <a:spAutoFit/>
              </a:bodyPr>
              <a:lstStyle>
                <a:defPPr>
                  <a:defRPr lang="it-IT"/>
                </a:defPPr>
                <a:lvl1pPr defTabSz="914363">
                  <a:lnSpc>
                    <a:spcPct val="90000"/>
                  </a:lnSpc>
                  <a:spcBef>
                    <a:spcPct val="20000"/>
                  </a:spcBef>
                  <a:buSzPct val="90000"/>
                  <a:defRPr sz="2400" b="1">
                    <a:solidFill>
                      <a:schemeClr val="tx2">
                        <a:alpha val="99000"/>
                      </a:schemeClr>
                    </a:solidFill>
                  </a:defRPr>
                </a:lvl1pPr>
                <a:lvl2pPr marL="457182" defTabSz="914363"/>
                <a:lvl3pPr marL="914363" defTabSz="914363"/>
                <a:lvl4pPr marL="1371545" defTabSz="914363"/>
                <a:lvl5pPr marL="1828727" defTabSz="914363"/>
                <a:lvl6pPr marL="2285909" defTabSz="914363"/>
                <a:lvl7pPr marL="2743090" defTabSz="914363"/>
                <a:lvl8pPr marL="3200272" defTabSz="914363"/>
                <a:lvl9pPr marL="3657454" defTabSz="914363"/>
              </a:lstStyle>
              <a:p>
                <a:r>
                  <a:rPr lang="sv-SE" dirty="0"/>
                  <a:t>128 bits</a:t>
                </a:r>
              </a:p>
            </p:txBody>
          </p:sp>
          <p:sp>
            <p:nvSpPr>
              <p:cNvPr id="22" name="TextBox 8">
                <a:extLst>
                  <a:ext uri="{FF2B5EF4-FFF2-40B4-BE49-F238E27FC236}">
                    <a16:creationId xmlns:a16="http://schemas.microsoft.com/office/drawing/2014/main" id="{AB2838E5-3547-43DC-BDAB-CA6EE161E059}"/>
                  </a:ext>
                </a:extLst>
              </p:cNvPr>
              <p:cNvSpPr txBox="1"/>
              <p:nvPr/>
            </p:nvSpPr>
            <p:spPr>
              <a:xfrm>
                <a:off x="1014083" y="1148610"/>
                <a:ext cx="1039067" cy="517065"/>
              </a:xfrm>
              <a:prstGeom prst="rect">
                <a:avLst/>
              </a:prstGeom>
              <a:noFill/>
            </p:spPr>
            <p:txBody>
              <a:bodyPr wrap="none" lIns="91440" tIns="91440" rIns="91440" bIns="91440" rtlCol="0">
                <a:spAutoFit/>
              </a:bodyPr>
              <a:lstStyle>
                <a:defPPr>
                  <a:defRPr lang="en-US"/>
                </a:defPPr>
                <a:lvl1pPr marL="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3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45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27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09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9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7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54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ct val="20000"/>
                  </a:spcBef>
                  <a:buSzPct val="90000"/>
                </a:pPr>
                <a:r>
                  <a:rPr lang="sv-SE" sz="2400" b="1" dirty="0">
                    <a:solidFill>
                      <a:schemeClr val="tx2">
                        <a:alpha val="99000"/>
                      </a:schemeClr>
                    </a:solidFill>
                  </a:rPr>
                  <a:t>64 bits</a:t>
                </a:r>
              </a:p>
            </p:txBody>
          </p:sp>
          <p:sp>
            <p:nvSpPr>
              <p:cNvPr id="23" name="Left Brace 11">
                <a:extLst>
                  <a:ext uri="{FF2B5EF4-FFF2-40B4-BE49-F238E27FC236}">
                    <a16:creationId xmlns:a16="http://schemas.microsoft.com/office/drawing/2014/main" id="{0538E749-3B2C-4622-B631-ACDCE9E210A1}"/>
                  </a:ext>
                </a:extLst>
              </p:cNvPr>
              <p:cNvSpPr/>
              <p:nvPr/>
            </p:nvSpPr>
            <p:spPr>
              <a:xfrm rot="5400000">
                <a:off x="1375183" y="813501"/>
                <a:ext cx="360040" cy="2032210"/>
              </a:xfrm>
              <a:prstGeom prst="leftBrac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3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45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27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09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9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7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54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sv-SE"/>
              </a:p>
            </p:txBody>
          </p:sp>
          <p:sp>
            <p:nvSpPr>
              <p:cNvPr id="24" name="Left Brace 12">
                <a:extLst>
                  <a:ext uri="{FF2B5EF4-FFF2-40B4-BE49-F238E27FC236}">
                    <a16:creationId xmlns:a16="http://schemas.microsoft.com/office/drawing/2014/main" id="{C0C5DE0A-AA12-4203-8B3A-1A9C5C7951AC}"/>
                  </a:ext>
                </a:extLst>
              </p:cNvPr>
              <p:cNvSpPr/>
              <p:nvPr/>
            </p:nvSpPr>
            <p:spPr>
              <a:xfrm rot="5400000">
                <a:off x="3431399" y="813501"/>
                <a:ext cx="360040" cy="2032210"/>
              </a:xfrm>
              <a:prstGeom prst="leftBrac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14363"/>
                <a:endParaRPr lang="sv-SE"/>
              </a:p>
            </p:txBody>
          </p:sp>
          <p:sp>
            <p:nvSpPr>
              <p:cNvPr id="25" name="TextBox 13">
                <a:extLst>
                  <a:ext uri="{FF2B5EF4-FFF2-40B4-BE49-F238E27FC236}">
                    <a16:creationId xmlns:a16="http://schemas.microsoft.com/office/drawing/2014/main" id="{6127C271-59DA-44CC-970B-74AD703E1E3A}"/>
                  </a:ext>
                </a:extLst>
              </p:cNvPr>
              <p:cNvSpPr txBox="1"/>
              <p:nvPr/>
            </p:nvSpPr>
            <p:spPr>
              <a:xfrm>
                <a:off x="3064634" y="1132521"/>
                <a:ext cx="1039067" cy="517065"/>
              </a:xfrm>
              <a:prstGeom prst="rect">
                <a:avLst/>
              </a:prstGeom>
              <a:noFill/>
            </p:spPr>
            <p:txBody>
              <a:bodyPr wrap="none" lIns="91440" tIns="91440" rIns="91440" bIns="91440" rtlCol="0">
                <a:spAutoFit/>
              </a:bodyPr>
              <a:lstStyle>
                <a:defPPr>
                  <a:defRPr lang="it-IT"/>
                </a:defPPr>
                <a:lvl1pPr defTabSz="914363">
                  <a:lnSpc>
                    <a:spcPct val="90000"/>
                  </a:lnSpc>
                  <a:spcBef>
                    <a:spcPct val="20000"/>
                  </a:spcBef>
                  <a:buSzPct val="90000"/>
                  <a:defRPr sz="2400" b="1">
                    <a:solidFill>
                      <a:schemeClr val="tx2">
                        <a:alpha val="99000"/>
                      </a:schemeClr>
                    </a:solidFill>
                  </a:defRPr>
                </a:lvl1pPr>
                <a:lvl2pPr marL="457182" defTabSz="914363"/>
                <a:lvl3pPr marL="914363" defTabSz="914363"/>
                <a:lvl4pPr marL="1371545" defTabSz="914363"/>
                <a:lvl5pPr marL="1828727" defTabSz="914363"/>
                <a:lvl6pPr marL="2285909" defTabSz="914363"/>
                <a:lvl7pPr marL="2743090" defTabSz="914363"/>
                <a:lvl8pPr marL="3200272" defTabSz="914363"/>
                <a:lvl9pPr marL="3657454" defTabSz="914363"/>
              </a:lstStyle>
              <a:p>
                <a:r>
                  <a:rPr lang="sv-SE" dirty="0"/>
                  <a:t>64 bits</a:t>
                </a:r>
              </a:p>
            </p:txBody>
          </p:sp>
          <p:sp>
            <p:nvSpPr>
              <p:cNvPr id="26" name="Left Brace 14">
                <a:extLst>
                  <a:ext uri="{FF2B5EF4-FFF2-40B4-BE49-F238E27FC236}">
                    <a16:creationId xmlns:a16="http://schemas.microsoft.com/office/drawing/2014/main" id="{2697FD86-155C-4FDC-B036-B2973AF37F52}"/>
                  </a:ext>
                </a:extLst>
              </p:cNvPr>
              <p:cNvSpPr/>
              <p:nvPr/>
            </p:nvSpPr>
            <p:spPr>
              <a:xfrm rot="16200000">
                <a:off x="2399245" y="1015090"/>
                <a:ext cx="360040" cy="4089702"/>
              </a:xfrm>
              <a:prstGeom prst="leftBrac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14363"/>
                <a:endParaRPr lang="sv-SE"/>
              </a:p>
            </p:txBody>
          </p:sp>
        </p:grpSp>
        <p:sp>
          <p:nvSpPr>
            <p:cNvPr id="15" name="Fumetto 1 14">
              <a:extLst>
                <a:ext uri="{FF2B5EF4-FFF2-40B4-BE49-F238E27FC236}">
                  <a16:creationId xmlns:a16="http://schemas.microsoft.com/office/drawing/2014/main" id="{461EDCEE-9D21-4D89-BDBC-5BA6A9DBD49A}"/>
                </a:ext>
              </a:extLst>
            </p:cNvPr>
            <p:cNvSpPr/>
            <p:nvPr/>
          </p:nvSpPr>
          <p:spPr bwMode="ltGray">
            <a:xfrm>
              <a:off x="527896" y="1429522"/>
              <a:ext cx="3056912" cy="369332"/>
            </a:xfrm>
            <a:prstGeom prst="wedgeRectCallout">
              <a:avLst>
                <a:gd name="adj1" fmla="val 79285"/>
                <a:gd name="adj2" fmla="val -42010"/>
              </a:avLst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it-IT" sz="18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Condensed" pitchFamily="34" charset="0"/>
                  <a:ea typeface="+mn-ea"/>
                  <a:cs typeface="+mn-cs"/>
                </a:rPr>
                <a:t>Subnet</a:t>
              </a: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Condensed" pitchFamily="34" charset="0"/>
                  <a:ea typeface="+mn-ea"/>
                  <a:cs typeface="+mn-cs"/>
                </a:rPr>
                <a:t> a dimensione fissa</a:t>
              </a:r>
            </a:p>
          </p:txBody>
        </p:sp>
        <p:sp>
          <p:nvSpPr>
            <p:cNvPr id="16" name="Fumetto 1 15">
              <a:extLst>
                <a:ext uri="{FF2B5EF4-FFF2-40B4-BE49-F238E27FC236}">
                  <a16:creationId xmlns:a16="http://schemas.microsoft.com/office/drawing/2014/main" id="{08D8D326-A9AB-4B3A-AD69-944D5228F469}"/>
                </a:ext>
              </a:extLst>
            </p:cNvPr>
            <p:cNvSpPr/>
            <p:nvPr/>
          </p:nvSpPr>
          <p:spPr bwMode="ltGray">
            <a:xfrm>
              <a:off x="8611874" y="1434198"/>
              <a:ext cx="2600557" cy="369332"/>
            </a:xfrm>
            <a:prstGeom prst="wedgeRectCallout">
              <a:avLst>
                <a:gd name="adj1" fmla="val -86123"/>
                <a:gd name="adj2" fmla="val -40708"/>
              </a:avLst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it-IT" kern="0" dirty="0">
                  <a:solidFill>
                    <a:schemeClr val="tx1"/>
                  </a:solidFill>
                  <a:latin typeface="Segoe Condensed" pitchFamily="34" charset="0"/>
                </a:rPr>
                <a:t>2^64 </a:t>
              </a:r>
              <a:r>
                <a:rPr lang="it-IT" kern="0" dirty="0" err="1">
                  <a:solidFill>
                    <a:schemeClr val="tx1"/>
                  </a:solidFill>
                  <a:latin typeface="Segoe Condensed" pitchFamily="34" charset="0"/>
                </a:rPr>
                <a:t>host</a:t>
              </a:r>
              <a:r>
                <a:rPr lang="it-IT" kern="0" dirty="0">
                  <a:solidFill>
                    <a:schemeClr val="tx1"/>
                  </a:solidFill>
                  <a:latin typeface="Segoe Condensed" pitchFamily="34" charset="0"/>
                </a:rPr>
                <a:t> per </a:t>
              </a:r>
              <a:r>
                <a:rPr lang="it-IT" kern="0" dirty="0" err="1">
                  <a:solidFill>
                    <a:schemeClr val="tx1"/>
                  </a:solidFill>
                  <a:latin typeface="Segoe Condensed" pitchFamily="34" charset="0"/>
                </a:rPr>
                <a:t>subnet</a:t>
              </a:r>
              <a:endParaRPr lang="it-IT" kern="0" dirty="0">
                <a:solidFill>
                  <a:schemeClr val="tx1"/>
                </a:solidFill>
                <a:latin typeface="Segoe Condensed" pitchFamily="34" charset="0"/>
              </a:endParaRPr>
            </a:p>
          </p:txBody>
        </p:sp>
        <p:sp>
          <p:nvSpPr>
            <p:cNvPr id="17" name="Fumetto 1 16">
              <a:extLst>
                <a:ext uri="{FF2B5EF4-FFF2-40B4-BE49-F238E27FC236}">
                  <a16:creationId xmlns:a16="http://schemas.microsoft.com/office/drawing/2014/main" id="{62DD0BF2-F674-4E01-8944-34CE0CB374CB}"/>
                </a:ext>
              </a:extLst>
            </p:cNvPr>
            <p:cNvSpPr/>
            <p:nvPr/>
          </p:nvSpPr>
          <p:spPr bwMode="ltGray">
            <a:xfrm>
              <a:off x="892989" y="3131560"/>
              <a:ext cx="2691819" cy="369332"/>
            </a:xfrm>
            <a:prstGeom prst="wedgeRectCallout">
              <a:avLst>
                <a:gd name="adj1" fmla="val 118623"/>
                <a:gd name="adj2" fmla="val 33053"/>
              </a:avLst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r>
                <a:rPr lang="it-IT" kern="0" dirty="0">
                  <a:solidFill>
                    <a:schemeClr val="tx1"/>
                  </a:solidFill>
                  <a:latin typeface="Segoe Condensed" pitchFamily="34" charset="0"/>
                </a:rPr>
                <a:t>circa 3,4 × 10</a:t>
              </a:r>
              <a:r>
                <a:rPr lang="it-IT" kern="0" baseline="30000" dirty="0">
                  <a:solidFill>
                    <a:schemeClr val="tx1"/>
                  </a:solidFill>
                  <a:latin typeface="Segoe Condensed" pitchFamily="34" charset="0"/>
                </a:rPr>
                <a:t>38</a:t>
              </a:r>
              <a:r>
                <a:rPr lang="it-IT" kern="0" dirty="0">
                  <a:solidFill>
                    <a:schemeClr val="tx1"/>
                  </a:solidFill>
                  <a:latin typeface="Segoe Condensed" pitchFamily="34" charset="0"/>
                </a:rPr>
                <a:t> IP</a:t>
              </a:r>
              <a:endParaRPr lang="it-IT" kern="0" baseline="30000" dirty="0">
                <a:solidFill>
                  <a:schemeClr val="tx1"/>
                </a:solidFill>
                <a:latin typeface="Segoe Condensed" pitchFamily="34" charset="0"/>
              </a:endParaRPr>
            </a:p>
          </p:txBody>
        </p:sp>
        <p:sp>
          <p:nvSpPr>
            <p:cNvPr id="18" name="Fumetto 1 37">
              <a:extLst>
                <a:ext uri="{FF2B5EF4-FFF2-40B4-BE49-F238E27FC236}">
                  <a16:creationId xmlns:a16="http://schemas.microsoft.com/office/drawing/2014/main" id="{2B8B27F2-49AE-4058-B27D-904A0D97902A}"/>
                </a:ext>
              </a:extLst>
            </p:cNvPr>
            <p:cNvSpPr/>
            <p:nvPr/>
          </p:nvSpPr>
          <p:spPr bwMode="ltGray">
            <a:xfrm>
              <a:off x="8518603" y="3128543"/>
              <a:ext cx="2691819" cy="369332"/>
            </a:xfrm>
            <a:prstGeom prst="wedgeRectCallout">
              <a:avLst>
                <a:gd name="adj1" fmla="val -118103"/>
                <a:gd name="adj2" fmla="val 33053"/>
              </a:avLst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r>
                <a:rPr lang="it-IT" kern="0" dirty="0">
                  <a:solidFill>
                    <a:schemeClr val="tx1"/>
                  </a:solidFill>
                  <a:latin typeface="Segoe Condensed" pitchFamily="34" charset="0"/>
                </a:rPr>
                <a:t>circa 27,5 10</a:t>
              </a:r>
              <a:r>
                <a:rPr lang="it-IT" kern="0" baseline="30000" dirty="0">
                  <a:solidFill>
                    <a:schemeClr val="tx1"/>
                  </a:solidFill>
                  <a:latin typeface="Segoe Condensed" pitchFamily="34" charset="0"/>
                </a:rPr>
                <a:t>16</a:t>
              </a:r>
              <a:r>
                <a:rPr lang="it-IT" kern="0" dirty="0">
                  <a:solidFill>
                    <a:schemeClr val="tx1"/>
                  </a:solidFill>
                  <a:latin typeface="Segoe Condensed" pitchFamily="34" charset="0"/>
                </a:rPr>
                <a:t> IP per m</a:t>
              </a:r>
              <a:r>
                <a:rPr lang="it-IT" kern="0" baseline="30000" dirty="0">
                  <a:solidFill>
                    <a:schemeClr val="tx1"/>
                  </a:solidFill>
                  <a:latin typeface="Segoe Condensed" pitchFamily="34" charset="0"/>
                </a:rPr>
                <a:t>2</a:t>
              </a:r>
            </a:p>
          </p:txBody>
        </p:sp>
      </p:grpSp>
      <p:sp>
        <p:nvSpPr>
          <p:cNvPr id="27" name="Rettangolo 26">
            <a:extLst>
              <a:ext uri="{FF2B5EF4-FFF2-40B4-BE49-F238E27FC236}">
                <a16:creationId xmlns:a16="http://schemas.microsoft.com/office/drawing/2014/main" id="{80171807-69A5-45B0-BB44-E649DC884E98}"/>
              </a:ext>
            </a:extLst>
          </p:cNvPr>
          <p:cNvSpPr/>
          <p:nvPr/>
        </p:nvSpPr>
        <p:spPr>
          <a:xfrm>
            <a:off x="645534" y="6444025"/>
            <a:ext cx="10900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i="1" dirty="0">
                <a:solidFill>
                  <a:schemeClr val="tx2"/>
                </a:solidFill>
              </a:rPr>
              <a:t>I RIR richiedono un blocco ogni 18 mesi esaurendo il primo blocco assegnato da IANA (1/8 del totale) nel 2158</a:t>
            </a:r>
          </a:p>
        </p:txBody>
      </p:sp>
    </p:spTree>
    <p:extLst>
      <p:ext uri="{BB962C8B-B14F-4D97-AF65-F5344CB8AC3E}">
        <p14:creationId xmlns:p14="http://schemas.microsoft.com/office/powerpoint/2010/main" val="3808461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Tipi di indirizzo IPv6 (RFC 3513)</a:t>
            </a:r>
          </a:p>
        </p:txBody>
      </p:sp>
      <p:grpSp>
        <p:nvGrpSpPr>
          <p:cNvPr id="7" name="Gruppo 6"/>
          <p:cNvGrpSpPr/>
          <p:nvPr/>
        </p:nvGrpSpPr>
        <p:grpSpPr>
          <a:xfrm>
            <a:off x="263352" y="1268760"/>
            <a:ext cx="6048671" cy="1708351"/>
            <a:chOff x="5597395" y="1003014"/>
            <a:chExt cx="5184576" cy="1469891"/>
          </a:xfrm>
        </p:grpSpPr>
        <p:sp>
          <p:nvSpPr>
            <p:cNvPr id="8" name="TextBox 100"/>
            <p:cNvSpPr txBox="1"/>
            <p:nvPr/>
          </p:nvSpPr>
          <p:spPr>
            <a:xfrm>
              <a:off x="5597395" y="1003014"/>
              <a:ext cx="5184575" cy="370226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lIns="179238" tIns="89619" rIns="179238" bIns="89619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b="1" dirty="0"/>
                <a:t>Unicast</a:t>
              </a:r>
            </a:p>
          </p:txBody>
        </p:sp>
        <p:sp>
          <p:nvSpPr>
            <p:cNvPr id="9" name="Rectangle 32"/>
            <p:cNvSpPr>
              <a:spLocks noChangeArrowheads="1"/>
            </p:cNvSpPr>
            <p:nvPr/>
          </p:nvSpPr>
          <p:spPr bwMode="auto">
            <a:xfrm>
              <a:off x="5597395" y="1388782"/>
              <a:ext cx="5184576" cy="108412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lIns="179238" tIns="143391" rIns="179238" bIns="143391" anchor="ctr" anchorCtr="0"/>
            <a:lstStyle/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it-IT" dirty="0"/>
                <a:t>Identifica una singola interfaccia di rete di un </a:t>
              </a:r>
              <a:r>
                <a:rPr lang="it-IT" dirty="0" err="1"/>
                <a:t>host</a:t>
              </a:r>
              <a:endParaRPr lang="it-IT" dirty="0"/>
            </a:p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it-IT" dirty="0"/>
                <a:t>Un pacchetto con indirizzo IP </a:t>
              </a:r>
              <a:r>
                <a:rPr lang="it-IT" dirty="0" err="1"/>
                <a:t>unicast</a:t>
              </a:r>
              <a:r>
                <a:rPr lang="it-IT" dirty="0"/>
                <a:t> è inviato solo all’interfaccia con tale indirizzo</a:t>
              </a:r>
            </a:p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it-IT" dirty="0"/>
                <a:t>Per gestire i sistemi di bilanciamento di carico l’RFC 3513 consente a più interfacce di usare lo stesso indirizzo</a:t>
              </a:r>
              <a:endParaRPr lang="en-US" dirty="0"/>
            </a:p>
          </p:txBody>
        </p:sp>
      </p:grpSp>
      <p:grpSp>
        <p:nvGrpSpPr>
          <p:cNvPr id="11" name="Gruppo 10"/>
          <p:cNvGrpSpPr/>
          <p:nvPr/>
        </p:nvGrpSpPr>
        <p:grpSpPr>
          <a:xfrm>
            <a:off x="263350" y="3165627"/>
            <a:ext cx="6048672" cy="1708351"/>
            <a:chOff x="5597395" y="1003014"/>
            <a:chExt cx="5184576" cy="1469891"/>
          </a:xfrm>
        </p:grpSpPr>
        <p:sp>
          <p:nvSpPr>
            <p:cNvPr id="12" name="TextBox 100"/>
            <p:cNvSpPr txBox="1"/>
            <p:nvPr/>
          </p:nvSpPr>
          <p:spPr>
            <a:xfrm>
              <a:off x="5597395" y="1003014"/>
              <a:ext cx="5184575" cy="370226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lIns="179238" tIns="89619" rIns="179238" bIns="89619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b="1" dirty="0"/>
                <a:t>Multicast</a:t>
              </a:r>
            </a:p>
          </p:txBody>
        </p:sp>
        <p:sp>
          <p:nvSpPr>
            <p:cNvPr id="13" name="Rectangle 32"/>
            <p:cNvSpPr>
              <a:spLocks noChangeArrowheads="1"/>
            </p:cNvSpPr>
            <p:nvPr/>
          </p:nvSpPr>
          <p:spPr bwMode="auto">
            <a:xfrm>
              <a:off x="5597395" y="1388782"/>
              <a:ext cx="5184576" cy="108412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lIns="179238" tIns="143391" rIns="179238" bIns="143391" anchor="ctr" anchorCtr="0"/>
            <a:lstStyle/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it-IT" dirty="0"/>
                <a:t>Identifica un insieme d’</a:t>
              </a:r>
              <a:r>
                <a:rPr lang="it-IT" dirty="0" err="1"/>
                <a:t>interfaccie</a:t>
              </a:r>
              <a:r>
                <a:rPr lang="it-IT" dirty="0"/>
                <a:t> di rete, tipicamente di </a:t>
              </a:r>
              <a:r>
                <a:rPr lang="it-IT" dirty="0" err="1"/>
                <a:t>host</a:t>
              </a:r>
              <a:r>
                <a:rPr lang="it-IT" dirty="0"/>
                <a:t> diversi</a:t>
              </a:r>
            </a:p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it-IT" dirty="0"/>
                <a:t>Un pacchetto con indirizzo IP </a:t>
              </a:r>
              <a:r>
                <a:rPr lang="it-IT" dirty="0" err="1"/>
                <a:t>multicast</a:t>
              </a:r>
              <a:r>
                <a:rPr lang="it-IT" dirty="0"/>
                <a:t> è inviato a tutte le </a:t>
              </a:r>
              <a:r>
                <a:rPr lang="it-IT" dirty="0" err="1"/>
                <a:t>interfaccie</a:t>
              </a:r>
              <a:r>
                <a:rPr lang="it-IT" dirty="0"/>
                <a:t> con tale indirizzo</a:t>
              </a:r>
            </a:p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it-IT" dirty="0"/>
                <a:t>Non supporta il broadcast</a:t>
              </a:r>
              <a:endParaRPr lang="en-US" dirty="0"/>
            </a:p>
          </p:txBody>
        </p:sp>
      </p:grpSp>
      <p:grpSp>
        <p:nvGrpSpPr>
          <p:cNvPr id="14" name="Gruppo 13"/>
          <p:cNvGrpSpPr/>
          <p:nvPr/>
        </p:nvGrpSpPr>
        <p:grpSpPr>
          <a:xfrm>
            <a:off x="263350" y="5060321"/>
            <a:ext cx="6048672" cy="1708351"/>
            <a:chOff x="5597395" y="1003014"/>
            <a:chExt cx="5184576" cy="1469891"/>
          </a:xfrm>
        </p:grpSpPr>
        <p:sp>
          <p:nvSpPr>
            <p:cNvPr id="15" name="TextBox 100"/>
            <p:cNvSpPr txBox="1"/>
            <p:nvPr/>
          </p:nvSpPr>
          <p:spPr>
            <a:xfrm>
              <a:off x="5597395" y="1003014"/>
              <a:ext cx="5184575" cy="370226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lIns="179238" tIns="89619" rIns="179238" bIns="89619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b="1" dirty="0" err="1"/>
                <a:t>Anycast</a:t>
              </a:r>
              <a:endParaRPr lang="en-US" b="1" dirty="0"/>
            </a:p>
          </p:txBody>
        </p:sp>
        <p:sp>
          <p:nvSpPr>
            <p:cNvPr id="16" name="Rectangle 32"/>
            <p:cNvSpPr>
              <a:spLocks noChangeArrowheads="1"/>
            </p:cNvSpPr>
            <p:nvPr/>
          </p:nvSpPr>
          <p:spPr bwMode="auto">
            <a:xfrm>
              <a:off x="5597395" y="1388782"/>
              <a:ext cx="5184576" cy="108412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lIns="179238" tIns="143391" rIns="179238" bIns="143391" anchor="ctr" anchorCtr="0"/>
            <a:lstStyle/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it-IT" dirty="0"/>
                <a:t>Identifica un insieme d’</a:t>
              </a:r>
              <a:r>
                <a:rPr lang="it-IT" dirty="0" err="1"/>
                <a:t>interfaccie</a:t>
              </a:r>
              <a:r>
                <a:rPr lang="it-IT" dirty="0"/>
                <a:t> di rete, tipicamente di </a:t>
              </a:r>
              <a:r>
                <a:rPr lang="it-IT" dirty="0" err="1"/>
                <a:t>host</a:t>
              </a:r>
              <a:r>
                <a:rPr lang="it-IT" dirty="0"/>
                <a:t> diversi</a:t>
              </a:r>
            </a:p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it-IT" dirty="0"/>
                <a:t>Un pacchetto con indirizzo IP </a:t>
              </a:r>
              <a:r>
                <a:rPr lang="it-IT" dirty="0" err="1"/>
                <a:t>anycast</a:t>
              </a:r>
              <a:r>
                <a:rPr lang="it-IT" dirty="0"/>
                <a:t> è inviato ad una sola interfaccia con tale indirizzo, quella più vicina in termini di </a:t>
              </a:r>
              <a:r>
                <a:rPr lang="it-IT" dirty="0" err="1"/>
                <a:t>routing</a:t>
              </a:r>
              <a:endParaRPr lang="en-US" dirty="0"/>
            </a:p>
          </p:txBody>
        </p:sp>
      </p:grpSp>
      <p:sp>
        <p:nvSpPr>
          <p:cNvPr id="21" name="Fumetto 1 20"/>
          <p:cNvSpPr/>
          <p:nvPr/>
        </p:nvSpPr>
        <p:spPr bwMode="ltGray">
          <a:xfrm>
            <a:off x="6528048" y="1645615"/>
            <a:ext cx="5389260" cy="1754326"/>
          </a:xfrm>
          <a:prstGeom prst="wedgeRectCallout">
            <a:avLst>
              <a:gd name="adj1" fmla="val -59971"/>
              <a:gd name="adj2" fmla="val -17874"/>
            </a:avLst>
          </a:prstGeom>
          <a:solidFill>
            <a:schemeClr val="bg2"/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kern="0" dirty="0">
                <a:solidFill>
                  <a:schemeClr val="tx1"/>
                </a:solidFill>
                <a:latin typeface="Segoe Condensed" pitchFamily="34" charset="0"/>
              </a:rPr>
              <a:t>Global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kern="0" dirty="0">
                <a:solidFill>
                  <a:schemeClr val="tx1"/>
                </a:solidFill>
                <a:latin typeface="Segoe Condensed" pitchFamily="34" charset="0"/>
              </a:rPr>
              <a:t>Link-</a:t>
            </a:r>
            <a:r>
              <a:rPr lang="it-IT" kern="0" dirty="0" err="1">
                <a:solidFill>
                  <a:schemeClr val="tx1"/>
                </a:solidFill>
                <a:latin typeface="Segoe Condensed" pitchFamily="34" charset="0"/>
              </a:rPr>
              <a:t>local</a:t>
            </a:r>
            <a:endParaRPr lang="it-IT" kern="0" dirty="0">
              <a:solidFill>
                <a:schemeClr val="tx1"/>
              </a:solidFill>
              <a:latin typeface="Segoe Condensed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kern="0" dirty="0">
                <a:solidFill>
                  <a:schemeClr val="tx1"/>
                </a:solidFill>
                <a:latin typeface="Segoe Condensed" pitchFamily="34" charset="0"/>
              </a:rPr>
              <a:t>Site-</a:t>
            </a:r>
            <a:r>
              <a:rPr lang="it-IT" kern="0" dirty="0" err="1">
                <a:solidFill>
                  <a:schemeClr val="tx1"/>
                </a:solidFill>
                <a:latin typeface="Segoe Condensed" pitchFamily="34" charset="0"/>
              </a:rPr>
              <a:t>local</a:t>
            </a:r>
            <a:r>
              <a:rPr lang="it-IT" kern="0" dirty="0">
                <a:solidFill>
                  <a:schemeClr val="tx1"/>
                </a:solidFill>
                <a:latin typeface="Segoe Condensed" pitchFamily="34" charset="0"/>
              </a:rPr>
              <a:t> [deprecati]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kern="0" dirty="0" err="1">
                <a:solidFill>
                  <a:schemeClr val="tx1"/>
                </a:solidFill>
                <a:latin typeface="Segoe Condensed" pitchFamily="34" charset="0"/>
              </a:rPr>
              <a:t>Unique</a:t>
            </a:r>
            <a:r>
              <a:rPr lang="it-IT" kern="0" dirty="0">
                <a:solidFill>
                  <a:schemeClr val="tx1"/>
                </a:solidFill>
                <a:latin typeface="Segoe Condensed" pitchFamily="34" charset="0"/>
              </a:rPr>
              <a:t> Local (ULA) [sostituiscono i Site-Local]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kern="0" dirty="0">
                <a:solidFill>
                  <a:schemeClr val="tx1"/>
                </a:solidFill>
                <a:latin typeface="Segoe Condensed" pitchFamily="34" charset="0"/>
              </a:rPr>
              <a:t>Speciali [</a:t>
            </a:r>
            <a:r>
              <a:rPr lang="it-IT" kern="0" dirty="0" err="1">
                <a:solidFill>
                  <a:schemeClr val="tx1"/>
                </a:solidFill>
                <a:latin typeface="Segoe Condensed" pitchFamily="34" charset="0"/>
              </a:rPr>
              <a:t>Unspecified</a:t>
            </a:r>
            <a:r>
              <a:rPr lang="it-IT" kern="0" dirty="0">
                <a:solidFill>
                  <a:schemeClr val="tx1"/>
                </a:solidFill>
                <a:latin typeface="Segoe Condensed" pitchFamily="34" charset="0"/>
              </a:rPr>
              <a:t>, </a:t>
            </a:r>
            <a:r>
              <a:rPr lang="it-IT" kern="0" dirty="0" err="1">
                <a:solidFill>
                  <a:schemeClr val="tx1"/>
                </a:solidFill>
                <a:latin typeface="Segoe Condensed" pitchFamily="34" charset="0"/>
              </a:rPr>
              <a:t>Loopback</a:t>
            </a:r>
            <a:r>
              <a:rPr lang="it-IT" kern="0" dirty="0">
                <a:solidFill>
                  <a:schemeClr val="tx1"/>
                </a:solidFill>
                <a:latin typeface="Segoe Condensed" pitchFamily="34" charset="0"/>
              </a:rPr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kern="0" dirty="0">
                <a:solidFill>
                  <a:schemeClr val="tx1"/>
                </a:solidFill>
                <a:latin typeface="Segoe Condensed" pitchFamily="34" charset="0"/>
              </a:rPr>
              <a:t>Indirizzi di compatibilità</a:t>
            </a:r>
          </a:p>
        </p:txBody>
      </p:sp>
      <p:sp>
        <p:nvSpPr>
          <p:cNvPr id="22" name="Fumetto 1 21"/>
          <p:cNvSpPr/>
          <p:nvPr/>
        </p:nvSpPr>
        <p:spPr bwMode="ltGray">
          <a:xfrm>
            <a:off x="6528048" y="3920812"/>
            <a:ext cx="5389260" cy="646331"/>
          </a:xfrm>
          <a:prstGeom prst="wedgeRectCallout">
            <a:avLst>
              <a:gd name="adj1" fmla="val -58411"/>
              <a:gd name="adj2" fmla="val -17874"/>
            </a:avLst>
          </a:prstGeom>
          <a:solidFill>
            <a:schemeClr val="accent3"/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it-IT" kern="0" dirty="0">
                <a:solidFill>
                  <a:schemeClr val="tx1"/>
                </a:solidFill>
                <a:latin typeface="Segoe Condensed" pitchFamily="34" charset="0"/>
              </a:rPr>
              <a:t>Gli indirizzi broadcast non sono più utilizzati</a:t>
            </a:r>
          </a:p>
          <a:p>
            <a:r>
              <a:rPr lang="it-IT" kern="0" dirty="0">
                <a:solidFill>
                  <a:schemeClr val="tx1"/>
                </a:solidFill>
                <a:latin typeface="Segoe Condensed" pitchFamily="34" charset="0"/>
              </a:rPr>
              <a:t>L’RFC 3513 non definisce un indirizzo di broadcast </a:t>
            </a:r>
          </a:p>
        </p:txBody>
      </p:sp>
      <p:sp>
        <p:nvSpPr>
          <p:cNvPr id="17" name="Fumetto 1 16"/>
          <p:cNvSpPr/>
          <p:nvPr/>
        </p:nvSpPr>
        <p:spPr bwMode="ltGray">
          <a:xfrm>
            <a:off x="6528048" y="5677007"/>
            <a:ext cx="5389260" cy="923330"/>
          </a:xfrm>
          <a:prstGeom prst="wedgeRectCallout">
            <a:avLst>
              <a:gd name="adj1" fmla="val -58411"/>
              <a:gd name="adj2" fmla="val -17874"/>
            </a:avLst>
          </a:prstGeom>
          <a:solidFill>
            <a:schemeClr val="accent5"/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it-IT" kern="0" dirty="0">
                <a:solidFill>
                  <a:schemeClr val="tx1"/>
                </a:solidFill>
                <a:latin typeface="Segoe Condensed" pitchFamily="34" charset="0"/>
              </a:rPr>
              <a:t>Gli indirizzi </a:t>
            </a:r>
            <a:r>
              <a:rPr lang="it-IT" kern="0" dirty="0" err="1">
                <a:solidFill>
                  <a:schemeClr val="tx1"/>
                </a:solidFill>
                <a:latin typeface="Segoe Condensed" pitchFamily="34" charset="0"/>
              </a:rPr>
              <a:t>anycast</a:t>
            </a:r>
            <a:r>
              <a:rPr lang="it-IT" kern="0" dirty="0">
                <a:solidFill>
                  <a:schemeClr val="tx1"/>
                </a:solidFill>
                <a:latin typeface="Segoe Condensed" pitchFamily="34" charset="0"/>
              </a:rPr>
              <a:t> vengono attualmente utilizzati solo come indirizzi di destinazione e assegnati solo ai router</a:t>
            </a:r>
          </a:p>
        </p:txBody>
      </p:sp>
    </p:spTree>
    <p:extLst>
      <p:ext uri="{BB962C8B-B14F-4D97-AF65-F5344CB8AC3E}">
        <p14:creationId xmlns:p14="http://schemas.microsoft.com/office/powerpoint/2010/main" val="884278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Indirizzi </a:t>
            </a:r>
            <a:r>
              <a:rPr lang="it-IT" dirty="0" err="1"/>
              <a:t>unicast</a:t>
            </a:r>
            <a:r>
              <a:rPr lang="it-IT" dirty="0"/>
              <a:t> Global (RFC 3587, RFC 4291)</a:t>
            </a:r>
          </a:p>
        </p:txBody>
      </p:sp>
      <p:grpSp>
        <p:nvGrpSpPr>
          <p:cNvPr id="19" name="Gruppo 18"/>
          <p:cNvGrpSpPr/>
          <p:nvPr/>
        </p:nvGrpSpPr>
        <p:grpSpPr>
          <a:xfrm>
            <a:off x="119336" y="4521096"/>
            <a:ext cx="11953328" cy="1708351"/>
            <a:chOff x="5597395" y="1003014"/>
            <a:chExt cx="5184576" cy="1469891"/>
          </a:xfrm>
        </p:grpSpPr>
        <p:sp>
          <p:nvSpPr>
            <p:cNvPr id="21" name="TextBox 100"/>
            <p:cNvSpPr txBox="1"/>
            <p:nvPr/>
          </p:nvSpPr>
          <p:spPr>
            <a:xfrm>
              <a:off x="5597395" y="1003014"/>
              <a:ext cx="5184575" cy="370226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lIns="179238" tIns="89619" rIns="179238" bIns="89619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b="1" dirty="0" err="1"/>
                <a:t>Instradabili</a:t>
              </a:r>
              <a:r>
                <a:rPr lang="en-US" b="1" dirty="0"/>
                <a:t> e </a:t>
              </a:r>
              <a:r>
                <a:rPr lang="en-US" b="1" dirty="0" err="1"/>
                <a:t>raggiungibili</a:t>
              </a:r>
              <a:r>
                <a:rPr lang="en-US" b="1" dirty="0"/>
                <a:t> a </a:t>
              </a:r>
              <a:r>
                <a:rPr lang="en-US" b="1" dirty="0" err="1"/>
                <a:t>livello</a:t>
              </a:r>
              <a:r>
                <a:rPr lang="en-US" b="1" dirty="0"/>
                <a:t> </a:t>
              </a:r>
              <a:r>
                <a:rPr lang="en-US" b="1" dirty="0" err="1"/>
                <a:t>globale</a:t>
              </a:r>
              <a:r>
                <a:rPr lang="en-US" b="1" dirty="0"/>
                <a:t> </a:t>
              </a:r>
              <a:r>
                <a:rPr lang="en-US" b="1" dirty="0" err="1"/>
                <a:t>nella</a:t>
              </a:r>
              <a:r>
                <a:rPr lang="en-US" b="1" dirty="0"/>
                <a:t> rete Internet </a:t>
              </a:r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5597395" y="1388782"/>
              <a:ext cx="5184576" cy="108412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lIns="179238" tIns="143391" rIns="179238" bIns="143391" anchor="ctr" anchorCtr="0"/>
            <a:lstStyle/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en-US" b="1" dirty="0" err="1">
                  <a:solidFill>
                    <a:schemeClr val="accent1"/>
                  </a:solidFill>
                </a:rPr>
                <a:t>Prefisso</a:t>
              </a:r>
              <a:r>
                <a:rPr lang="en-US" b="1" dirty="0">
                  <a:solidFill>
                    <a:schemeClr val="accent1"/>
                  </a:solidFill>
                </a:rPr>
                <a:t> 2000::/3</a:t>
              </a:r>
            </a:p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en-US" dirty="0"/>
                <a:t>Il Global Routing Prefix </a:t>
              </a:r>
              <a:r>
                <a:rPr lang="en-US" dirty="0" err="1"/>
                <a:t>individua</a:t>
              </a:r>
              <a:r>
                <a:rPr lang="en-US" dirty="0"/>
                <a:t> un Site di </a:t>
              </a:r>
              <a:r>
                <a:rPr lang="en-US" dirty="0" err="1"/>
                <a:t>un’organizzazione</a:t>
              </a:r>
              <a:endParaRPr lang="en-US" dirty="0"/>
            </a:p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en-US" dirty="0"/>
                <a:t>La Subnet ID </a:t>
              </a:r>
              <a:r>
                <a:rPr lang="en-US" dirty="0" err="1"/>
                <a:t>viene</a:t>
              </a:r>
              <a:r>
                <a:rPr lang="en-US" dirty="0"/>
                <a:t> </a:t>
              </a:r>
              <a:r>
                <a:rPr lang="en-US" dirty="0" err="1"/>
                <a:t>utilizzata</a:t>
              </a:r>
              <a:r>
                <a:rPr lang="en-US" dirty="0"/>
                <a:t> </a:t>
              </a:r>
              <a:r>
                <a:rPr lang="en-US" dirty="0" err="1"/>
                <a:t>all’interno</a:t>
              </a:r>
              <a:r>
                <a:rPr lang="en-US" dirty="0"/>
                <a:t> del Site </a:t>
              </a:r>
              <a:r>
                <a:rPr lang="en-US" dirty="0" err="1"/>
                <a:t>dell’organizzazione</a:t>
              </a:r>
              <a:r>
                <a:rPr lang="en-US" dirty="0"/>
                <a:t> per </a:t>
              </a:r>
              <a:r>
                <a:rPr lang="en-US" dirty="0" err="1"/>
                <a:t>creare</a:t>
              </a:r>
              <a:r>
                <a:rPr lang="en-US" dirty="0"/>
                <a:t> </a:t>
              </a:r>
              <a:r>
                <a:rPr lang="en-US" dirty="0" err="1"/>
                <a:t>fino</a:t>
              </a:r>
              <a:r>
                <a:rPr lang="en-US" dirty="0"/>
                <a:t> a 65.536 subnet</a:t>
              </a:r>
            </a:p>
          </p:txBody>
        </p:sp>
      </p:grpSp>
      <p:grpSp>
        <p:nvGrpSpPr>
          <p:cNvPr id="3" name="Gruppo 2"/>
          <p:cNvGrpSpPr/>
          <p:nvPr/>
        </p:nvGrpSpPr>
        <p:grpSpPr>
          <a:xfrm>
            <a:off x="485248" y="1438339"/>
            <a:ext cx="11292950" cy="2655789"/>
            <a:chOff x="485248" y="1438339"/>
            <a:chExt cx="11292950" cy="2655789"/>
          </a:xfrm>
        </p:grpSpPr>
        <p:sp>
          <p:nvSpPr>
            <p:cNvPr id="7" name="Rectangle 3"/>
            <p:cNvSpPr/>
            <p:nvPr/>
          </p:nvSpPr>
          <p:spPr bwMode="auto">
            <a:xfrm>
              <a:off x="588916" y="2459562"/>
              <a:ext cx="720080" cy="609398"/>
            </a:xfrm>
            <a:prstGeom prst="rect">
              <a:avLst/>
            </a:prstGeom>
            <a:solidFill>
              <a:srgbClr val="000000"/>
            </a:solidFill>
            <a:ln w="38100">
              <a:noFill/>
              <a:miter lim="800000"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137160" rIns="91436" bIns="13716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0">
                <a:lnSpc>
                  <a:spcPct val="90000"/>
                </a:lnSpc>
                <a:spcBef>
                  <a:spcPct val="20000"/>
                </a:spcBef>
                <a:buSzPct val="90000"/>
              </a:pPr>
              <a:r>
                <a:rPr lang="en-US" sz="2400" b="1" dirty="0">
                  <a:solidFill>
                    <a:schemeClr val="tx1"/>
                  </a:solidFill>
                </a:rPr>
                <a:t>001</a:t>
              </a:r>
            </a:p>
          </p:txBody>
        </p:sp>
        <p:sp>
          <p:nvSpPr>
            <p:cNvPr id="8" name="Rectangle 4"/>
            <p:cNvSpPr/>
            <p:nvPr/>
          </p:nvSpPr>
          <p:spPr bwMode="auto">
            <a:xfrm>
              <a:off x="1308996" y="2459562"/>
              <a:ext cx="3096345" cy="609398"/>
            </a:xfrm>
            <a:prstGeom prst="rect">
              <a:avLst/>
            </a:prstGeom>
            <a:solidFill>
              <a:schemeClr val="bg2"/>
            </a:solidFill>
            <a:ln w="38100">
              <a:noFill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137160" rIns="91436" bIns="13716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>
                <a:lnSpc>
                  <a:spcPct val="90000"/>
                </a:lnSpc>
                <a:spcBef>
                  <a:spcPct val="20000"/>
                </a:spcBef>
                <a:buSzPct val="90000"/>
              </a:pPr>
              <a:r>
                <a:rPr lang="en-US" sz="2400" b="1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Global Routing Prefix</a:t>
              </a:r>
            </a:p>
          </p:txBody>
        </p:sp>
        <p:sp>
          <p:nvSpPr>
            <p:cNvPr id="9" name="Rectangle 5"/>
            <p:cNvSpPr/>
            <p:nvPr/>
          </p:nvSpPr>
          <p:spPr bwMode="auto">
            <a:xfrm>
              <a:off x="4405341" y="2459562"/>
              <a:ext cx="1770120" cy="609398"/>
            </a:xfrm>
            <a:prstGeom prst="rect">
              <a:avLst/>
            </a:prstGeom>
            <a:solidFill>
              <a:schemeClr val="accent3"/>
            </a:solidFill>
            <a:ln w="38100">
              <a:noFill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137160" rIns="91436" bIns="13716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>
                <a:lnSpc>
                  <a:spcPct val="90000"/>
                </a:lnSpc>
                <a:spcBef>
                  <a:spcPct val="20000"/>
                </a:spcBef>
                <a:buSzPct val="90000"/>
              </a:pPr>
              <a:r>
                <a:rPr lang="en-US" sz="2400" b="1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Subnet ID</a:t>
              </a:r>
            </a:p>
          </p:txBody>
        </p:sp>
        <p:sp>
          <p:nvSpPr>
            <p:cNvPr id="10" name="Rectangle 6"/>
            <p:cNvSpPr/>
            <p:nvPr/>
          </p:nvSpPr>
          <p:spPr bwMode="auto">
            <a:xfrm>
              <a:off x="6175461" y="2459562"/>
              <a:ext cx="5586545" cy="609398"/>
            </a:xfrm>
            <a:prstGeom prst="rect">
              <a:avLst/>
            </a:prstGeom>
            <a:solidFill>
              <a:schemeClr val="accent1"/>
            </a:solidFill>
            <a:ln w="38100">
              <a:noFill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137160" rIns="91436" bIns="13716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>
                <a:lnSpc>
                  <a:spcPct val="90000"/>
                </a:lnSpc>
                <a:spcBef>
                  <a:spcPct val="20000"/>
                </a:spcBef>
                <a:buSzPct val="90000"/>
              </a:pPr>
              <a:r>
                <a:rPr lang="en-US" sz="2400" b="1" dirty="0">
                  <a:solidFill>
                    <a:schemeClr val="tx2"/>
                  </a:solidFill>
                </a:rPr>
                <a:t>Interface ID</a:t>
              </a:r>
            </a:p>
          </p:txBody>
        </p:sp>
        <p:sp>
          <p:nvSpPr>
            <p:cNvPr id="11" name="Left Brace 7"/>
            <p:cNvSpPr/>
            <p:nvPr/>
          </p:nvSpPr>
          <p:spPr>
            <a:xfrm rot="5400000">
              <a:off x="2677148" y="587253"/>
              <a:ext cx="360040" cy="3096345"/>
            </a:xfrm>
            <a:prstGeom prst="leftBrac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" name="Left Brace 8"/>
            <p:cNvSpPr/>
            <p:nvPr/>
          </p:nvSpPr>
          <p:spPr>
            <a:xfrm rot="5400000">
              <a:off x="5126574" y="1266558"/>
              <a:ext cx="360040" cy="1737734"/>
            </a:xfrm>
            <a:prstGeom prst="leftBrac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" name="Left Brace 9"/>
            <p:cNvSpPr/>
            <p:nvPr/>
          </p:nvSpPr>
          <p:spPr>
            <a:xfrm rot="5400000">
              <a:off x="8798070" y="-648491"/>
              <a:ext cx="360040" cy="5567831"/>
            </a:xfrm>
            <a:prstGeom prst="leftBrac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10383" y="1438339"/>
              <a:ext cx="1039067" cy="5170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buSzPct val="90000"/>
              </a:pPr>
              <a:r>
                <a:rPr lang="sv-SE" sz="2400" b="1" dirty="0">
                  <a:solidFill>
                    <a:schemeClr val="tx2">
                      <a:alpha val="99000"/>
                    </a:schemeClr>
                  </a:solidFill>
                </a:rPr>
                <a:t>45 bits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759809" y="1452369"/>
              <a:ext cx="984565" cy="5170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buSzPct val="90000"/>
              </a:pPr>
              <a:r>
                <a:rPr lang="sv-SE" sz="2400" b="1" dirty="0">
                  <a:solidFill>
                    <a:schemeClr val="tx2">
                      <a:alpha val="99000"/>
                    </a:schemeClr>
                  </a:solidFill>
                </a:rPr>
                <a:t>16 bits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431305" y="1452369"/>
              <a:ext cx="1039067" cy="5170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buSzPct val="90000"/>
              </a:pPr>
              <a:r>
                <a:rPr lang="sv-SE" sz="2400" b="1" dirty="0">
                  <a:solidFill>
                    <a:schemeClr val="tx2">
                      <a:alpha val="99000"/>
                    </a:schemeClr>
                  </a:solidFill>
                </a:rPr>
                <a:t>64 bits</a:t>
              </a:r>
            </a:p>
          </p:txBody>
        </p:sp>
        <p:sp>
          <p:nvSpPr>
            <p:cNvPr id="17" name="Left Brace 19"/>
            <p:cNvSpPr/>
            <p:nvPr/>
          </p:nvSpPr>
          <p:spPr>
            <a:xfrm rot="5400000">
              <a:off x="768936" y="1747764"/>
              <a:ext cx="360040" cy="720081"/>
            </a:xfrm>
            <a:prstGeom prst="leftBrac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" name="TextBox 20"/>
            <p:cNvSpPr txBox="1"/>
            <p:nvPr/>
          </p:nvSpPr>
          <p:spPr>
            <a:xfrm>
              <a:off x="485527" y="1438340"/>
              <a:ext cx="875561" cy="5170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buSzPct val="90000"/>
              </a:pPr>
              <a:r>
                <a:rPr lang="sv-SE" sz="2400" b="1" dirty="0">
                  <a:solidFill>
                    <a:schemeClr val="tx2">
                      <a:alpha val="99000"/>
                    </a:schemeClr>
                  </a:solidFill>
                </a:rPr>
                <a:t>3 bits</a:t>
              </a:r>
            </a:p>
          </p:txBody>
        </p:sp>
        <p:sp>
          <p:nvSpPr>
            <p:cNvPr id="23" name="Left Brace 10"/>
            <p:cNvSpPr/>
            <p:nvPr/>
          </p:nvSpPr>
          <p:spPr>
            <a:xfrm rot="16200000">
              <a:off x="7936039" y="-269143"/>
              <a:ext cx="360040" cy="7324279"/>
            </a:xfrm>
            <a:prstGeom prst="leftBrac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4" name="Left Brace 11"/>
            <p:cNvSpPr/>
            <p:nvPr/>
          </p:nvSpPr>
          <p:spPr>
            <a:xfrm rot="16200000">
              <a:off x="3074346" y="2225828"/>
              <a:ext cx="360040" cy="2334337"/>
            </a:xfrm>
            <a:prstGeom prst="leftBrac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5" name="Left Brace 12"/>
            <p:cNvSpPr/>
            <p:nvPr/>
          </p:nvSpPr>
          <p:spPr>
            <a:xfrm rot="16200000">
              <a:off x="1526175" y="3016037"/>
              <a:ext cx="360040" cy="762010"/>
            </a:xfrm>
            <a:prstGeom prst="leftBrac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6" name="TextBox 16"/>
            <p:cNvSpPr txBox="1"/>
            <p:nvPr/>
          </p:nvSpPr>
          <p:spPr>
            <a:xfrm>
              <a:off x="6647548" y="3573016"/>
              <a:ext cx="2937022" cy="5170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>
              <a:defPPr>
                <a:defRPr lang="it-IT"/>
              </a:defPPr>
              <a:lvl1pPr>
                <a:lnSpc>
                  <a:spcPct val="90000"/>
                </a:lnSpc>
                <a:spcBef>
                  <a:spcPct val="20000"/>
                </a:spcBef>
                <a:buSzPct val="90000"/>
                <a:defRPr sz="2400">
                  <a:solidFill>
                    <a:schemeClr val="tx2">
                      <a:alpha val="99000"/>
                    </a:schemeClr>
                  </a:solidFill>
                </a:defRPr>
              </a:lvl1pPr>
            </a:lstStyle>
            <a:p>
              <a:r>
                <a:rPr lang="sv-SE" b="1" dirty="0"/>
                <a:t>/48 ISP -&gt; Customer</a:t>
              </a:r>
            </a:p>
          </p:txBody>
        </p:sp>
        <p:sp>
          <p:nvSpPr>
            <p:cNvPr id="27" name="TextBox 17"/>
            <p:cNvSpPr txBox="1"/>
            <p:nvPr/>
          </p:nvSpPr>
          <p:spPr>
            <a:xfrm>
              <a:off x="2564914" y="3577063"/>
              <a:ext cx="1303562" cy="5170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>
              <a:defPPr>
                <a:defRPr lang="it-IT"/>
              </a:defPPr>
              <a:lvl1pPr>
                <a:lnSpc>
                  <a:spcPct val="90000"/>
                </a:lnSpc>
                <a:spcBef>
                  <a:spcPct val="20000"/>
                </a:spcBef>
                <a:buSzPct val="90000"/>
                <a:defRPr sz="2400">
                  <a:solidFill>
                    <a:schemeClr val="tx2">
                      <a:alpha val="99000"/>
                    </a:schemeClr>
                  </a:solidFill>
                </a:defRPr>
              </a:lvl1pPr>
            </a:lstStyle>
            <a:p>
              <a:r>
                <a:rPr lang="sv-SE" b="1" dirty="0"/>
                <a:t>RIR-&gt;LIR</a:t>
              </a:r>
            </a:p>
          </p:txBody>
        </p:sp>
        <p:sp>
          <p:nvSpPr>
            <p:cNvPr id="28" name="TextBox 18"/>
            <p:cNvSpPr txBox="1"/>
            <p:nvPr/>
          </p:nvSpPr>
          <p:spPr>
            <a:xfrm>
              <a:off x="485248" y="3573016"/>
              <a:ext cx="1596912" cy="5170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>
              <a:defPPr>
                <a:defRPr lang="it-IT"/>
              </a:defPPr>
              <a:lvl1pPr>
                <a:lnSpc>
                  <a:spcPct val="90000"/>
                </a:lnSpc>
                <a:spcBef>
                  <a:spcPct val="20000"/>
                </a:spcBef>
                <a:buSzPct val="90000"/>
                <a:defRPr sz="2400">
                  <a:solidFill>
                    <a:schemeClr val="tx2">
                      <a:alpha val="99000"/>
                    </a:schemeClr>
                  </a:solidFill>
                </a:defRPr>
              </a:lvl1pPr>
            </a:lstStyle>
            <a:p>
              <a:r>
                <a:rPr lang="sv-SE" b="1" dirty="0"/>
                <a:t>IANA-&gt;RIR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7588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Indirizzi </a:t>
            </a:r>
            <a:r>
              <a:rPr lang="it-IT" dirty="0" err="1"/>
              <a:t>unicast</a:t>
            </a:r>
            <a:r>
              <a:rPr lang="it-IT" dirty="0"/>
              <a:t> </a:t>
            </a:r>
            <a:r>
              <a:rPr lang="it-IT" dirty="0" err="1"/>
              <a:t>Unique</a:t>
            </a:r>
            <a:r>
              <a:rPr lang="it-IT" dirty="0"/>
              <a:t> Local </a:t>
            </a:r>
            <a:r>
              <a:rPr lang="it-IT" dirty="0" err="1"/>
              <a:t>Addresses</a:t>
            </a:r>
            <a:r>
              <a:rPr lang="it-IT" dirty="0"/>
              <a:t> (RFC 4193)</a:t>
            </a:r>
          </a:p>
        </p:txBody>
      </p:sp>
      <p:sp>
        <p:nvSpPr>
          <p:cNvPr id="7" name="Rectangle 3"/>
          <p:cNvSpPr/>
          <p:nvPr/>
        </p:nvSpPr>
        <p:spPr bwMode="auto">
          <a:xfrm>
            <a:off x="576468" y="2289982"/>
            <a:ext cx="1653000" cy="609398"/>
          </a:xfrm>
          <a:prstGeom prst="rect">
            <a:avLst/>
          </a:prstGeom>
          <a:solidFill>
            <a:srgbClr val="000000"/>
          </a:solidFill>
          <a:ln w="38100">
            <a:noFill/>
            <a:miter lim="800000"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137160" rIns="91436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lvl="0" algn="ctr"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en-US" sz="2400" b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1111  110</a:t>
            </a:r>
          </a:p>
        </p:txBody>
      </p:sp>
      <p:sp>
        <p:nvSpPr>
          <p:cNvPr id="8" name="Rectangle 4"/>
          <p:cNvSpPr/>
          <p:nvPr/>
        </p:nvSpPr>
        <p:spPr bwMode="auto">
          <a:xfrm>
            <a:off x="2229468" y="2289982"/>
            <a:ext cx="408560" cy="609398"/>
          </a:xfrm>
          <a:prstGeom prst="rect">
            <a:avLst/>
          </a:prstGeom>
          <a:solidFill>
            <a:schemeClr val="bg2"/>
          </a:solidFill>
          <a:ln w="38100"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137160" rIns="91436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lvl="0" algn="ctr"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en-US" sz="2400" b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L</a:t>
            </a:r>
          </a:p>
        </p:txBody>
      </p:sp>
      <p:sp>
        <p:nvSpPr>
          <p:cNvPr id="9" name="Rectangle 5"/>
          <p:cNvSpPr/>
          <p:nvPr/>
        </p:nvSpPr>
        <p:spPr bwMode="auto">
          <a:xfrm>
            <a:off x="2638028" y="2289982"/>
            <a:ext cx="1758663" cy="609398"/>
          </a:xfrm>
          <a:prstGeom prst="rect">
            <a:avLst/>
          </a:prstGeom>
          <a:solidFill>
            <a:schemeClr val="accent5"/>
          </a:solidFill>
          <a:ln w="38100"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137160" rIns="91436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lvl="0" algn="ctr"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en-US" sz="2400" b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Global ID</a:t>
            </a:r>
          </a:p>
        </p:txBody>
      </p:sp>
      <p:sp>
        <p:nvSpPr>
          <p:cNvPr id="10" name="Rectangle 6"/>
          <p:cNvSpPr/>
          <p:nvPr/>
        </p:nvSpPr>
        <p:spPr bwMode="auto">
          <a:xfrm>
            <a:off x="4396691" y="2289982"/>
            <a:ext cx="1330697" cy="609398"/>
          </a:xfrm>
          <a:prstGeom prst="rect">
            <a:avLst/>
          </a:prstGeom>
          <a:solidFill>
            <a:schemeClr val="accent3"/>
          </a:solidFill>
          <a:ln w="38100"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0" tIns="137160" rIns="0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lvl="0" algn="ctr"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en-US" sz="2400" b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Subnet ID</a:t>
            </a:r>
          </a:p>
        </p:txBody>
      </p:sp>
      <p:sp>
        <p:nvSpPr>
          <p:cNvPr id="11" name="Left Brace 7"/>
          <p:cNvSpPr/>
          <p:nvPr/>
        </p:nvSpPr>
        <p:spPr>
          <a:xfrm rot="5400000">
            <a:off x="8558454" y="-1046447"/>
            <a:ext cx="360040" cy="6022171"/>
          </a:xfrm>
          <a:prstGeom prst="leftBrac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Left Brace 19"/>
          <p:cNvSpPr/>
          <p:nvPr/>
        </p:nvSpPr>
        <p:spPr>
          <a:xfrm rot="5400000">
            <a:off x="3337339" y="1085308"/>
            <a:ext cx="360040" cy="1758662"/>
          </a:xfrm>
          <a:prstGeom prst="leftBrac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TextBox 20"/>
          <p:cNvSpPr txBox="1"/>
          <p:nvPr/>
        </p:nvSpPr>
        <p:spPr>
          <a:xfrm>
            <a:off x="939539" y="1259358"/>
            <a:ext cx="870751" cy="5170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sv-SE" sz="2400" b="1" dirty="0">
                <a:solidFill>
                  <a:schemeClr val="tx2">
                    <a:alpha val="99000"/>
                  </a:schemeClr>
                </a:solidFill>
              </a:rPr>
              <a:t>7 bits</a:t>
            </a:r>
          </a:p>
        </p:txBody>
      </p:sp>
      <p:sp>
        <p:nvSpPr>
          <p:cNvPr id="14" name="Rectangle 21"/>
          <p:cNvSpPr/>
          <p:nvPr/>
        </p:nvSpPr>
        <p:spPr bwMode="auto">
          <a:xfrm>
            <a:off x="5727389" y="2289982"/>
            <a:ext cx="6022170" cy="609398"/>
          </a:xfrm>
          <a:prstGeom prst="rect">
            <a:avLst/>
          </a:prstGeom>
          <a:solidFill>
            <a:schemeClr val="accent1"/>
          </a:solidFill>
          <a:ln w="38100"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137160" rIns="91436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lvl="0" algn="ctr"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en-US" sz="2400" b="1" dirty="0">
                <a:solidFill>
                  <a:schemeClr val="tx2"/>
                </a:solidFill>
              </a:rPr>
              <a:t>Interface ID</a:t>
            </a:r>
          </a:p>
        </p:txBody>
      </p:sp>
      <p:sp>
        <p:nvSpPr>
          <p:cNvPr id="15" name="Left Brace 26"/>
          <p:cNvSpPr/>
          <p:nvPr/>
        </p:nvSpPr>
        <p:spPr>
          <a:xfrm rot="5400000">
            <a:off x="4882030" y="1316313"/>
            <a:ext cx="360040" cy="1330718"/>
          </a:xfrm>
          <a:prstGeom prst="leftBrac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Left Brace 27"/>
          <p:cNvSpPr/>
          <p:nvPr/>
        </p:nvSpPr>
        <p:spPr>
          <a:xfrm rot="5400000">
            <a:off x="2253728" y="1760358"/>
            <a:ext cx="360040" cy="408560"/>
          </a:xfrm>
          <a:prstGeom prst="leftBrac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Left Brace 28"/>
          <p:cNvSpPr/>
          <p:nvPr/>
        </p:nvSpPr>
        <p:spPr>
          <a:xfrm rot="5400000">
            <a:off x="1222948" y="1138138"/>
            <a:ext cx="360040" cy="1653000"/>
          </a:xfrm>
          <a:prstGeom prst="leftBrac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TextBox 29"/>
          <p:cNvSpPr txBox="1"/>
          <p:nvPr/>
        </p:nvSpPr>
        <p:spPr>
          <a:xfrm>
            <a:off x="4602102" y="1267036"/>
            <a:ext cx="986167" cy="5170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sv-SE" sz="2400" b="1" dirty="0">
                <a:solidFill>
                  <a:schemeClr val="tx2">
                    <a:alpha val="99000"/>
                  </a:schemeClr>
                </a:solidFill>
              </a:rPr>
              <a:t>16 bits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8275054" y="1284587"/>
            <a:ext cx="1039067" cy="5170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sv-SE" sz="2400" b="1" dirty="0">
                <a:solidFill>
                  <a:schemeClr val="tx2">
                    <a:alpha val="99000"/>
                  </a:schemeClr>
                </a:solidFill>
              </a:rPr>
              <a:t>64 bits</a:t>
            </a:r>
          </a:p>
        </p:txBody>
      </p:sp>
      <p:sp>
        <p:nvSpPr>
          <p:cNvPr id="20" name="TextBox 31"/>
          <p:cNvSpPr txBox="1"/>
          <p:nvPr/>
        </p:nvSpPr>
        <p:spPr>
          <a:xfrm>
            <a:off x="2970574" y="1267036"/>
            <a:ext cx="1039067" cy="5170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sv-SE" sz="2400" b="1" dirty="0">
                <a:solidFill>
                  <a:schemeClr val="tx2">
                    <a:alpha val="99000"/>
                  </a:schemeClr>
                </a:solidFill>
              </a:rPr>
              <a:t>40 bits</a:t>
            </a:r>
          </a:p>
        </p:txBody>
      </p:sp>
      <p:sp>
        <p:nvSpPr>
          <p:cNvPr id="21" name="TextBox 32"/>
          <p:cNvSpPr txBox="1"/>
          <p:nvPr/>
        </p:nvSpPr>
        <p:spPr>
          <a:xfrm>
            <a:off x="2035241" y="1267036"/>
            <a:ext cx="705642" cy="5170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sv-SE" sz="2400" b="1" dirty="0">
                <a:solidFill>
                  <a:schemeClr val="tx2">
                    <a:alpha val="99000"/>
                  </a:schemeClr>
                </a:solidFill>
              </a:rPr>
              <a:t>1 bit</a:t>
            </a:r>
          </a:p>
        </p:txBody>
      </p:sp>
      <p:grpSp>
        <p:nvGrpSpPr>
          <p:cNvPr id="22" name="Gruppo 21"/>
          <p:cNvGrpSpPr/>
          <p:nvPr/>
        </p:nvGrpSpPr>
        <p:grpSpPr>
          <a:xfrm>
            <a:off x="119336" y="3501008"/>
            <a:ext cx="11953328" cy="2232247"/>
            <a:chOff x="5597395" y="1003014"/>
            <a:chExt cx="5184576" cy="1920659"/>
          </a:xfrm>
        </p:grpSpPr>
        <p:sp>
          <p:nvSpPr>
            <p:cNvPr id="23" name="TextBox 100"/>
            <p:cNvSpPr txBox="1"/>
            <p:nvPr/>
          </p:nvSpPr>
          <p:spPr>
            <a:xfrm>
              <a:off x="5597395" y="1003014"/>
              <a:ext cx="5184575" cy="370225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lIns="179238" tIns="89619" rIns="179238" bIns="89619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b="1" dirty="0" err="1"/>
                <a:t>Instradabili</a:t>
              </a:r>
              <a:r>
                <a:rPr lang="en-US" b="1" dirty="0"/>
                <a:t> e </a:t>
              </a:r>
              <a:r>
                <a:rPr lang="en-US" b="1" dirty="0" err="1"/>
                <a:t>raggiungibili</a:t>
              </a:r>
              <a:r>
                <a:rPr lang="en-US" b="1" dirty="0"/>
                <a:t> a </a:t>
              </a:r>
              <a:r>
                <a:rPr lang="en-US" b="1" dirty="0" err="1"/>
                <a:t>livello</a:t>
              </a:r>
              <a:r>
                <a:rPr lang="en-US" b="1" dirty="0"/>
                <a:t> di Site in </a:t>
              </a:r>
              <a:r>
                <a:rPr lang="en-US" b="1" dirty="0" err="1"/>
                <a:t>una</a:t>
              </a:r>
              <a:r>
                <a:rPr lang="en-US" b="1" dirty="0"/>
                <a:t> Intranet, non </a:t>
              </a:r>
              <a:r>
                <a:rPr lang="en-US" b="1" dirty="0" err="1"/>
                <a:t>istradabili</a:t>
              </a:r>
              <a:r>
                <a:rPr lang="en-US" b="1" dirty="0"/>
                <a:t> e </a:t>
              </a:r>
              <a:r>
                <a:rPr lang="en-US" b="1" dirty="0" err="1"/>
                <a:t>raggiungibili</a:t>
              </a:r>
              <a:r>
                <a:rPr lang="en-US" b="1" dirty="0"/>
                <a:t> </a:t>
              </a:r>
              <a:r>
                <a:rPr lang="it-IT" b="1" dirty="0"/>
                <a:t>a livello globale nella rete Internet </a:t>
              </a:r>
              <a:r>
                <a:rPr lang="en-US" b="1" dirty="0"/>
                <a:t> </a:t>
              </a:r>
            </a:p>
          </p:txBody>
        </p:sp>
        <p:sp>
          <p:nvSpPr>
            <p:cNvPr id="24" name="Rectangle 32"/>
            <p:cNvSpPr>
              <a:spLocks noChangeArrowheads="1"/>
            </p:cNvSpPr>
            <p:nvPr/>
          </p:nvSpPr>
          <p:spPr bwMode="auto">
            <a:xfrm>
              <a:off x="5597395" y="1388781"/>
              <a:ext cx="5184576" cy="153489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lIns="179238" tIns="143391" rIns="179238" bIns="143391" anchor="ctr" anchorCtr="0"/>
            <a:lstStyle/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en-US" b="1" dirty="0" err="1">
                  <a:solidFill>
                    <a:schemeClr val="accent1"/>
                  </a:solidFill>
                </a:rPr>
                <a:t>Prefisso</a:t>
              </a:r>
              <a:r>
                <a:rPr lang="en-US" b="1" dirty="0">
                  <a:solidFill>
                    <a:schemeClr val="accent1"/>
                  </a:solidFill>
                </a:rPr>
                <a:t> fc00::/7</a:t>
              </a:r>
            </a:p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en-US" dirty="0"/>
                <a:t>L=1 </a:t>
              </a:r>
              <a:r>
                <a:rPr lang="en-US" dirty="0" err="1"/>
                <a:t>indica</a:t>
              </a:r>
              <a:r>
                <a:rPr lang="en-US" dirty="0"/>
                <a:t> </a:t>
              </a:r>
              <a:r>
                <a:rPr lang="en-US" dirty="0" err="1"/>
                <a:t>prefisso</a:t>
              </a:r>
              <a:r>
                <a:rPr lang="en-US" dirty="0"/>
                <a:t> locale (L=0 non è al </a:t>
              </a:r>
              <a:r>
                <a:rPr lang="en-US" dirty="0" err="1"/>
                <a:t>momento</a:t>
              </a:r>
              <a:r>
                <a:rPr lang="en-US" dirty="0"/>
                <a:t> </a:t>
              </a:r>
              <a:r>
                <a:rPr lang="en-US" dirty="0" err="1"/>
                <a:t>definito</a:t>
              </a:r>
              <a:r>
                <a:rPr lang="en-US" dirty="0"/>
                <a:t>) </a:t>
              </a:r>
              <a:r>
                <a:rPr lang="en-US" dirty="0" err="1"/>
                <a:t>quindi</a:t>
              </a:r>
              <a:r>
                <a:rPr lang="en-US" dirty="0"/>
                <a:t> </a:t>
              </a:r>
              <a:r>
                <a:rPr lang="en-US" b="1" dirty="0" err="1">
                  <a:solidFill>
                    <a:schemeClr val="accent1"/>
                  </a:solidFill>
                </a:rPr>
                <a:t>gli</a:t>
              </a:r>
              <a:r>
                <a:rPr lang="en-US" b="1" dirty="0">
                  <a:solidFill>
                    <a:schemeClr val="accent1"/>
                  </a:solidFill>
                </a:rPr>
                <a:t> ULA </a:t>
              </a:r>
              <a:r>
                <a:rPr lang="en-US" b="1" dirty="0" err="1">
                  <a:solidFill>
                    <a:schemeClr val="accent1"/>
                  </a:solidFill>
                </a:rPr>
                <a:t>hanno</a:t>
              </a:r>
              <a:r>
                <a:rPr lang="en-US" b="1" dirty="0">
                  <a:solidFill>
                    <a:schemeClr val="accent1"/>
                  </a:solidFill>
                </a:rPr>
                <a:t> </a:t>
              </a:r>
              <a:r>
                <a:rPr lang="en-US" b="1" dirty="0" err="1">
                  <a:solidFill>
                    <a:schemeClr val="accent1"/>
                  </a:solidFill>
                </a:rPr>
                <a:t>prefisso</a:t>
              </a:r>
              <a:r>
                <a:rPr lang="en-US" b="1" dirty="0">
                  <a:solidFill>
                    <a:schemeClr val="accent1"/>
                  </a:solidFill>
                </a:rPr>
                <a:t> fd00::/8</a:t>
              </a:r>
            </a:p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en-US" dirty="0"/>
                <a:t>Il Global ID </a:t>
              </a:r>
              <a:r>
                <a:rPr lang="en-US" dirty="0" err="1"/>
                <a:t>identifica</a:t>
              </a:r>
              <a:r>
                <a:rPr lang="en-US" dirty="0"/>
                <a:t> </a:t>
              </a:r>
              <a:r>
                <a:rPr lang="en-US" dirty="0" err="1"/>
                <a:t>il</a:t>
              </a:r>
              <a:r>
                <a:rPr lang="en-US" dirty="0"/>
                <a:t> Site di </a:t>
              </a:r>
              <a:r>
                <a:rPr lang="en-US" dirty="0" err="1"/>
                <a:t>un’organizzazione</a:t>
              </a:r>
              <a:r>
                <a:rPr lang="en-US" dirty="0"/>
                <a:t> </a:t>
              </a:r>
              <a:r>
                <a:rPr lang="en-US" dirty="0" err="1"/>
                <a:t>impostato</a:t>
              </a:r>
              <a:r>
                <a:rPr lang="en-US" dirty="0"/>
                <a:t> in </a:t>
              </a:r>
              <a:r>
                <a:rPr lang="en-US" dirty="0" err="1"/>
                <a:t>modo</a:t>
              </a:r>
              <a:r>
                <a:rPr lang="en-US" dirty="0"/>
                <a:t> pseudo </a:t>
              </a:r>
              <a:r>
                <a:rPr lang="en-US" dirty="0" err="1"/>
                <a:t>casuale</a:t>
              </a:r>
              <a:r>
                <a:rPr lang="en-US" dirty="0"/>
                <a:t> (RFC 4193 ora+EUI-64 NIC )</a:t>
              </a:r>
            </a:p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it-IT" dirty="0"/>
                <a:t>La </a:t>
              </a:r>
              <a:r>
                <a:rPr lang="it-IT" dirty="0" err="1"/>
                <a:t>Subnet</a:t>
              </a:r>
              <a:r>
                <a:rPr lang="it-IT" dirty="0"/>
                <a:t> ID viene utilizzata all’interno del Site dell’organizzazione per creare fino a 65.536 </a:t>
              </a:r>
              <a:r>
                <a:rPr lang="it-IT" dirty="0" err="1"/>
                <a:t>subnet</a:t>
              </a:r>
              <a:endParaRPr lang="it-IT" dirty="0"/>
            </a:p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en-US" dirty="0" err="1"/>
                <a:t>Equivalenti</a:t>
              </a:r>
              <a:r>
                <a:rPr lang="en-US" dirty="0"/>
                <a:t> </a:t>
              </a:r>
              <a:r>
                <a:rPr lang="en-US" dirty="0" err="1"/>
                <a:t>allo</a:t>
              </a:r>
              <a:r>
                <a:rPr lang="en-US" dirty="0"/>
                <a:t> </a:t>
              </a:r>
              <a:r>
                <a:rPr lang="en-US" dirty="0" err="1"/>
                <a:t>spazio</a:t>
              </a:r>
              <a:r>
                <a:rPr lang="en-US" dirty="0"/>
                <a:t> private IPv4 (10.0.0.0/8, 172.16.0.0/12 e 192.168.0.0/16)</a:t>
              </a:r>
            </a:p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en-US" dirty="0" err="1"/>
                <a:t>Sostituiscono</a:t>
              </a:r>
              <a:r>
                <a:rPr lang="en-US" dirty="0"/>
                <a:t> </a:t>
              </a:r>
              <a:r>
                <a:rPr lang="en-US" dirty="0" err="1"/>
                <a:t>gli</a:t>
              </a:r>
              <a:r>
                <a:rPr lang="en-US" dirty="0"/>
                <a:t> </a:t>
              </a:r>
              <a:r>
                <a:rPr lang="en-US" dirty="0" err="1"/>
                <a:t>indirizzi</a:t>
              </a:r>
              <a:r>
                <a:rPr lang="en-US" dirty="0"/>
                <a:t> unicast Site Local (RFC 3879)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5812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Indirizzi </a:t>
            </a:r>
            <a:r>
              <a:rPr lang="it-IT" dirty="0" err="1"/>
              <a:t>unicast</a:t>
            </a:r>
            <a:r>
              <a:rPr lang="it-IT" dirty="0"/>
              <a:t> Link Local (RFC 4862)</a:t>
            </a:r>
          </a:p>
        </p:txBody>
      </p:sp>
      <p:grpSp>
        <p:nvGrpSpPr>
          <p:cNvPr id="2" name="Gruppo 1"/>
          <p:cNvGrpSpPr/>
          <p:nvPr/>
        </p:nvGrpSpPr>
        <p:grpSpPr>
          <a:xfrm>
            <a:off x="2213778" y="1150307"/>
            <a:ext cx="7447291" cy="1630621"/>
            <a:chOff x="2213778" y="1150307"/>
            <a:chExt cx="7447291" cy="1630621"/>
          </a:xfrm>
        </p:grpSpPr>
        <p:sp>
          <p:nvSpPr>
            <p:cNvPr id="7" name="Rectangle 3"/>
            <p:cNvSpPr/>
            <p:nvPr/>
          </p:nvSpPr>
          <p:spPr bwMode="auto">
            <a:xfrm>
              <a:off x="2213778" y="2171530"/>
              <a:ext cx="2065305" cy="609398"/>
            </a:xfrm>
            <a:prstGeom prst="rect">
              <a:avLst/>
            </a:prstGeom>
            <a:solidFill>
              <a:srgbClr val="000000"/>
            </a:solidFill>
            <a:ln w="38100">
              <a:noFill/>
              <a:miter lim="800000"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137160" rIns="91436" bIns="13716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>
                <a:lnSpc>
                  <a:spcPct val="90000"/>
                </a:lnSpc>
                <a:spcBef>
                  <a:spcPct val="20000"/>
                </a:spcBef>
                <a:buSzPct val="90000"/>
              </a:pPr>
              <a:r>
                <a:rPr lang="en-US" sz="2400" b="1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1111 1110 10 </a:t>
              </a:r>
            </a:p>
          </p:txBody>
        </p:sp>
        <p:sp>
          <p:nvSpPr>
            <p:cNvPr id="8" name="Rectangle 4"/>
            <p:cNvSpPr/>
            <p:nvPr/>
          </p:nvSpPr>
          <p:spPr bwMode="auto">
            <a:xfrm>
              <a:off x="4280797" y="2170918"/>
              <a:ext cx="1654471" cy="609398"/>
            </a:xfrm>
            <a:prstGeom prst="rect">
              <a:avLst/>
            </a:prstGeom>
            <a:solidFill>
              <a:schemeClr val="accent3"/>
            </a:solidFill>
            <a:ln w="38100">
              <a:noFill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137160" rIns="91436" bIns="13716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0">
                <a:lnSpc>
                  <a:spcPct val="90000"/>
                </a:lnSpc>
                <a:spcBef>
                  <a:spcPct val="20000"/>
                </a:spcBef>
                <a:buSzPct val="90000"/>
              </a:pPr>
              <a:r>
                <a:rPr lang="en-US" sz="2400" b="1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00 00 .. 00</a:t>
              </a:r>
            </a:p>
          </p:txBody>
        </p:sp>
        <p:sp>
          <p:nvSpPr>
            <p:cNvPr id="9" name="Rectangle 5"/>
            <p:cNvSpPr/>
            <p:nvPr/>
          </p:nvSpPr>
          <p:spPr bwMode="auto">
            <a:xfrm>
              <a:off x="5939579" y="2171530"/>
              <a:ext cx="3721490" cy="609398"/>
            </a:xfrm>
            <a:prstGeom prst="rect">
              <a:avLst/>
            </a:prstGeom>
            <a:solidFill>
              <a:schemeClr val="accent1"/>
            </a:solidFill>
            <a:ln w="38100">
              <a:noFill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137160" rIns="91436" bIns="13716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>
                <a:lnSpc>
                  <a:spcPct val="90000"/>
                </a:lnSpc>
                <a:spcBef>
                  <a:spcPct val="20000"/>
                </a:spcBef>
                <a:buSzPct val="90000"/>
              </a:pPr>
              <a:r>
                <a:rPr lang="en-US" sz="2400" b="1" dirty="0">
                  <a:solidFill>
                    <a:schemeClr val="tx2"/>
                  </a:solidFill>
                </a:rPr>
                <a:t>Interface ID</a:t>
              </a:r>
            </a:p>
          </p:txBody>
        </p:sp>
        <p:sp>
          <p:nvSpPr>
            <p:cNvPr id="10" name="Left Brace 7"/>
            <p:cNvSpPr/>
            <p:nvPr/>
          </p:nvSpPr>
          <p:spPr>
            <a:xfrm rot="5400000">
              <a:off x="4928505" y="998820"/>
              <a:ext cx="360040" cy="1620000"/>
            </a:xfrm>
            <a:prstGeom prst="leftBrac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1" name="Left Brace 8"/>
            <p:cNvSpPr/>
            <p:nvPr/>
          </p:nvSpPr>
          <p:spPr>
            <a:xfrm rot="5400000">
              <a:off x="7580662" y="-27180"/>
              <a:ext cx="360040" cy="3672000"/>
            </a:xfrm>
            <a:prstGeom prst="leftBrac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" name="TextBox 13"/>
            <p:cNvSpPr txBox="1"/>
            <p:nvPr/>
          </p:nvSpPr>
          <p:spPr>
            <a:xfrm>
              <a:off x="4711132" y="1150307"/>
              <a:ext cx="1039067" cy="5170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buSzPct val="90000"/>
              </a:pPr>
              <a:r>
                <a:rPr lang="sv-SE" sz="2400" b="1" dirty="0">
                  <a:solidFill>
                    <a:schemeClr val="tx2">
                      <a:alpha val="99000"/>
                    </a:schemeClr>
                  </a:solidFill>
                </a:rPr>
                <a:t>54 bits</a:t>
              </a:r>
            </a:p>
          </p:txBody>
        </p:sp>
        <p:sp>
          <p:nvSpPr>
            <p:cNvPr id="13" name="TextBox 14"/>
            <p:cNvSpPr txBox="1"/>
            <p:nvPr/>
          </p:nvSpPr>
          <p:spPr>
            <a:xfrm>
              <a:off x="7315044" y="1164337"/>
              <a:ext cx="1039067" cy="5170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buSzPct val="90000"/>
              </a:pPr>
              <a:r>
                <a:rPr lang="sv-SE" sz="2400" b="1" dirty="0">
                  <a:solidFill>
                    <a:schemeClr val="tx2">
                      <a:alpha val="99000"/>
                    </a:schemeClr>
                  </a:solidFill>
                </a:rPr>
                <a:t>64 bits</a:t>
              </a:r>
            </a:p>
          </p:txBody>
        </p:sp>
        <p:sp>
          <p:nvSpPr>
            <p:cNvPr id="14" name="Left Brace 19"/>
            <p:cNvSpPr/>
            <p:nvPr/>
          </p:nvSpPr>
          <p:spPr>
            <a:xfrm rot="5400000">
              <a:off x="3067267" y="786264"/>
              <a:ext cx="360040" cy="2067018"/>
            </a:xfrm>
            <a:prstGeom prst="leftBrac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5" name="TextBox 20"/>
            <p:cNvSpPr txBox="1"/>
            <p:nvPr/>
          </p:nvSpPr>
          <p:spPr>
            <a:xfrm>
              <a:off x="2768080" y="1164337"/>
              <a:ext cx="986167" cy="5170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buSzPct val="90000"/>
              </a:pPr>
              <a:r>
                <a:rPr lang="sv-SE" sz="2400" b="1" dirty="0">
                  <a:solidFill>
                    <a:schemeClr val="tx2">
                      <a:alpha val="99000"/>
                    </a:schemeClr>
                  </a:solidFill>
                </a:rPr>
                <a:t>10 bits</a:t>
              </a:r>
            </a:p>
          </p:txBody>
        </p:sp>
      </p:grpSp>
      <p:grpSp>
        <p:nvGrpSpPr>
          <p:cNvPr id="16" name="Gruppo 15"/>
          <p:cNvGrpSpPr/>
          <p:nvPr/>
        </p:nvGrpSpPr>
        <p:grpSpPr>
          <a:xfrm>
            <a:off x="119336" y="3924606"/>
            <a:ext cx="11953328" cy="2327481"/>
            <a:chOff x="5597395" y="1003014"/>
            <a:chExt cx="5184576" cy="2002599"/>
          </a:xfrm>
        </p:grpSpPr>
        <p:sp>
          <p:nvSpPr>
            <p:cNvPr id="17" name="TextBox 100"/>
            <p:cNvSpPr txBox="1"/>
            <p:nvPr/>
          </p:nvSpPr>
          <p:spPr>
            <a:xfrm>
              <a:off x="5597395" y="1003014"/>
              <a:ext cx="5184575" cy="370226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lIns="179238" tIns="89619" rIns="179238" bIns="89619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b="1" dirty="0" err="1"/>
                <a:t>Utilizzati</a:t>
              </a:r>
              <a:r>
                <a:rPr lang="en-US" b="1" dirty="0"/>
                <a:t> </a:t>
              </a:r>
              <a:r>
                <a:rPr lang="en-US" b="1" dirty="0" err="1"/>
                <a:t>dai</a:t>
              </a:r>
              <a:r>
                <a:rPr lang="en-US" b="1" dirty="0"/>
                <a:t> </a:t>
              </a:r>
              <a:r>
                <a:rPr lang="en-US" b="1" dirty="0" err="1"/>
                <a:t>nodi</a:t>
              </a:r>
              <a:r>
                <a:rPr lang="en-US" b="1" dirty="0"/>
                <a:t> per </a:t>
              </a:r>
              <a:r>
                <a:rPr lang="en-US" b="1" dirty="0" err="1"/>
                <a:t>comunicare</a:t>
              </a:r>
              <a:r>
                <a:rPr lang="en-US" b="1" dirty="0"/>
                <a:t> con </a:t>
              </a:r>
              <a:r>
                <a:rPr lang="en-US" b="1" dirty="0" err="1"/>
                <a:t>nodi</a:t>
              </a:r>
              <a:r>
                <a:rPr lang="en-US" b="1" dirty="0"/>
                <a:t> </a:t>
              </a:r>
              <a:r>
                <a:rPr lang="en-US" b="1" dirty="0" err="1"/>
                <a:t>adiacenti</a:t>
              </a:r>
              <a:r>
                <a:rPr lang="en-US" b="1" dirty="0"/>
                <a:t> </a:t>
              </a:r>
              <a:r>
                <a:rPr lang="en-US" b="1" dirty="0" err="1"/>
                <a:t>sullo</a:t>
              </a:r>
              <a:r>
                <a:rPr lang="en-US" b="1" dirty="0"/>
                <a:t> </a:t>
              </a:r>
              <a:r>
                <a:rPr lang="en-US" b="1" dirty="0" err="1"/>
                <a:t>stesso</a:t>
              </a:r>
              <a:r>
                <a:rPr lang="en-US" b="1" dirty="0"/>
                <a:t> Link e non </a:t>
              </a:r>
              <a:r>
                <a:rPr lang="en-US" b="1" dirty="0" err="1"/>
                <a:t>sono</a:t>
              </a:r>
              <a:r>
                <a:rPr lang="en-US" b="1" dirty="0"/>
                <a:t> </a:t>
              </a:r>
              <a:r>
                <a:rPr lang="en-US" b="1" dirty="0" err="1"/>
                <a:t>instradabili</a:t>
              </a:r>
              <a:r>
                <a:rPr lang="en-US" b="1" dirty="0"/>
                <a:t> </a:t>
              </a:r>
            </a:p>
          </p:txBody>
        </p:sp>
        <p:sp>
          <p:nvSpPr>
            <p:cNvPr id="18" name="Rectangle 32"/>
            <p:cNvSpPr>
              <a:spLocks noChangeArrowheads="1"/>
            </p:cNvSpPr>
            <p:nvPr/>
          </p:nvSpPr>
          <p:spPr bwMode="auto">
            <a:xfrm>
              <a:off x="5597395" y="1388781"/>
              <a:ext cx="5184576" cy="161683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lIns="179238" tIns="143391" rIns="179238" bIns="143391" anchor="ctr" anchorCtr="0"/>
            <a:lstStyle/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en-US" b="1" dirty="0" err="1">
                  <a:solidFill>
                    <a:schemeClr val="accent1"/>
                  </a:solidFill>
                </a:rPr>
                <a:t>Prefisso</a:t>
              </a:r>
              <a:r>
                <a:rPr lang="en-US" b="1" dirty="0">
                  <a:solidFill>
                    <a:schemeClr val="accent1"/>
                  </a:solidFill>
                </a:rPr>
                <a:t> fe80::/64</a:t>
              </a:r>
            </a:p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en-US" dirty="0" err="1"/>
                <a:t>Equivalenti</a:t>
              </a:r>
              <a:r>
                <a:rPr lang="en-US" dirty="0"/>
                <a:t> </a:t>
              </a:r>
              <a:r>
                <a:rPr lang="en-US" dirty="0" err="1"/>
                <a:t>agli</a:t>
              </a:r>
              <a:r>
                <a:rPr lang="en-US" dirty="0"/>
                <a:t> </a:t>
              </a:r>
              <a:r>
                <a:rPr lang="en-US" dirty="0" err="1"/>
                <a:t>indirzzi</a:t>
              </a:r>
              <a:r>
                <a:rPr lang="en-US" dirty="0"/>
                <a:t> IPv4 APIPA (169.254.0.0/16)</a:t>
              </a:r>
            </a:p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en-US" dirty="0" err="1"/>
                <a:t>Necessario</a:t>
              </a:r>
              <a:r>
                <a:rPr lang="en-US" dirty="0"/>
                <a:t> per </a:t>
              </a:r>
              <a:r>
                <a:rPr lang="en-US" dirty="0" err="1"/>
                <a:t>i</a:t>
              </a:r>
              <a:r>
                <a:rPr lang="en-US" dirty="0"/>
                <a:t> </a:t>
              </a:r>
              <a:r>
                <a:rPr lang="en-US" dirty="0" err="1"/>
                <a:t>processi</a:t>
              </a:r>
              <a:r>
                <a:rPr lang="en-US" dirty="0"/>
                <a:t> di </a:t>
              </a:r>
              <a:r>
                <a:rPr lang="en-US" dirty="0" err="1"/>
                <a:t>individuazione</a:t>
              </a:r>
              <a:r>
                <a:rPr lang="en-US" dirty="0"/>
                <a:t> </a:t>
              </a:r>
              <a:r>
                <a:rPr lang="en-US" dirty="0" err="1"/>
                <a:t>dei</a:t>
              </a:r>
              <a:r>
                <a:rPr lang="en-US" dirty="0"/>
                <a:t> router </a:t>
              </a:r>
              <a:r>
                <a:rPr lang="en-US" dirty="0" err="1"/>
                <a:t>adiacenti</a:t>
              </a:r>
              <a:endParaRPr lang="en-US" dirty="0"/>
            </a:p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en-US" dirty="0" err="1"/>
                <a:t>Viene</a:t>
              </a:r>
              <a:r>
                <a:rPr lang="en-US" dirty="0"/>
                <a:t> </a:t>
              </a:r>
              <a:r>
                <a:rPr lang="en-US" dirty="0" err="1"/>
                <a:t>sempre</a:t>
              </a:r>
              <a:r>
                <a:rPr lang="en-US" dirty="0"/>
                <a:t> </a:t>
              </a:r>
              <a:r>
                <a:rPr lang="en-US" dirty="0" err="1"/>
                <a:t>configurato</a:t>
              </a:r>
              <a:r>
                <a:rPr lang="en-US" dirty="0"/>
                <a:t> </a:t>
              </a:r>
              <a:r>
                <a:rPr lang="en-US" dirty="0" err="1"/>
                <a:t>automaticamente</a:t>
              </a:r>
              <a:r>
                <a:rPr lang="en-US" dirty="0"/>
                <a:t> </a:t>
              </a:r>
              <a:r>
                <a:rPr lang="en-US" dirty="0" err="1"/>
                <a:t>anche</a:t>
              </a:r>
              <a:r>
                <a:rPr lang="en-US" dirty="0"/>
                <a:t> in </a:t>
              </a:r>
              <a:r>
                <a:rPr lang="en-US" dirty="0" err="1"/>
                <a:t>assenza</a:t>
              </a:r>
              <a:r>
                <a:rPr lang="en-US" dirty="0"/>
                <a:t> di </a:t>
              </a:r>
              <a:r>
                <a:rPr lang="en-US" dirty="0" err="1"/>
                <a:t>tutti</a:t>
              </a:r>
              <a:r>
                <a:rPr lang="en-US" dirty="0"/>
                <a:t> </a:t>
              </a:r>
              <a:r>
                <a:rPr lang="en-US" dirty="0" err="1"/>
                <a:t>gli</a:t>
              </a:r>
              <a:r>
                <a:rPr lang="en-US" dirty="0"/>
                <a:t> </a:t>
              </a:r>
              <a:r>
                <a:rPr lang="en-US" dirty="0" err="1"/>
                <a:t>altri</a:t>
              </a:r>
              <a:r>
                <a:rPr lang="en-US" dirty="0"/>
                <a:t> </a:t>
              </a:r>
              <a:r>
                <a:rPr lang="en-US" dirty="0" err="1"/>
                <a:t>indirizzi</a:t>
              </a:r>
              <a:r>
                <a:rPr lang="en-US" dirty="0"/>
                <a:t> unicast </a:t>
              </a:r>
            </a:p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en-US" dirty="0"/>
                <a:t>Interface ID </a:t>
              </a:r>
              <a:r>
                <a:rPr lang="en-US" dirty="0" err="1"/>
                <a:t>generato</a:t>
              </a:r>
              <a:r>
                <a:rPr lang="en-US" dirty="0"/>
                <a:t> </a:t>
              </a:r>
              <a:r>
                <a:rPr lang="en-US" dirty="0" err="1"/>
                <a:t>automaticamente</a:t>
              </a:r>
              <a:r>
                <a:rPr lang="en-US" dirty="0"/>
                <a:t> dal MAC Address </a:t>
              </a:r>
              <a:r>
                <a:rPr lang="en-US" dirty="0" err="1"/>
                <a:t>tramite</a:t>
              </a:r>
              <a:r>
                <a:rPr lang="en-US" dirty="0"/>
                <a:t> </a:t>
              </a:r>
              <a:r>
                <a:rPr lang="en-US" dirty="0" err="1"/>
                <a:t>l’algoritmo</a:t>
              </a:r>
              <a:r>
                <a:rPr lang="en-US" dirty="0"/>
                <a:t> EUI-64 (IEEE 64-bit Unique Identifier)</a:t>
              </a:r>
            </a:p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en-US" dirty="0"/>
                <a:t>Un router IPv6 non </a:t>
              </a:r>
              <a:r>
                <a:rPr lang="en-US" dirty="0" err="1"/>
                <a:t>inoltra</a:t>
              </a:r>
              <a:r>
                <a:rPr lang="en-US" dirty="0"/>
                <a:t> </a:t>
              </a:r>
              <a:r>
                <a:rPr lang="en-US" dirty="0" err="1"/>
                <a:t>il</a:t>
              </a:r>
              <a:r>
                <a:rPr lang="en-US" dirty="0"/>
                <a:t> </a:t>
              </a:r>
              <a:r>
                <a:rPr lang="en-US" dirty="0" err="1"/>
                <a:t>traffico</a:t>
              </a:r>
              <a:r>
                <a:rPr lang="en-US" dirty="0"/>
                <a:t> Link Local </a:t>
              </a:r>
              <a:r>
                <a:rPr lang="en-US" dirty="0" err="1"/>
                <a:t>oltre</a:t>
              </a:r>
              <a:r>
                <a:rPr lang="en-US" dirty="0"/>
                <a:t> </a:t>
              </a:r>
              <a:r>
                <a:rPr lang="en-US" dirty="0" err="1"/>
                <a:t>il</a:t>
              </a:r>
              <a:r>
                <a:rPr lang="en-US" dirty="0"/>
                <a:t> link </a:t>
              </a:r>
              <a:r>
                <a:rPr lang="en-US" dirty="0" err="1"/>
                <a:t>stesso</a:t>
              </a:r>
              <a:r>
                <a:rPr lang="en-US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51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Indirizzi </a:t>
            </a:r>
            <a:r>
              <a:rPr lang="it-IT" dirty="0" err="1"/>
              <a:t>unicast</a:t>
            </a:r>
            <a:r>
              <a:rPr lang="it-IT" dirty="0"/>
              <a:t> speciali (RFC 5156)</a:t>
            </a:r>
          </a:p>
        </p:txBody>
      </p:sp>
      <p:graphicFrame>
        <p:nvGraphicFramePr>
          <p:cNvPr id="2" name="Diagramma 1"/>
          <p:cNvGraphicFramePr/>
          <p:nvPr/>
        </p:nvGraphicFramePr>
        <p:xfrm>
          <a:off x="119063" y="1196752"/>
          <a:ext cx="11953875" cy="5545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Immagine 7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4221088"/>
            <a:ext cx="975360" cy="97536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1484784"/>
            <a:ext cx="975360" cy="975360"/>
          </a:xfrm>
          <a:prstGeom prst="rect">
            <a:avLst/>
          </a:prstGeom>
        </p:spPr>
      </p:pic>
      <p:sp>
        <p:nvSpPr>
          <p:cNvPr id="11" name="Stella a 32 punte 10"/>
          <p:cNvSpPr>
            <a:spLocks noChangeAspect="1"/>
          </p:cNvSpPr>
          <p:nvPr/>
        </p:nvSpPr>
        <p:spPr bwMode="ltGray">
          <a:xfrm>
            <a:off x="8770289" y="1180464"/>
            <a:ext cx="1655816" cy="1656000"/>
          </a:xfrm>
          <a:prstGeom prst="star32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Condensed" pitchFamily="34" charset="0"/>
                <a:ea typeface="+mn-ea"/>
                <a:cs typeface="+mn-cs"/>
              </a:rPr>
              <a:t>Equivale</a:t>
            </a:r>
            <a:r>
              <a:rPr kumimoji="0" lang="it-IT" sz="1200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Condensed" pitchFamily="34" charset="0"/>
                <a:ea typeface="+mn-ea"/>
                <a:cs typeface="+mn-cs"/>
              </a:rPr>
              <a:t> all’indirizzo IPv4</a:t>
            </a:r>
            <a:br>
              <a:rPr kumimoji="0" lang="it-IT" sz="1200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Condensed" pitchFamily="34" charset="0"/>
                <a:ea typeface="+mn-ea"/>
                <a:cs typeface="+mn-cs"/>
              </a:rPr>
            </a:br>
            <a:r>
              <a:rPr kumimoji="0" lang="it-IT" sz="1200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Condensed" pitchFamily="34" charset="0"/>
                <a:ea typeface="+mn-ea"/>
                <a:cs typeface="+mn-cs"/>
              </a:rPr>
              <a:t>0.0.0.0</a:t>
            </a:r>
            <a:endParaRPr kumimoji="0" lang="it-IT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Condensed" pitchFamily="34" charset="0"/>
              <a:ea typeface="+mn-ea"/>
              <a:cs typeface="+mn-cs"/>
            </a:endParaRPr>
          </a:p>
        </p:txBody>
      </p:sp>
      <p:sp>
        <p:nvSpPr>
          <p:cNvPr id="12" name="Stella a 32 punte 11"/>
          <p:cNvSpPr>
            <a:spLocks noChangeAspect="1"/>
          </p:cNvSpPr>
          <p:nvPr/>
        </p:nvSpPr>
        <p:spPr bwMode="ltGray">
          <a:xfrm>
            <a:off x="8770289" y="3916768"/>
            <a:ext cx="1655816" cy="1656000"/>
          </a:xfrm>
          <a:prstGeom prst="star32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Condensed" pitchFamily="34" charset="0"/>
                <a:ea typeface="+mn-ea"/>
                <a:cs typeface="+mn-cs"/>
              </a:rPr>
              <a:t>Equivale</a:t>
            </a:r>
            <a:r>
              <a:rPr kumimoji="0" lang="it-IT" sz="1200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Condensed" pitchFamily="34" charset="0"/>
                <a:ea typeface="+mn-ea"/>
                <a:cs typeface="+mn-cs"/>
              </a:rPr>
              <a:t> all’indirizzo IPv4</a:t>
            </a:r>
            <a:br>
              <a:rPr kumimoji="0" lang="it-IT" sz="1200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Condensed" pitchFamily="34" charset="0"/>
                <a:ea typeface="+mn-ea"/>
                <a:cs typeface="+mn-cs"/>
              </a:rPr>
            </a:br>
            <a:r>
              <a:rPr kumimoji="0" lang="it-IT" sz="1200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Condensed" pitchFamily="34" charset="0"/>
                <a:ea typeface="+mn-ea"/>
                <a:cs typeface="+mn-cs"/>
              </a:rPr>
              <a:t>127.0.0.1</a:t>
            </a:r>
            <a:endParaRPr kumimoji="0" lang="it-IT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Condensed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0206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Indirizzi </a:t>
            </a:r>
            <a:r>
              <a:rPr lang="it-IT" dirty="0" err="1"/>
              <a:t>unicast</a:t>
            </a:r>
            <a:r>
              <a:rPr lang="it-IT" dirty="0"/>
              <a:t> di compatibilità</a:t>
            </a:r>
          </a:p>
        </p:txBody>
      </p:sp>
      <p:graphicFrame>
        <p:nvGraphicFramePr>
          <p:cNvPr id="2" name="Diagramma 1"/>
          <p:cNvGraphicFramePr/>
          <p:nvPr/>
        </p:nvGraphicFramePr>
        <p:xfrm>
          <a:off x="119063" y="1196752"/>
          <a:ext cx="11953875" cy="5545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0" name="Gruppo 9"/>
          <p:cNvGrpSpPr>
            <a:grpSpLocks noChangeAspect="1"/>
          </p:cNvGrpSpPr>
          <p:nvPr/>
        </p:nvGrpSpPr>
        <p:grpSpPr>
          <a:xfrm>
            <a:off x="7608168" y="1748106"/>
            <a:ext cx="4305862" cy="636790"/>
            <a:chOff x="576468" y="1076788"/>
            <a:chExt cx="11173091" cy="1652389"/>
          </a:xfrm>
        </p:grpSpPr>
        <p:sp>
          <p:nvSpPr>
            <p:cNvPr id="13" name="Rectangle 3"/>
            <p:cNvSpPr/>
            <p:nvPr/>
          </p:nvSpPr>
          <p:spPr bwMode="auto">
            <a:xfrm>
              <a:off x="576468" y="2262100"/>
              <a:ext cx="1652998" cy="467077"/>
            </a:xfrm>
            <a:prstGeom prst="rect">
              <a:avLst/>
            </a:prstGeom>
            <a:solidFill>
              <a:srgbClr val="000000"/>
            </a:solidFill>
            <a:ln w="38100">
              <a:noFill/>
              <a:miter lim="800000"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137160" rIns="91436" bIns="13716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vl="0" algn="ctr">
                <a:lnSpc>
                  <a:spcPct val="90000"/>
                </a:lnSpc>
                <a:spcBef>
                  <a:spcPct val="20000"/>
                </a:spcBef>
                <a:buSzPct val="90000"/>
              </a:pPr>
              <a:r>
                <a:rPr lang="en-US" sz="900" b="1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2002</a:t>
              </a:r>
            </a:p>
          </p:txBody>
        </p:sp>
        <p:sp>
          <p:nvSpPr>
            <p:cNvPr id="14" name="Rectangle 4"/>
            <p:cNvSpPr/>
            <p:nvPr/>
          </p:nvSpPr>
          <p:spPr bwMode="auto">
            <a:xfrm>
              <a:off x="2229466" y="2262100"/>
              <a:ext cx="2167221" cy="467077"/>
            </a:xfrm>
            <a:prstGeom prst="rect">
              <a:avLst/>
            </a:prstGeom>
            <a:solidFill>
              <a:schemeClr val="bg2"/>
            </a:solidFill>
            <a:ln w="38100">
              <a:noFill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137160" rIns="91436" bIns="13716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vl="0" algn="ctr">
                <a:lnSpc>
                  <a:spcPct val="90000"/>
                </a:lnSpc>
                <a:spcBef>
                  <a:spcPct val="20000"/>
                </a:spcBef>
                <a:buSzPct val="90000"/>
              </a:pPr>
              <a:r>
                <a:rPr lang="en-US" sz="900" b="1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IPv4 Address</a:t>
              </a:r>
            </a:p>
          </p:txBody>
        </p:sp>
        <p:sp>
          <p:nvSpPr>
            <p:cNvPr id="15" name="Rectangle 6"/>
            <p:cNvSpPr/>
            <p:nvPr/>
          </p:nvSpPr>
          <p:spPr bwMode="auto">
            <a:xfrm>
              <a:off x="4396690" y="2262100"/>
              <a:ext cx="1330699" cy="467077"/>
            </a:xfrm>
            <a:prstGeom prst="rect">
              <a:avLst/>
            </a:prstGeom>
            <a:solidFill>
              <a:schemeClr val="accent3"/>
            </a:solidFill>
            <a:ln w="38100">
              <a:noFill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0" tIns="137160" rIns="0" bIns="13716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vl="0" algn="ctr">
                <a:lnSpc>
                  <a:spcPct val="90000"/>
                </a:lnSpc>
                <a:spcBef>
                  <a:spcPct val="20000"/>
                </a:spcBef>
                <a:buSzPct val="90000"/>
              </a:pPr>
              <a:r>
                <a:rPr lang="en-US" sz="900" b="1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Subnet</a:t>
              </a:r>
            </a:p>
          </p:txBody>
        </p:sp>
        <p:sp>
          <p:nvSpPr>
            <p:cNvPr id="16" name="Left Brace 7"/>
            <p:cNvSpPr/>
            <p:nvPr/>
          </p:nvSpPr>
          <p:spPr>
            <a:xfrm rot="5400000">
              <a:off x="8558454" y="-986242"/>
              <a:ext cx="360040" cy="6022171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 sz="700"/>
            </a:p>
          </p:txBody>
        </p:sp>
        <p:sp>
          <p:nvSpPr>
            <p:cNvPr id="17" name="Left Brace 19"/>
            <p:cNvSpPr/>
            <p:nvPr/>
          </p:nvSpPr>
          <p:spPr>
            <a:xfrm rot="5400000">
              <a:off x="3141316" y="932974"/>
              <a:ext cx="343525" cy="2167221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 sz="700"/>
            </a:p>
          </p:txBody>
        </p:sp>
        <p:sp>
          <p:nvSpPr>
            <p:cNvPr id="18" name="TextBox 20"/>
            <p:cNvSpPr txBox="1"/>
            <p:nvPr/>
          </p:nvSpPr>
          <p:spPr>
            <a:xfrm>
              <a:off x="939540" y="1076788"/>
              <a:ext cx="1257021" cy="802633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buSzPct val="90000"/>
              </a:pPr>
              <a:r>
                <a:rPr lang="sv-SE" sz="900" b="1" dirty="0"/>
                <a:t>16 bits</a:t>
              </a:r>
            </a:p>
          </p:txBody>
        </p:sp>
        <p:sp>
          <p:nvSpPr>
            <p:cNvPr id="19" name="Rectangle 21"/>
            <p:cNvSpPr/>
            <p:nvPr/>
          </p:nvSpPr>
          <p:spPr bwMode="auto">
            <a:xfrm>
              <a:off x="5727389" y="2262100"/>
              <a:ext cx="6022170" cy="467077"/>
            </a:xfrm>
            <a:prstGeom prst="rect">
              <a:avLst/>
            </a:prstGeom>
            <a:solidFill>
              <a:schemeClr val="accent1"/>
            </a:solidFill>
            <a:ln w="38100">
              <a:noFill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137160" rIns="91436" bIns="13716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vl="0" algn="ctr">
                <a:lnSpc>
                  <a:spcPct val="90000"/>
                </a:lnSpc>
                <a:spcBef>
                  <a:spcPct val="20000"/>
                </a:spcBef>
                <a:buSzPct val="90000"/>
              </a:pPr>
              <a:r>
                <a:rPr lang="en-US" sz="900" b="1" dirty="0">
                  <a:solidFill>
                    <a:schemeClr val="tx2"/>
                  </a:solidFill>
                </a:rPr>
                <a:t>Interface ID</a:t>
              </a:r>
            </a:p>
          </p:txBody>
        </p:sp>
        <p:sp>
          <p:nvSpPr>
            <p:cNvPr id="20" name="Left Brace 26"/>
            <p:cNvSpPr/>
            <p:nvPr/>
          </p:nvSpPr>
          <p:spPr>
            <a:xfrm rot="5400000">
              <a:off x="4882030" y="1359484"/>
              <a:ext cx="360040" cy="1330718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 sz="700"/>
            </a:p>
          </p:txBody>
        </p:sp>
        <p:sp>
          <p:nvSpPr>
            <p:cNvPr id="21" name="Left Brace 28"/>
            <p:cNvSpPr/>
            <p:nvPr/>
          </p:nvSpPr>
          <p:spPr>
            <a:xfrm rot="5400000">
              <a:off x="1222948" y="1198344"/>
              <a:ext cx="360040" cy="165300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 sz="700"/>
            </a:p>
          </p:txBody>
        </p:sp>
        <p:sp>
          <p:nvSpPr>
            <p:cNvPr id="22" name="TextBox 29"/>
            <p:cNvSpPr txBox="1"/>
            <p:nvPr/>
          </p:nvSpPr>
          <p:spPr>
            <a:xfrm>
              <a:off x="4568968" y="1076788"/>
              <a:ext cx="1257021" cy="802633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buSzPct val="90000"/>
              </a:pPr>
              <a:r>
                <a:rPr lang="sv-SE" sz="900" b="1" dirty="0">
                  <a:solidFill>
                    <a:schemeClr val="tx1">
                      <a:alpha val="99000"/>
                    </a:schemeClr>
                  </a:solidFill>
                </a:rPr>
                <a:t>16 bits</a:t>
              </a:r>
            </a:p>
          </p:txBody>
        </p:sp>
        <p:sp>
          <p:nvSpPr>
            <p:cNvPr id="23" name="TextBox 30"/>
            <p:cNvSpPr txBox="1"/>
            <p:nvPr/>
          </p:nvSpPr>
          <p:spPr>
            <a:xfrm>
              <a:off x="8275055" y="1076788"/>
              <a:ext cx="1306935" cy="802633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buSzPct val="90000"/>
              </a:pPr>
              <a:r>
                <a:rPr lang="sv-SE" sz="900" b="1" dirty="0">
                  <a:solidFill>
                    <a:schemeClr val="tx1">
                      <a:alpha val="99000"/>
                    </a:schemeClr>
                  </a:solidFill>
                </a:rPr>
                <a:t>64 bits</a:t>
              </a:r>
            </a:p>
          </p:txBody>
        </p:sp>
        <p:sp>
          <p:nvSpPr>
            <p:cNvPr id="24" name="TextBox 31"/>
            <p:cNvSpPr txBox="1"/>
            <p:nvPr/>
          </p:nvSpPr>
          <p:spPr>
            <a:xfrm>
              <a:off x="2795952" y="1076788"/>
              <a:ext cx="1302776" cy="802633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buSzPct val="90000"/>
              </a:pPr>
              <a:r>
                <a:rPr lang="sv-SE" sz="900" b="1" dirty="0">
                  <a:solidFill>
                    <a:schemeClr val="tx1">
                      <a:alpha val="99000"/>
                    </a:schemeClr>
                  </a:solidFill>
                </a:rPr>
                <a:t>32 bits</a:t>
              </a:r>
            </a:p>
          </p:txBody>
        </p:sp>
      </p:grpSp>
      <p:grpSp>
        <p:nvGrpSpPr>
          <p:cNvPr id="38" name="Gruppo 37"/>
          <p:cNvGrpSpPr/>
          <p:nvPr/>
        </p:nvGrpSpPr>
        <p:grpSpPr>
          <a:xfrm>
            <a:off x="7606248" y="3263577"/>
            <a:ext cx="4313338" cy="655001"/>
            <a:chOff x="2200092" y="2618701"/>
            <a:chExt cx="4313338" cy="655001"/>
          </a:xfrm>
        </p:grpSpPr>
        <p:sp>
          <p:nvSpPr>
            <p:cNvPr id="39" name="Rectangle 4"/>
            <p:cNvSpPr/>
            <p:nvPr/>
          </p:nvSpPr>
          <p:spPr bwMode="auto">
            <a:xfrm>
              <a:off x="5350629" y="3093702"/>
              <a:ext cx="1162800" cy="180000"/>
            </a:xfrm>
            <a:prstGeom prst="rect">
              <a:avLst/>
            </a:prstGeom>
            <a:solidFill>
              <a:schemeClr val="bg2"/>
            </a:solidFill>
            <a:ln w="38100">
              <a:noFill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137160" rIns="91436" bIns="13716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vl="0" algn="ctr">
                <a:lnSpc>
                  <a:spcPct val="90000"/>
                </a:lnSpc>
                <a:spcBef>
                  <a:spcPct val="20000"/>
                </a:spcBef>
                <a:buSzPct val="90000"/>
              </a:pPr>
              <a:r>
                <a:rPr lang="en-US" sz="900" b="1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IPv4 Address</a:t>
              </a:r>
            </a:p>
          </p:txBody>
        </p:sp>
        <p:sp>
          <p:nvSpPr>
            <p:cNvPr id="40" name="Rectangle 6"/>
            <p:cNvSpPr/>
            <p:nvPr/>
          </p:nvSpPr>
          <p:spPr bwMode="auto">
            <a:xfrm>
              <a:off x="2207568" y="3093702"/>
              <a:ext cx="1985051" cy="180000"/>
            </a:xfrm>
            <a:prstGeom prst="rect">
              <a:avLst/>
            </a:prstGeom>
            <a:solidFill>
              <a:schemeClr val="accent3"/>
            </a:solidFill>
            <a:ln w="38100">
              <a:noFill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0" tIns="137160" rIns="0" bIns="13716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vl="0" algn="ctr">
                <a:lnSpc>
                  <a:spcPct val="90000"/>
                </a:lnSpc>
                <a:spcBef>
                  <a:spcPct val="20000"/>
                </a:spcBef>
                <a:buSzPct val="90000"/>
              </a:pPr>
              <a:r>
                <a:rPr lang="en-US" sz="900" b="1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Subnet</a:t>
              </a:r>
            </a:p>
          </p:txBody>
        </p:sp>
        <p:sp>
          <p:nvSpPr>
            <p:cNvPr id="41" name="Left Brace 7"/>
            <p:cNvSpPr/>
            <p:nvPr/>
          </p:nvSpPr>
          <p:spPr>
            <a:xfrm rot="5400000">
              <a:off x="5862654" y="2420869"/>
              <a:ext cx="138751" cy="116280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 sz="700"/>
            </a:p>
          </p:txBody>
        </p:sp>
        <p:sp>
          <p:nvSpPr>
            <p:cNvPr id="42" name="TextBox 20"/>
            <p:cNvSpPr txBox="1"/>
            <p:nvPr/>
          </p:nvSpPr>
          <p:spPr>
            <a:xfrm>
              <a:off x="2924110" y="2618701"/>
              <a:ext cx="503664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buSzPct val="90000"/>
              </a:pPr>
              <a:r>
                <a:rPr lang="sv-SE" sz="900" b="1" dirty="0"/>
                <a:t>64 bits</a:t>
              </a:r>
            </a:p>
          </p:txBody>
        </p:sp>
        <p:sp>
          <p:nvSpPr>
            <p:cNvPr id="43" name="Left Brace 28"/>
            <p:cNvSpPr/>
            <p:nvPr/>
          </p:nvSpPr>
          <p:spPr>
            <a:xfrm rot="5400000">
              <a:off x="3117116" y="2015870"/>
              <a:ext cx="138752" cy="197280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 sz="700"/>
            </a:p>
          </p:txBody>
        </p:sp>
        <p:sp>
          <p:nvSpPr>
            <p:cNvPr id="44" name="TextBox 30"/>
            <p:cNvSpPr txBox="1"/>
            <p:nvPr/>
          </p:nvSpPr>
          <p:spPr>
            <a:xfrm>
              <a:off x="5683766" y="2636912"/>
              <a:ext cx="502061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buSzPct val="90000"/>
              </a:pPr>
              <a:r>
                <a:rPr lang="sv-SE" sz="900" b="1" dirty="0">
                  <a:solidFill>
                    <a:schemeClr val="tx1">
                      <a:alpha val="99000"/>
                    </a:schemeClr>
                  </a:solidFill>
                </a:rPr>
                <a:t>32 bits</a:t>
              </a:r>
            </a:p>
          </p:txBody>
        </p:sp>
        <p:sp>
          <p:nvSpPr>
            <p:cNvPr id="45" name="Rectangle 4"/>
            <p:cNvSpPr/>
            <p:nvPr/>
          </p:nvSpPr>
          <p:spPr bwMode="auto">
            <a:xfrm>
              <a:off x="4180360" y="3093702"/>
              <a:ext cx="1162800" cy="180000"/>
            </a:xfrm>
            <a:prstGeom prst="rect">
              <a:avLst/>
            </a:prstGeom>
            <a:solidFill>
              <a:srgbClr val="000000"/>
            </a:solidFill>
            <a:ln w="38100">
              <a:noFill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137160" rIns="91436" bIns="13716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vl="0" algn="ctr">
                <a:lnSpc>
                  <a:spcPct val="90000"/>
                </a:lnSpc>
                <a:spcBef>
                  <a:spcPct val="20000"/>
                </a:spcBef>
                <a:buSzPct val="90000"/>
              </a:pPr>
              <a:r>
                <a:rPr lang="en-US" sz="900" b="1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02005efe/00005efe</a:t>
              </a:r>
            </a:p>
          </p:txBody>
        </p:sp>
        <p:sp>
          <p:nvSpPr>
            <p:cNvPr id="46" name="Left Brace 7"/>
            <p:cNvSpPr/>
            <p:nvPr/>
          </p:nvSpPr>
          <p:spPr>
            <a:xfrm rot="5400000">
              <a:off x="4692385" y="2420869"/>
              <a:ext cx="138751" cy="116280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 sz="700"/>
            </a:p>
          </p:txBody>
        </p:sp>
        <p:sp>
          <p:nvSpPr>
            <p:cNvPr id="47" name="TextBox 30"/>
            <p:cNvSpPr txBox="1"/>
            <p:nvPr/>
          </p:nvSpPr>
          <p:spPr>
            <a:xfrm>
              <a:off x="4499209" y="2636912"/>
              <a:ext cx="502061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buSzPct val="90000"/>
              </a:pPr>
              <a:r>
                <a:rPr lang="sv-SE" sz="900" b="1" dirty="0">
                  <a:solidFill>
                    <a:schemeClr val="tx1">
                      <a:alpha val="99000"/>
                    </a:schemeClr>
                  </a:solidFill>
                </a:rPr>
                <a:t>32 bits</a:t>
              </a:r>
            </a:p>
          </p:txBody>
        </p:sp>
      </p:grpSp>
      <p:grpSp>
        <p:nvGrpSpPr>
          <p:cNvPr id="79" name="Gruppo 78"/>
          <p:cNvGrpSpPr/>
          <p:nvPr/>
        </p:nvGrpSpPr>
        <p:grpSpPr>
          <a:xfrm>
            <a:off x="7606248" y="4788381"/>
            <a:ext cx="4281197" cy="646139"/>
            <a:chOff x="2221855" y="3488653"/>
            <a:chExt cx="4281197" cy="646139"/>
          </a:xfrm>
        </p:grpSpPr>
        <p:sp>
          <p:nvSpPr>
            <p:cNvPr id="80" name="TextBox 29"/>
            <p:cNvSpPr txBox="1"/>
            <p:nvPr/>
          </p:nvSpPr>
          <p:spPr>
            <a:xfrm>
              <a:off x="4914950" y="3488653"/>
              <a:ext cx="484428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buSzPct val="90000"/>
              </a:pPr>
              <a:r>
                <a:rPr lang="sv-SE" sz="900" b="1" dirty="0">
                  <a:solidFill>
                    <a:schemeClr val="tx1">
                      <a:alpha val="99000"/>
                    </a:schemeClr>
                  </a:solidFill>
                </a:rPr>
                <a:t>16 bits</a:t>
              </a:r>
            </a:p>
          </p:txBody>
        </p:sp>
        <p:sp>
          <p:nvSpPr>
            <p:cNvPr id="81" name="Rectangle 4"/>
            <p:cNvSpPr/>
            <p:nvPr/>
          </p:nvSpPr>
          <p:spPr bwMode="auto">
            <a:xfrm>
              <a:off x="3312717" y="3954792"/>
              <a:ext cx="1080000" cy="180000"/>
            </a:xfrm>
            <a:prstGeom prst="rect">
              <a:avLst/>
            </a:prstGeom>
            <a:solidFill>
              <a:schemeClr val="bg2"/>
            </a:solidFill>
            <a:ln w="38100">
              <a:noFill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none" lIns="91436" tIns="137160" rIns="91436" bIns="13716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vl="0" algn="ctr">
                <a:lnSpc>
                  <a:spcPct val="90000"/>
                </a:lnSpc>
                <a:spcBef>
                  <a:spcPct val="20000"/>
                </a:spcBef>
                <a:buSzPct val="90000"/>
              </a:pPr>
              <a:r>
                <a:rPr lang="en-US" sz="900" b="1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Server IPv4 address</a:t>
              </a:r>
            </a:p>
          </p:txBody>
        </p:sp>
        <p:sp>
          <p:nvSpPr>
            <p:cNvPr id="82" name="Rectangle 6"/>
            <p:cNvSpPr/>
            <p:nvPr/>
          </p:nvSpPr>
          <p:spPr bwMode="auto">
            <a:xfrm>
              <a:off x="4395814" y="3954792"/>
              <a:ext cx="504000" cy="180000"/>
            </a:xfrm>
            <a:prstGeom prst="rect">
              <a:avLst/>
            </a:prstGeom>
            <a:solidFill>
              <a:schemeClr val="accent3"/>
            </a:solidFill>
            <a:ln w="38100">
              <a:noFill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0" tIns="137160" rIns="0" bIns="13716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vl="0" algn="ctr">
                <a:lnSpc>
                  <a:spcPct val="90000"/>
                </a:lnSpc>
                <a:spcBef>
                  <a:spcPct val="20000"/>
                </a:spcBef>
                <a:buSzPct val="90000"/>
              </a:pPr>
              <a:r>
                <a:rPr lang="en-US" sz="900" b="1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Flags</a:t>
              </a:r>
            </a:p>
          </p:txBody>
        </p:sp>
        <p:sp>
          <p:nvSpPr>
            <p:cNvPr id="83" name="Left Brace 19"/>
            <p:cNvSpPr/>
            <p:nvPr/>
          </p:nvSpPr>
          <p:spPr>
            <a:xfrm rot="5400000">
              <a:off x="3786524" y="3319416"/>
              <a:ext cx="132386" cy="108000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 sz="700"/>
            </a:p>
          </p:txBody>
        </p:sp>
        <p:sp>
          <p:nvSpPr>
            <p:cNvPr id="84" name="Left Brace 26"/>
            <p:cNvSpPr/>
            <p:nvPr/>
          </p:nvSpPr>
          <p:spPr>
            <a:xfrm rot="5400000">
              <a:off x="4573329" y="3599819"/>
              <a:ext cx="138751" cy="512829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 sz="700"/>
            </a:p>
          </p:txBody>
        </p:sp>
        <p:sp>
          <p:nvSpPr>
            <p:cNvPr id="85" name="TextBox 29"/>
            <p:cNvSpPr txBox="1"/>
            <p:nvPr/>
          </p:nvSpPr>
          <p:spPr>
            <a:xfrm>
              <a:off x="4376875" y="3499763"/>
              <a:ext cx="484428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buSzPct val="90000"/>
              </a:pPr>
              <a:r>
                <a:rPr lang="sv-SE" sz="900" b="1" dirty="0">
                  <a:solidFill>
                    <a:schemeClr val="tx1">
                      <a:alpha val="99000"/>
                    </a:schemeClr>
                  </a:solidFill>
                </a:rPr>
                <a:t>16 bits</a:t>
              </a:r>
            </a:p>
          </p:txBody>
        </p:sp>
        <p:sp>
          <p:nvSpPr>
            <p:cNvPr id="86" name="TextBox 31"/>
            <p:cNvSpPr txBox="1"/>
            <p:nvPr/>
          </p:nvSpPr>
          <p:spPr>
            <a:xfrm>
              <a:off x="3603217" y="3506257"/>
              <a:ext cx="502061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buSzPct val="90000"/>
              </a:pPr>
              <a:r>
                <a:rPr lang="sv-SE" sz="900" b="1" dirty="0">
                  <a:solidFill>
                    <a:schemeClr val="tx1">
                      <a:alpha val="99000"/>
                    </a:schemeClr>
                  </a:solidFill>
                </a:rPr>
                <a:t>32 bits</a:t>
              </a:r>
            </a:p>
          </p:txBody>
        </p:sp>
        <p:sp>
          <p:nvSpPr>
            <p:cNvPr id="87" name="Rectangle 4"/>
            <p:cNvSpPr/>
            <p:nvPr/>
          </p:nvSpPr>
          <p:spPr bwMode="auto">
            <a:xfrm>
              <a:off x="2221855" y="3954792"/>
              <a:ext cx="1080000" cy="180000"/>
            </a:xfrm>
            <a:prstGeom prst="rect">
              <a:avLst/>
            </a:prstGeom>
            <a:solidFill>
              <a:srgbClr val="000000"/>
            </a:solidFill>
            <a:ln w="38100">
              <a:noFill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137160" rIns="91436" bIns="13716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vl="0" algn="ctr">
                <a:lnSpc>
                  <a:spcPct val="90000"/>
                </a:lnSpc>
                <a:spcBef>
                  <a:spcPct val="20000"/>
                </a:spcBef>
                <a:buSzPct val="90000"/>
              </a:pPr>
              <a:r>
                <a:rPr lang="en-US" sz="900" b="1" dirty="0" err="1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Teredo</a:t>
              </a:r>
              <a:r>
                <a:rPr lang="en-US" sz="900" b="1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 Prefix</a:t>
              </a:r>
            </a:p>
          </p:txBody>
        </p:sp>
        <p:sp>
          <p:nvSpPr>
            <p:cNvPr id="88" name="Left Brace 19"/>
            <p:cNvSpPr/>
            <p:nvPr/>
          </p:nvSpPr>
          <p:spPr>
            <a:xfrm rot="5400000">
              <a:off x="2695662" y="3319416"/>
              <a:ext cx="132386" cy="108000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 sz="700"/>
            </a:p>
          </p:txBody>
        </p:sp>
        <p:sp>
          <p:nvSpPr>
            <p:cNvPr id="89" name="TextBox 31"/>
            <p:cNvSpPr txBox="1"/>
            <p:nvPr/>
          </p:nvSpPr>
          <p:spPr>
            <a:xfrm>
              <a:off x="2510824" y="3507914"/>
              <a:ext cx="502061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buSzPct val="90000"/>
              </a:pPr>
              <a:r>
                <a:rPr lang="sv-SE" sz="900" b="1" dirty="0">
                  <a:solidFill>
                    <a:schemeClr val="tx1">
                      <a:alpha val="99000"/>
                    </a:schemeClr>
                  </a:solidFill>
                </a:rPr>
                <a:t>32 bits</a:t>
              </a:r>
            </a:p>
          </p:txBody>
        </p:sp>
        <p:sp>
          <p:nvSpPr>
            <p:cNvPr id="90" name="Rectangle 6"/>
            <p:cNvSpPr/>
            <p:nvPr/>
          </p:nvSpPr>
          <p:spPr bwMode="auto">
            <a:xfrm>
              <a:off x="4908533" y="3954792"/>
              <a:ext cx="504000" cy="180000"/>
            </a:xfrm>
            <a:prstGeom prst="rect">
              <a:avLst/>
            </a:prstGeom>
            <a:solidFill>
              <a:schemeClr val="accent4"/>
            </a:solidFill>
            <a:ln w="38100">
              <a:noFill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0" tIns="137160" rIns="0" bIns="13716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vl="0" algn="ctr">
                <a:lnSpc>
                  <a:spcPct val="90000"/>
                </a:lnSpc>
                <a:spcBef>
                  <a:spcPct val="20000"/>
                </a:spcBef>
                <a:buSzPct val="90000"/>
              </a:pPr>
              <a:r>
                <a:rPr lang="en-US" sz="900" b="1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Port</a:t>
              </a:r>
            </a:p>
          </p:txBody>
        </p:sp>
        <p:sp>
          <p:nvSpPr>
            <p:cNvPr id="91" name="Left Brace 26"/>
            <p:cNvSpPr/>
            <p:nvPr/>
          </p:nvSpPr>
          <p:spPr>
            <a:xfrm rot="5400000">
              <a:off x="5095573" y="3599819"/>
              <a:ext cx="138751" cy="512829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 sz="700"/>
            </a:p>
          </p:txBody>
        </p:sp>
        <p:sp>
          <p:nvSpPr>
            <p:cNvPr id="92" name="Rectangle 4"/>
            <p:cNvSpPr/>
            <p:nvPr/>
          </p:nvSpPr>
          <p:spPr bwMode="auto">
            <a:xfrm>
              <a:off x="5423052" y="3954792"/>
              <a:ext cx="1080000" cy="180000"/>
            </a:xfrm>
            <a:prstGeom prst="rect">
              <a:avLst/>
            </a:prstGeom>
            <a:solidFill>
              <a:schemeClr val="accent1"/>
            </a:solidFill>
            <a:ln w="38100">
              <a:noFill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none" lIns="91436" tIns="137160" rIns="91436" bIns="13716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  <a:spcBef>
                  <a:spcPct val="20000"/>
                </a:spcBef>
                <a:buSzPct val="90000"/>
              </a:pPr>
              <a:r>
                <a:rPr lang="en-US" sz="900" b="1" dirty="0">
                  <a:solidFill>
                    <a:schemeClr val="tx2"/>
                  </a:solidFill>
                </a:rPr>
                <a:t>Client IPv4 address</a:t>
              </a:r>
            </a:p>
          </p:txBody>
        </p:sp>
        <p:sp>
          <p:nvSpPr>
            <p:cNvPr id="93" name="Left Brace 19"/>
            <p:cNvSpPr/>
            <p:nvPr/>
          </p:nvSpPr>
          <p:spPr>
            <a:xfrm rot="5400000">
              <a:off x="5893934" y="3319416"/>
              <a:ext cx="132386" cy="108000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 sz="700"/>
            </a:p>
          </p:txBody>
        </p:sp>
        <p:sp>
          <p:nvSpPr>
            <p:cNvPr id="94" name="TextBox 31"/>
            <p:cNvSpPr txBox="1"/>
            <p:nvPr/>
          </p:nvSpPr>
          <p:spPr>
            <a:xfrm>
              <a:off x="5709714" y="3506256"/>
              <a:ext cx="502061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buSzPct val="90000"/>
              </a:pPr>
              <a:r>
                <a:rPr lang="sv-SE" sz="900" b="1" dirty="0">
                  <a:solidFill>
                    <a:schemeClr val="tx1">
                      <a:alpha val="99000"/>
                    </a:schemeClr>
                  </a:solidFill>
                </a:rPr>
                <a:t>32 bits</a:t>
              </a:r>
            </a:p>
          </p:txBody>
        </p:sp>
      </p:grpSp>
      <p:sp>
        <p:nvSpPr>
          <p:cNvPr id="48" name="Stella a 32 punte 47"/>
          <p:cNvSpPr>
            <a:spLocks noChangeAspect="1"/>
          </p:cNvSpPr>
          <p:nvPr/>
        </p:nvSpPr>
        <p:spPr bwMode="ltGray">
          <a:xfrm>
            <a:off x="10299343" y="41214"/>
            <a:ext cx="1691812" cy="1692000"/>
          </a:xfrm>
          <a:prstGeom prst="star32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it-IT" sz="1400" b="1" kern="0" dirty="0" err="1">
                <a:solidFill>
                  <a:schemeClr val="bg1"/>
                </a:solidFill>
                <a:latin typeface="Segoe Condensed" pitchFamily="34" charset="0"/>
              </a:rPr>
              <a:t>Tunneling</a:t>
            </a:r>
            <a:r>
              <a:rPr lang="it-IT" sz="1400" b="1" kern="0" dirty="0">
                <a:solidFill>
                  <a:schemeClr val="bg1"/>
                </a:solidFill>
                <a:latin typeface="Segoe Condensed" pitchFamily="34" charset="0"/>
              </a:rPr>
              <a:t> IPv6 over IPv4</a:t>
            </a:r>
          </a:p>
        </p:txBody>
      </p:sp>
    </p:spTree>
    <p:extLst>
      <p:ext uri="{BB962C8B-B14F-4D97-AF65-F5344CB8AC3E}">
        <p14:creationId xmlns:p14="http://schemas.microsoft.com/office/powerpoint/2010/main" val="2932776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Funzionamento ISATAP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082" y="2934126"/>
            <a:ext cx="2997364" cy="928531"/>
          </a:xfrm>
          <a:prstGeom prst="rect">
            <a:avLst/>
          </a:prstGeom>
        </p:spPr>
      </p:pic>
      <p:grpSp>
        <p:nvGrpSpPr>
          <p:cNvPr id="6" name="Gruppo 5">
            <a:extLst>
              <a:ext uri="{FF2B5EF4-FFF2-40B4-BE49-F238E27FC236}">
                <a16:creationId xmlns:a16="http://schemas.microsoft.com/office/drawing/2014/main" id="{2F66D1A6-A432-47D9-B302-0DDA489CC27C}"/>
              </a:ext>
            </a:extLst>
          </p:cNvPr>
          <p:cNvGrpSpPr/>
          <p:nvPr/>
        </p:nvGrpSpPr>
        <p:grpSpPr>
          <a:xfrm>
            <a:off x="4530054" y="4348401"/>
            <a:ext cx="7661946" cy="2509599"/>
            <a:chOff x="2682526" y="260648"/>
            <a:chExt cx="7661946" cy="2509599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310CE0DD-A2A5-49AB-9870-64BDEBF779DB}"/>
                </a:ext>
              </a:extLst>
            </p:cNvPr>
            <p:cNvSpPr/>
            <p:nvPr/>
          </p:nvSpPr>
          <p:spPr>
            <a:xfrm>
              <a:off x="3810129" y="260648"/>
              <a:ext cx="1514071" cy="646331"/>
            </a:xfrm>
            <a:prstGeom prst="rect">
              <a:avLst/>
            </a:prstGeom>
          </p:spPr>
          <p:txBody>
            <a:bodyPr wrap="square" lIns="90000" rIns="90000">
              <a:spAutoFit/>
            </a:bodyPr>
            <a:lstStyle/>
            <a:p>
              <a:r>
                <a:rPr lang="it-IT" b="1" dirty="0"/>
                <a:t>DC-IPV4</a:t>
              </a:r>
            </a:p>
            <a:p>
              <a:r>
                <a:rPr lang="it-IT" b="1" dirty="0"/>
                <a:t>IP 192.168.0.2</a:t>
              </a:r>
            </a:p>
          </p:txBody>
        </p:sp>
        <p:cxnSp>
          <p:nvCxnSpPr>
            <p:cNvPr id="8" name="Straight Connector 16">
              <a:extLst>
                <a:ext uri="{FF2B5EF4-FFF2-40B4-BE49-F238E27FC236}">
                  <a16:creationId xmlns:a16="http://schemas.microsoft.com/office/drawing/2014/main" id="{C2856FC8-A1FE-4955-A3FC-435389CD41FE}"/>
                </a:ext>
              </a:extLst>
            </p:cNvPr>
            <p:cNvCxnSpPr>
              <a:endCxn id="19" idx="1"/>
            </p:cNvCxnSpPr>
            <p:nvPr/>
          </p:nvCxnSpPr>
          <p:spPr>
            <a:xfrm flipV="1">
              <a:off x="2783632" y="1469580"/>
              <a:ext cx="2881601" cy="3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9" name="Straight Connector 20">
              <a:extLst>
                <a:ext uri="{FF2B5EF4-FFF2-40B4-BE49-F238E27FC236}">
                  <a16:creationId xmlns:a16="http://schemas.microsoft.com/office/drawing/2014/main" id="{FC4EF561-4120-4339-B245-B6C235F7CD89}"/>
                </a:ext>
              </a:extLst>
            </p:cNvPr>
            <p:cNvCxnSpPr>
              <a:stCxn id="19" idx="3"/>
            </p:cNvCxnSpPr>
            <p:nvPr/>
          </p:nvCxnSpPr>
          <p:spPr>
            <a:xfrm flipV="1">
              <a:off x="6316541" y="1469579"/>
              <a:ext cx="2775713" cy="1"/>
            </a:xfrm>
            <a:prstGeom prst="line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</a:ln>
            <a:effectLst/>
          </p:spPr>
        </p:cxnSp>
        <p:cxnSp>
          <p:nvCxnSpPr>
            <p:cNvPr id="10" name="Straight Connector 25">
              <a:extLst>
                <a:ext uri="{FF2B5EF4-FFF2-40B4-BE49-F238E27FC236}">
                  <a16:creationId xmlns:a16="http://schemas.microsoft.com/office/drawing/2014/main" id="{5C644741-FDAE-4232-B404-5EE6216F0955}"/>
                </a:ext>
              </a:extLst>
            </p:cNvPr>
            <p:cNvCxnSpPr/>
            <p:nvPr/>
          </p:nvCxnSpPr>
          <p:spPr>
            <a:xfrm>
              <a:off x="3471547" y="916021"/>
              <a:ext cx="0" cy="553559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11" name="Straight Connector 27">
              <a:extLst>
                <a:ext uri="{FF2B5EF4-FFF2-40B4-BE49-F238E27FC236}">
                  <a16:creationId xmlns:a16="http://schemas.microsoft.com/office/drawing/2014/main" id="{ED474551-4E17-48DF-820B-3E65F384105A}"/>
                </a:ext>
              </a:extLst>
            </p:cNvPr>
            <p:cNvCxnSpPr/>
            <p:nvPr/>
          </p:nvCxnSpPr>
          <p:spPr>
            <a:xfrm>
              <a:off x="8766736" y="1469579"/>
              <a:ext cx="0" cy="553559"/>
            </a:xfrm>
            <a:prstGeom prst="line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</a:ln>
            <a:effectLst/>
          </p:spPr>
        </p:cxn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65A50E01-1F7F-4C56-9B01-043B67DE831F}"/>
                </a:ext>
              </a:extLst>
            </p:cNvPr>
            <p:cNvSpPr/>
            <p:nvPr/>
          </p:nvSpPr>
          <p:spPr>
            <a:xfrm>
              <a:off x="9180677" y="1846917"/>
              <a:ext cx="1163795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/>
                <a:t>W8-IPV6</a:t>
              </a:r>
            </a:p>
            <a:p>
              <a:r>
                <a:rPr lang="en-US" b="1" dirty="0"/>
                <a:t>IPV6 on</a:t>
              </a:r>
            </a:p>
            <a:p>
              <a:r>
                <a:rPr lang="en-US" b="1" dirty="0"/>
                <a:t>IPV4 off</a:t>
              </a:r>
              <a:endParaRPr lang="it-IT" b="1" dirty="0"/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54672B13-E95A-4961-ACA7-A18F15BC3C29}"/>
                </a:ext>
              </a:extLst>
            </p:cNvPr>
            <p:cNvSpPr/>
            <p:nvPr/>
          </p:nvSpPr>
          <p:spPr>
            <a:xfrm>
              <a:off x="6657378" y="546251"/>
              <a:ext cx="1146441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i-FI" b="1" dirty="0">
                  <a:solidFill>
                    <a:srgbClr val="FFFF00"/>
                  </a:solidFill>
                </a:rPr>
                <a:t>LAN-IPV6</a:t>
              </a:r>
            </a:p>
            <a:p>
              <a:r>
                <a:rPr lang="fi-FI" b="1" dirty="0">
                  <a:solidFill>
                    <a:srgbClr val="FFFF00"/>
                  </a:solidFill>
                </a:rPr>
                <a:t>IPv6 on</a:t>
              </a:r>
            </a:p>
            <a:p>
              <a:r>
                <a:rPr lang="fi-FI" b="1" dirty="0">
                  <a:solidFill>
                    <a:srgbClr val="FFFF00"/>
                  </a:solidFill>
                </a:rPr>
                <a:t>IPv4 off</a:t>
              </a:r>
              <a:endParaRPr lang="it-IT" b="1" dirty="0">
                <a:solidFill>
                  <a:srgbClr val="FFFF00"/>
                </a:solidFill>
              </a:endParaRPr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1F793E0B-3B13-496D-838F-0FB81D0A6F43}"/>
                </a:ext>
              </a:extLst>
            </p:cNvPr>
            <p:cNvSpPr/>
            <p:nvPr/>
          </p:nvSpPr>
          <p:spPr>
            <a:xfrm>
              <a:off x="2682526" y="1515952"/>
              <a:ext cx="2451297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LAN-IPV4</a:t>
              </a:r>
            </a:p>
            <a:p>
              <a:r>
                <a:rPr lang="en-US" b="1" dirty="0">
                  <a:solidFill>
                    <a:srgbClr val="FF0000"/>
                  </a:solidFill>
                </a:rPr>
                <a:t>IPv6 off</a:t>
              </a:r>
            </a:p>
            <a:p>
              <a:r>
                <a:rPr lang="en-US" b="1" dirty="0">
                  <a:solidFill>
                    <a:srgbClr val="FF0000"/>
                  </a:solidFill>
                </a:rPr>
                <a:t>IPv4 on (192.168.0.1/24)</a:t>
              </a:r>
              <a:endParaRPr lang="it-IT" b="1" dirty="0">
                <a:solidFill>
                  <a:srgbClr val="FF0000"/>
                </a:solidFill>
              </a:endParaRPr>
            </a:p>
          </p:txBody>
        </p:sp>
        <p:grpSp>
          <p:nvGrpSpPr>
            <p:cNvPr id="15" name="Group 12">
              <a:extLst>
                <a:ext uri="{FF2B5EF4-FFF2-40B4-BE49-F238E27FC236}">
                  <a16:creationId xmlns:a16="http://schemas.microsoft.com/office/drawing/2014/main" id="{DD210615-23D6-4B20-9B2F-F7FD13314027}"/>
                </a:ext>
              </a:extLst>
            </p:cNvPr>
            <p:cNvGrpSpPr/>
            <p:nvPr/>
          </p:nvGrpSpPr>
          <p:grpSpPr>
            <a:xfrm>
              <a:off x="5663952" y="1143926"/>
              <a:ext cx="652589" cy="651308"/>
              <a:chOff x="9192144" y="5138150"/>
              <a:chExt cx="652589" cy="651308"/>
            </a:xfrm>
          </p:grpSpPr>
          <p:sp>
            <p:nvSpPr>
              <p:cNvPr id="19" name="Freeform 88">
                <a:extLst>
                  <a:ext uri="{FF2B5EF4-FFF2-40B4-BE49-F238E27FC236}">
                    <a16:creationId xmlns:a16="http://schemas.microsoft.com/office/drawing/2014/main" id="{3C111D1A-A757-460A-BA17-9485E16E79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93425" y="5138150"/>
                <a:ext cx="651308" cy="651308"/>
              </a:xfrm>
              <a:custGeom>
                <a:avLst/>
                <a:gdLst>
                  <a:gd name="T0" fmla="*/ 207 w 414"/>
                  <a:gd name="T1" fmla="*/ 0 h 414"/>
                  <a:gd name="T2" fmla="*/ 0 w 414"/>
                  <a:gd name="T3" fmla="*/ 207 h 414"/>
                  <a:gd name="T4" fmla="*/ 207 w 414"/>
                  <a:gd name="T5" fmla="*/ 414 h 414"/>
                  <a:gd name="T6" fmla="*/ 414 w 414"/>
                  <a:gd name="T7" fmla="*/ 207 h 414"/>
                  <a:gd name="T8" fmla="*/ 207 w 414"/>
                  <a:gd name="T9" fmla="*/ 0 h 414"/>
                  <a:gd name="T10" fmla="*/ 207 w 414"/>
                  <a:gd name="T11" fmla="*/ 399 h 414"/>
                  <a:gd name="T12" fmla="*/ 15 w 414"/>
                  <a:gd name="T13" fmla="*/ 207 h 414"/>
                  <a:gd name="T14" fmla="*/ 207 w 414"/>
                  <a:gd name="T15" fmla="*/ 15 h 414"/>
                  <a:gd name="T16" fmla="*/ 399 w 414"/>
                  <a:gd name="T17" fmla="*/ 207 h 414"/>
                  <a:gd name="T18" fmla="*/ 207 w 414"/>
                  <a:gd name="T19" fmla="*/ 399 h 414"/>
                  <a:gd name="T20" fmla="*/ 299 w 414"/>
                  <a:gd name="T21" fmla="*/ 174 h 414"/>
                  <a:gd name="T22" fmla="*/ 314 w 414"/>
                  <a:gd name="T23" fmla="*/ 174 h 414"/>
                  <a:gd name="T24" fmla="*/ 314 w 414"/>
                  <a:gd name="T25" fmla="*/ 307 h 414"/>
                  <a:gd name="T26" fmla="*/ 306 w 414"/>
                  <a:gd name="T27" fmla="*/ 314 h 414"/>
                  <a:gd name="T28" fmla="*/ 173 w 414"/>
                  <a:gd name="T29" fmla="*/ 314 h 414"/>
                  <a:gd name="T30" fmla="*/ 173 w 414"/>
                  <a:gd name="T31" fmla="*/ 300 h 414"/>
                  <a:gd name="T32" fmla="*/ 288 w 414"/>
                  <a:gd name="T33" fmla="*/ 300 h 414"/>
                  <a:gd name="T34" fmla="*/ 108 w 414"/>
                  <a:gd name="T35" fmla="*/ 120 h 414"/>
                  <a:gd name="T36" fmla="*/ 119 w 414"/>
                  <a:gd name="T37" fmla="*/ 109 h 414"/>
                  <a:gd name="T38" fmla="*/ 299 w 414"/>
                  <a:gd name="T39" fmla="*/ 289 h 414"/>
                  <a:gd name="T40" fmla="*/ 299 w 414"/>
                  <a:gd name="T41" fmla="*/ 174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14" h="414">
                    <a:moveTo>
                      <a:pt x="207" y="0"/>
                    </a:moveTo>
                    <a:cubicBezTo>
                      <a:pt x="93" y="0"/>
                      <a:pt x="0" y="93"/>
                      <a:pt x="0" y="207"/>
                    </a:cubicBezTo>
                    <a:cubicBezTo>
                      <a:pt x="0" y="321"/>
                      <a:pt x="93" y="414"/>
                      <a:pt x="207" y="414"/>
                    </a:cubicBezTo>
                    <a:cubicBezTo>
                      <a:pt x="321" y="414"/>
                      <a:pt x="414" y="321"/>
                      <a:pt x="414" y="207"/>
                    </a:cubicBezTo>
                    <a:cubicBezTo>
                      <a:pt x="414" y="93"/>
                      <a:pt x="321" y="0"/>
                      <a:pt x="207" y="0"/>
                    </a:cubicBezTo>
                    <a:close/>
                    <a:moveTo>
                      <a:pt x="207" y="399"/>
                    </a:moveTo>
                    <a:cubicBezTo>
                      <a:pt x="101" y="399"/>
                      <a:pt x="15" y="313"/>
                      <a:pt x="15" y="207"/>
                    </a:cubicBezTo>
                    <a:cubicBezTo>
                      <a:pt x="15" y="101"/>
                      <a:pt x="101" y="15"/>
                      <a:pt x="207" y="15"/>
                    </a:cubicBezTo>
                    <a:cubicBezTo>
                      <a:pt x="313" y="15"/>
                      <a:pt x="399" y="101"/>
                      <a:pt x="399" y="207"/>
                    </a:cubicBezTo>
                    <a:cubicBezTo>
                      <a:pt x="399" y="313"/>
                      <a:pt x="313" y="399"/>
                      <a:pt x="207" y="399"/>
                    </a:cubicBezTo>
                    <a:close/>
                    <a:moveTo>
                      <a:pt x="299" y="174"/>
                    </a:moveTo>
                    <a:cubicBezTo>
                      <a:pt x="314" y="174"/>
                      <a:pt x="314" y="174"/>
                      <a:pt x="314" y="174"/>
                    </a:cubicBezTo>
                    <a:cubicBezTo>
                      <a:pt x="314" y="307"/>
                      <a:pt x="314" y="307"/>
                      <a:pt x="314" y="307"/>
                    </a:cubicBezTo>
                    <a:cubicBezTo>
                      <a:pt x="314" y="311"/>
                      <a:pt x="310" y="314"/>
                      <a:pt x="306" y="314"/>
                    </a:cubicBezTo>
                    <a:cubicBezTo>
                      <a:pt x="173" y="314"/>
                      <a:pt x="173" y="314"/>
                      <a:pt x="173" y="314"/>
                    </a:cubicBezTo>
                    <a:cubicBezTo>
                      <a:pt x="173" y="300"/>
                      <a:pt x="173" y="300"/>
                      <a:pt x="173" y="300"/>
                    </a:cubicBezTo>
                    <a:cubicBezTo>
                      <a:pt x="288" y="300"/>
                      <a:pt x="288" y="300"/>
                      <a:pt x="288" y="300"/>
                    </a:cubicBezTo>
                    <a:cubicBezTo>
                      <a:pt x="108" y="120"/>
                      <a:pt x="108" y="120"/>
                      <a:pt x="108" y="120"/>
                    </a:cubicBezTo>
                    <a:cubicBezTo>
                      <a:pt x="119" y="109"/>
                      <a:pt x="119" y="109"/>
                      <a:pt x="119" y="109"/>
                    </a:cubicBezTo>
                    <a:cubicBezTo>
                      <a:pt x="299" y="289"/>
                      <a:pt x="299" y="289"/>
                      <a:pt x="299" y="289"/>
                    </a:cubicBezTo>
                    <a:lnTo>
                      <a:pt x="299" y="1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3"/>
                <a:endParaRPr lang="en-US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0" name="Freeform 88">
                <a:extLst>
                  <a:ext uri="{FF2B5EF4-FFF2-40B4-BE49-F238E27FC236}">
                    <a16:creationId xmlns:a16="http://schemas.microsoft.com/office/drawing/2014/main" id="{EB654D98-2D64-4434-AEA7-8C6476B423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0800000">
                <a:off x="9192144" y="5138150"/>
                <a:ext cx="651308" cy="651308"/>
              </a:xfrm>
              <a:custGeom>
                <a:avLst/>
                <a:gdLst>
                  <a:gd name="T0" fmla="*/ 207 w 414"/>
                  <a:gd name="T1" fmla="*/ 0 h 414"/>
                  <a:gd name="T2" fmla="*/ 0 w 414"/>
                  <a:gd name="T3" fmla="*/ 207 h 414"/>
                  <a:gd name="T4" fmla="*/ 207 w 414"/>
                  <a:gd name="T5" fmla="*/ 414 h 414"/>
                  <a:gd name="T6" fmla="*/ 414 w 414"/>
                  <a:gd name="T7" fmla="*/ 207 h 414"/>
                  <a:gd name="T8" fmla="*/ 207 w 414"/>
                  <a:gd name="T9" fmla="*/ 0 h 414"/>
                  <a:gd name="T10" fmla="*/ 207 w 414"/>
                  <a:gd name="T11" fmla="*/ 399 h 414"/>
                  <a:gd name="T12" fmla="*/ 15 w 414"/>
                  <a:gd name="T13" fmla="*/ 207 h 414"/>
                  <a:gd name="T14" fmla="*/ 207 w 414"/>
                  <a:gd name="T15" fmla="*/ 15 h 414"/>
                  <a:gd name="T16" fmla="*/ 399 w 414"/>
                  <a:gd name="T17" fmla="*/ 207 h 414"/>
                  <a:gd name="T18" fmla="*/ 207 w 414"/>
                  <a:gd name="T19" fmla="*/ 399 h 414"/>
                  <a:gd name="T20" fmla="*/ 299 w 414"/>
                  <a:gd name="T21" fmla="*/ 174 h 414"/>
                  <a:gd name="T22" fmla="*/ 314 w 414"/>
                  <a:gd name="T23" fmla="*/ 174 h 414"/>
                  <a:gd name="T24" fmla="*/ 314 w 414"/>
                  <a:gd name="T25" fmla="*/ 307 h 414"/>
                  <a:gd name="T26" fmla="*/ 306 w 414"/>
                  <a:gd name="T27" fmla="*/ 314 h 414"/>
                  <a:gd name="T28" fmla="*/ 173 w 414"/>
                  <a:gd name="T29" fmla="*/ 314 h 414"/>
                  <a:gd name="T30" fmla="*/ 173 w 414"/>
                  <a:gd name="T31" fmla="*/ 300 h 414"/>
                  <a:gd name="T32" fmla="*/ 288 w 414"/>
                  <a:gd name="T33" fmla="*/ 300 h 414"/>
                  <a:gd name="T34" fmla="*/ 108 w 414"/>
                  <a:gd name="T35" fmla="*/ 120 h 414"/>
                  <a:gd name="T36" fmla="*/ 119 w 414"/>
                  <a:gd name="T37" fmla="*/ 109 h 414"/>
                  <a:gd name="T38" fmla="*/ 299 w 414"/>
                  <a:gd name="T39" fmla="*/ 289 h 414"/>
                  <a:gd name="T40" fmla="*/ 299 w 414"/>
                  <a:gd name="T41" fmla="*/ 174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14" h="414">
                    <a:moveTo>
                      <a:pt x="207" y="0"/>
                    </a:moveTo>
                    <a:cubicBezTo>
                      <a:pt x="93" y="0"/>
                      <a:pt x="0" y="93"/>
                      <a:pt x="0" y="207"/>
                    </a:cubicBezTo>
                    <a:cubicBezTo>
                      <a:pt x="0" y="321"/>
                      <a:pt x="93" y="414"/>
                      <a:pt x="207" y="414"/>
                    </a:cubicBezTo>
                    <a:cubicBezTo>
                      <a:pt x="321" y="414"/>
                      <a:pt x="414" y="321"/>
                      <a:pt x="414" y="207"/>
                    </a:cubicBezTo>
                    <a:cubicBezTo>
                      <a:pt x="414" y="93"/>
                      <a:pt x="321" y="0"/>
                      <a:pt x="207" y="0"/>
                    </a:cubicBezTo>
                    <a:close/>
                    <a:moveTo>
                      <a:pt x="207" y="399"/>
                    </a:moveTo>
                    <a:cubicBezTo>
                      <a:pt x="101" y="399"/>
                      <a:pt x="15" y="313"/>
                      <a:pt x="15" y="207"/>
                    </a:cubicBezTo>
                    <a:cubicBezTo>
                      <a:pt x="15" y="101"/>
                      <a:pt x="101" y="15"/>
                      <a:pt x="207" y="15"/>
                    </a:cubicBezTo>
                    <a:cubicBezTo>
                      <a:pt x="313" y="15"/>
                      <a:pt x="399" y="101"/>
                      <a:pt x="399" y="207"/>
                    </a:cubicBezTo>
                    <a:cubicBezTo>
                      <a:pt x="399" y="313"/>
                      <a:pt x="313" y="399"/>
                      <a:pt x="207" y="399"/>
                    </a:cubicBezTo>
                    <a:close/>
                    <a:moveTo>
                      <a:pt x="299" y="174"/>
                    </a:moveTo>
                    <a:cubicBezTo>
                      <a:pt x="314" y="174"/>
                      <a:pt x="314" y="174"/>
                      <a:pt x="314" y="174"/>
                    </a:cubicBezTo>
                    <a:cubicBezTo>
                      <a:pt x="314" y="307"/>
                      <a:pt x="314" y="307"/>
                      <a:pt x="314" y="307"/>
                    </a:cubicBezTo>
                    <a:cubicBezTo>
                      <a:pt x="314" y="311"/>
                      <a:pt x="310" y="314"/>
                      <a:pt x="306" y="314"/>
                    </a:cubicBezTo>
                    <a:cubicBezTo>
                      <a:pt x="173" y="314"/>
                      <a:pt x="173" y="314"/>
                      <a:pt x="173" y="314"/>
                    </a:cubicBezTo>
                    <a:cubicBezTo>
                      <a:pt x="173" y="300"/>
                      <a:pt x="173" y="300"/>
                      <a:pt x="173" y="300"/>
                    </a:cubicBezTo>
                    <a:cubicBezTo>
                      <a:pt x="288" y="300"/>
                      <a:pt x="288" y="300"/>
                      <a:pt x="288" y="300"/>
                    </a:cubicBezTo>
                    <a:cubicBezTo>
                      <a:pt x="108" y="120"/>
                      <a:pt x="108" y="120"/>
                      <a:pt x="108" y="120"/>
                    </a:cubicBezTo>
                    <a:cubicBezTo>
                      <a:pt x="119" y="109"/>
                      <a:pt x="119" y="109"/>
                      <a:pt x="119" y="109"/>
                    </a:cubicBezTo>
                    <a:cubicBezTo>
                      <a:pt x="299" y="289"/>
                      <a:pt x="299" y="289"/>
                      <a:pt x="299" y="289"/>
                    </a:cubicBezTo>
                    <a:lnTo>
                      <a:pt x="299" y="1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3"/>
                <a:endParaRPr lang="en-US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sp>
          <p:nvSpPr>
            <p:cNvPr id="16" name="Freeform 79">
              <a:extLst>
                <a:ext uri="{FF2B5EF4-FFF2-40B4-BE49-F238E27FC236}">
                  <a16:creationId xmlns:a16="http://schemas.microsoft.com/office/drawing/2014/main" id="{702C99E5-BD71-4211-8E4C-009F4D9E5B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42279" y="2009900"/>
              <a:ext cx="649975" cy="597365"/>
            </a:xfrm>
            <a:custGeom>
              <a:avLst/>
              <a:gdLst>
                <a:gd name="T0" fmla="*/ 406 w 413"/>
                <a:gd name="T1" fmla="*/ 0 h 380"/>
                <a:gd name="T2" fmla="*/ 7 w 413"/>
                <a:gd name="T3" fmla="*/ 0 h 380"/>
                <a:gd name="T4" fmla="*/ 0 w 413"/>
                <a:gd name="T5" fmla="*/ 7 h 380"/>
                <a:gd name="T6" fmla="*/ 0 w 413"/>
                <a:gd name="T7" fmla="*/ 273 h 380"/>
                <a:gd name="T8" fmla="*/ 7 w 413"/>
                <a:gd name="T9" fmla="*/ 281 h 380"/>
                <a:gd name="T10" fmla="*/ 133 w 413"/>
                <a:gd name="T11" fmla="*/ 281 h 380"/>
                <a:gd name="T12" fmla="*/ 133 w 413"/>
                <a:gd name="T13" fmla="*/ 332 h 380"/>
                <a:gd name="T14" fmla="*/ 73 w 413"/>
                <a:gd name="T15" fmla="*/ 332 h 380"/>
                <a:gd name="T16" fmla="*/ 65 w 413"/>
                <a:gd name="T17" fmla="*/ 340 h 380"/>
                <a:gd name="T18" fmla="*/ 65 w 413"/>
                <a:gd name="T19" fmla="*/ 373 h 380"/>
                <a:gd name="T20" fmla="*/ 73 w 413"/>
                <a:gd name="T21" fmla="*/ 380 h 380"/>
                <a:gd name="T22" fmla="*/ 339 w 413"/>
                <a:gd name="T23" fmla="*/ 380 h 380"/>
                <a:gd name="T24" fmla="*/ 346 w 413"/>
                <a:gd name="T25" fmla="*/ 373 h 380"/>
                <a:gd name="T26" fmla="*/ 346 w 413"/>
                <a:gd name="T27" fmla="*/ 340 h 380"/>
                <a:gd name="T28" fmla="*/ 339 w 413"/>
                <a:gd name="T29" fmla="*/ 332 h 380"/>
                <a:gd name="T30" fmla="*/ 280 w 413"/>
                <a:gd name="T31" fmla="*/ 332 h 380"/>
                <a:gd name="T32" fmla="*/ 280 w 413"/>
                <a:gd name="T33" fmla="*/ 281 h 380"/>
                <a:gd name="T34" fmla="*/ 406 w 413"/>
                <a:gd name="T35" fmla="*/ 281 h 380"/>
                <a:gd name="T36" fmla="*/ 413 w 413"/>
                <a:gd name="T37" fmla="*/ 273 h 380"/>
                <a:gd name="T38" fmla="*/ 413 w 413"/>
                <a:gd name="T39" fmla="*/ 7 h 380"/>
                <a:gd name="T40" fmla="*/ 406 w 413"/>
                <a:gd name="T41" fmla="*/ 0 h 380"/>
                <a:gd name="T42" fmla="*/ 331 w 413"/>
                <a:gd name="T43" fmla="*/ 366 h 380"/>
                <a:gd name="T44" fmla="*/ 80 w 413"/>
                <a:gd name="T45" fmla="*/ 366 h 380"/>
                <a:gd name="T46" fmla="*/ 80 w 413"/>
                <a:gd name="T47" fmla="*/ 347 h 380"/>
                <a:gd name="T48" fmla="*/ 331 w 413"/>
                <a:gd name="T49" fmla="*/ 347 h 380"/>
                <a:gd name="T50" fmla="*/ 331 w 413"/>
                <a:gd name="T51" fmla="*/ 366 h 380"/>
                <a:gd name="T52" fmla="*/ 266 w 413"/>
                <a:gd name="T53" fmla="*/ 332 h 380"/>
                <a:gd name="T54" fmla="*/ 148 w 413"/>
                <a:gd name="T55" fmla="*/ 332 h 380"/>
                <a:gd name="T56" fmla="*/ 148 w 413"/>
                <a:gd name="T57" fmla="*/ 281 h 380"/>
                <a:gd name="T58" fmla="*/ 266 w 413"/>
                <a:gd name="T59" fmla="*/ 281 h 380"/>
                <a:gd name="T60" fmla="*/ 266 w 413"/>
                <a:gd name="T61" fmla="*/ 332 h 380"/>
                <a:gd name="T62" fmla="*/ 399 w 413"/>
                <a:gd name="T63" fmla="*/ 266 h 380"/>
                <a:gd name="T64" fmla="*/ 15 w 413"/>
                <a:gd name="T65" fmla="*/ 266 h 380"/>
                <a:gd name="T66" fmla="*/ 15 w 413"/>
                <a:gd name="T67" fmla="*/ 15 h 380"/>
                <a:gd name="T68" fmla="*/ 399 w 413"/>
                <a:gd name="T69" fmla="*/ 15 h 380"/>
                <a:gd name="T70" fmla="*/ 399 w 413"/>
                <a:gd name="T71" fmla="*/ 266 h 380"/>
                <a:gd name="T72" fmla="*/ 40 w 413"/>
                <a:gd name="T73" fmla="*/ 247 h 380"/>
                <a:gd name="T74" fmla="*/ 373 w 413"/>
                <a:gd name="T75" fmla="*/ 247 h 380"/>
                <a:gd name="T76" fmla="*/ 381 w 413"/>
                <a:gd name="T77" fmla="*/ 240 h 380"/>
                <a:gd name="T78" fmla="*/ 381 w 413"/>
                <a:gd name="T79" fmla="*/ 41 h 380"/>
                <a:gd name="T80" fmla="*/ 373 w 413"/>
                <a:gd name="T81" fmla="*/ 33 h 380"/>
                <a:gd name="T82" fmla="*/ 40 w 413"/>
                <a:gd name="T83" fmla="*/ 33 h 380"/>
                <a:gd name="T84" fmla="*/ 33 w 413"/>
                <a:gd name="T85" fmla="*/ 41 h 380"/>
                <a:gd name="T86" fmla="*/ 33 w 413"/>
                <a:gd name="T87" fmla="*/ 240 h 380"/>
                <a:gd name="T88" fmla="*/ 40 w 413"/>
                <a:gd name="T89" fmla="*/ 247 h 380"/>
                <a:gd name="T90" fmla="*/ 47 w 413"/>
                <a:gd name="T91" fmla="*/ 48 h 380"/>
                <a:gd name="T92" fmla="*/ 366 w 413"/>
                <a:gd name="T93" fmla="*/ 48 h 380"/>
                <a:gd name="T94" fmla="*/ 366 w 413"/>
                <a:gd name="T95" fmla="*/ 233 h 380"/>
                <a:gd name="T96" fmla="*/ 47 w 413"/>
                <a:gd name="T97" fmla="*/ 233 h 380"/>
                <a:gd name="T98" fmla="*/ 47 w 413"/>
                <a:gd name="T99" fmla="*/ 48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13" h="380">
                  <a:moveTo>
                    <a:pt x="406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7"/>
                    <a:pt x="3" y="281"/>
                    <a:pt x="7" y="281"/>
                  </a:cubicBezTo>
                  <a:cubicBezTo>
                    <a:pt x="133" y="281"/>
                    <a:pt x="133" y="281"/>
                    <a:pt x="133" y="281"/>
                  </a:cubicBezTo>
                  <a:cubicBezTo>
                    <a:pt x="133" y="332"/>
                    <a:pt x="133" y="332"/>
                    <a:pt x="133" y="332"/>
                  </a:cubicBezTo>
                  <a:cubicBezTo>
                    <a:pt x="73" y="332"/>
                    <a:pt x="73" y="332"/>
                    <a:pt x="73" y="332"/>
                  </a:cubicBezTo>
                  <a:cubicBezTo>
                    <a:pt x="69" y="332"/>
                    <a:pt x="65" y="336"/>
                    <a:pt x="65" y="340"/>
                  </a:cubicBezTo>
                  <a:cubicBezTo>
                    <a:pt x="65" y="373"/>
                    <a:pt x="65" y="373"/>
                    <a:pt x="65" y="373"/>
                  </a:cubicBezTo>
                  <a:cubicBezTo>
                    <a:pt x="65" y="377"/>
                    <a:pt x="69" y="380"/>
                    <a:pt x="73" y="380"/>
                  </a:cubicBezTo>
                  <a:cubicBezTo>
                    <a:pt x="339" y="380"/>
                    <a:pt x="339" y="380"/>
                    <a:pt x="339" y="380"/>
                  </a:cubicBezTo>
                  <a:cubicBezTo>
                    <a:pt x="343" y="380"/>
                    <a:pt x="346" y="377"/>
                    <a:pt x="346" y="373"/>
                  </a:cubicBezTo>
                  <a:cubicBezTo>
                    <a:pt x="346" y="340"/>
                    <a:pt x="346" y="340"/>
                    <a:pt x="346" y="340"/>
                  </a:cubicBezTo>
                  <a:cubicBezTo>
                    <a:pt x="346" y="336"/>
                    <a:pt x="343" y="332"/>
                    <a:pt x="339" y="332"/>
                  </a:cubicBezTo>
                  <a:cubicBezTo>
                    <a:pt x="280" y="332"/>
                    <a:pt x="280" y="332"/>
                    <a:pt x="280" y="332"/>
                  </a:cubicBezTo>
                  <a:cubicBezTo>
                    <a:pt x="280" y="281"/>
                    <a:pt x="280" y="281"/>
                    <a:pt x="280" y="281"/>
                  </a:cubicBezTo>
                  <a:cubicBezTo>
                    <a:pt x="406" y="281"/>
                    <a:pt x="406" y="281"/>
                    <a:pt x="406" y="281"/>
                  </a:cubicBezTo>
                  <a:cubicBezTo>
                    <a:pt x="410" y="281"/>
                    <a:pt x="413" y="277"/>
                    <a:pt x="413" y="273"/>
                  </a:cubicBezTo>
                  <a:cubicBezTo>
                    <a:pt x="413" y="7"/>
                    <a:pt x="413" y="7"/>
                    <a:pt x="413" y="7"/>
                  </a:cubicBezTo>
                  <a:cubicBezTo>
                    <a:pt x="413" y="3"/>
                    <a:pt x="410" y="0"/>
                    <a:pt x="406" y="0"/>
                  </a:cubicBezTo>
                  <a:close/>
                  <a:moveTo>
                    <a:pt x="331" y="366"/>
                  </a:moveTo>
                  <a:cubicBezTo>
                    <a:pt x="80" y="366"/>
                    <a:pt x="80" y="366"/>
                    <a:pt x="80" y="366"/>
                  </a:cubicBezTo>
                  <a:cubicBezTo>
                    <a:pt x="80" y="347"/>
                    <a:pt x="80" y="347"/>
                    <a:pt x="80" y="347"/>
                  </a:cubicBezTo>
                  <a:cubicBezTo>
                    <a:pt x="331" y="347"/>
                    <a:pt x="331" y="347"/>
                    <a:pt x="331" y="347"/>
                  </a:cubicBezTo>
                  <a:lnTo>
                    <a:pt x="331" y="366"/>
                  </a:lnTo>
                  <a:close/>
                  <a:moveTo>
                    <a:pt x="266" y="332"/>
                  </a:moveTo>
                  <a:cubicBezTo>
                    <a:pt x="148" y="332"/>
                    <a:pt x="148" y="332"/>
                    <a:pt x="148" y="332"/>
                  </a:cubicBezTo>
                  <a:cubicBezTo>
                    <a:pt x="148" y="281"/>
                    <a:pt x="148" y="281"/>
                    <a:pt x="148" y="281"/>
                  </a:cubicBezTo>
                  <a:cubicBezTo>
                    <a:pt x="266" y="281"/>
                    <a:pt x="266" y="281"/>
                    <a:pt x="266" y="281"/>
                  </a:cubicBezTo>
                  <a:lnTo>
                    <a:pt x="266" y="332"/>
                  </a:lnTo>
                  <a:close/>
                  <a:moveTo>
                    <a:pt x="399" y="266"/>
                  </a:moveTo>
                  <a:cubicBezTo>
                    <a:pt x="15" y="266"/>
                    <a:pt x="15" y="266"/>
                    <a:pt x="15" y="26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399" y="15"/>
                    <a:pt x="399" y="15"/>
                    <a:pt x="399" y="15"/>
                  </a:cubicBezTo>
                  <a:lnTo>
                    <a:pt x="399" y="266"/>
                  </a:lnTo>
                  <a:close/>
                  <a:moveTo>
                    <a:pt x="40" y="247"/>
                  </a:moveTo>
                  <a:cubicBezTo>
                    <a:pt x="373" y="247"/>
                    <a:pt x="373" y="247"/>
                    <a:pt x="373" y="247"/>
                  </a:cubicBezTo>
                  <a:cubicBezTo>
                    <a:pt x="377" y="247"/>
                    <a:pt x="381" y="244"/>
                    <a:pt x="381" y="240"/>
                  </a:cubicBezTo>
                  <a:cubicBezTo>
                    <a:pt x="381" y="41"/>
                    <a:pt x="381" y="41"/>
                    <a:pt x="381" y="41"/>
                  </a:cubicBezTo>
                  <a:cubicBezTo>
                    <a:pt x="381" y="37"/>
                    <a:pt x="377" y="33"/>
                    <a:pt x="373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36" y="33"/>
                    <a:pt x="33" y="37"/>
                    <a:pt x="33" y="41"/>
                  </a:cubicBezTo>
                  <a:cubicBezTo>
                    <a:pt x="33" y="240"/>
                    <a:pt x="33" y="240"/>
                    <a:pt x="33" y="240"/>
                  </a:cubicBezTo>
                  <a:cubicBezTo>
                    <a:pt x="33" y="244"/>
                    <a:pt x="36" y="247"/>
                    <a:pt x="40" y="247"/>
                  </a:cubicBezTo>
                  <a:close/>
                  <a:moveTo>
                    <a:pt x="47" y="48"/>
                  </a:moveTo>
                  <a:cubicBezTo>
                    <a:pt x="366" y="48"/>
                    <a:pt x="366" y="48"/>
                    <a:pt x="366" y="48"/>
                  </a:cubicBezTo>
                  <a:cubicBezTo>
                    <a:pt x="366" y="233"/>
                    <a:pt x="366" y="233"/>
                    <a:pt x="366" y="233"/>
                  </a:cubicBezTo>
                  <a:cubicBezTo>
                    <a:pt x="47" y="233"/>
                    <a:pt x="47" y="233"/>
                    <a:pt x="47" y="233"/>
                  </a:cubicBezTo>
                  <a:lnTo>
                    <a:pt x="4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3"/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CC65F6BC-4B9E-4D16-91D2-994659EDD4A1}"/>
                </a:ext>
              </a:extLst>
            </p:cNvPr>
            <p:cNvSpPr/>
            <p:nvPr/>
          </p:nvSpPr>
          <p:spPr>
            <a:xfrm>
              <a:off x="5331413" y="1852627"/>
              <a:ext cx="131638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t-IT" b="1" dirty="0"/>
                <a:t>ISATAP-RTR</a:t>
              </a:r>
            </a:p>
            <a:p>
              <a:pPr algn="ctr"/>
              <a:r>
                <a:rPr lang="it-IT" b="1" dirty="0"/>
                <a:t>WS 2012 R2</a:t>
              </a:r>
            </a:p>
          </p:txBody>
        </p:sp>
        <p:sp>
          <p:nvSpPr>
            <p:cNvPr id="18" name="Freeform 79">
              <a:extLst>
                <a:ext uri="{FF2B5EF4-FFF2-40B4-BE49-F238E27FC236}">
                  <a16:creationId xmlns:a16="http://schemas.microsoft.com/office/drawing/2014/main" id="{34478A73-BF3E-4FBC-8909-139F7E1ED4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6560" y="309614"/>
              <a:ext cx="649975" cy="597365"/>
            </a:xfrm>
            <a:custGeom>
              <a:avLst/>
              <a:gdLst>
                <a:gd name="T0" fmla="*/ 406 w 413"/>
                <a:gd name="T1" fmla="*/ 0 h 380"/>
                <a:gd name="T2" fmla="*/ 7 w 413"/>
                <a:gd name="T3" fmla="*/ 0 h 380"/>
                <a:gd name="T4" fmla="*/ 0 w 413"/>
                <a:gd name="T5" fmla="*/ 7 h 380"/>
                <a:gd name="T6" fmla="*/ 0 w 413"/>
                <a:gd name="T7" fmla="*/ 273 h 380"/>
                <a:gd name="T8" fmla="*/ 7 w 413"/>
                <a:gd name="T9" fmla="*/ 281 h 380"/>
                <a:gd name="T10" fmla="*/ 133 w 413"/>
                <a:gd name="T11" fmla="*/ 281 h 380"/>
                <a:gd name="T12" fmla="*/ 133 w 413"/>
                <a:gd name="T13" fmla="*/ 332 h 380"/>
                <a:gd name="T14" fmla="*/ 73 w 413"/>
                <a:gd name="T15" fmla="*/ 332 h 380"/>
                <a:gd name="T16" fmla="*/ 65 w 413"/>
                <a:gd name="T17" fmla="*/ 340 h 380"/>
                <a:gd name="T18" fmla="*/ 65 w 413"/>
                <a:gd name="T19" fmla="*/ 373 h 380"/>
                <a:gd name="T20" fmla="*/ 73 w 413"/>
                <a:gd name="T21" fmla="*/ 380 h 380"/>
                <a:gd name="T22" fmla="*/ 339 w 413"/>
                <a:gd name="T23" fmla="*/ 380 h 380"/>
                <a:gd name="T24" fmla="*/ 346 w 413"/>
                <a:gd name="T25" fmla="*/ 373 h 380"/>
                <a:gd name="T26" fmla="*/ 346 w 413"/>
                <a:gd name="T27" fmla="*/ 340 h 380"/>
                <a:gd name="T28" fmla="*/ 339 w 413"/>
                <a:gd name="T29" fmla="*/ 332 h 380"/>
                <a:gd name="T30" fmla="*/ 280 w 413"/>
                <a:gd name="T31" fmla="*/ 332 h 380"/>
                <a:gd name="T32" fmla="*/ 280 w 413"/>
                <a:gd name="T33" fmla="*/ 281 h 380"/>
                <a:gd name="T34" fmla="*/ 406 w 413"/>
                <a:gd name="T35" fmla="*/ 281 h 380"/>
                <a:gd name="T36" fmla="*/ 413 w 413"/>
                <a:gd name="T37" fmla="*/ 273 h 380"/>
                <a:gd name="T38" fmla="*/ 413 w 413"/>
                <a:gd name="T39" fmla="*/ 7 h 380"/>
                <a:gd name="T40" fmla="*/ 406 w 413"/>
                <a:gd name="T41" fmla="*/ 0 h 380"/>
                <a:gd name="T42" fmla="*/ 331 w 413"/>
                <a:gd name="T43" fmla="*/ 366 h 380"/>
                <a:gd name="T44" fmla="*/ 80 w 413"/>
                <a:gd name="T45" fmla="*/ 366 h 380"/>
                <a:gd name="T46" fmla="*/ 80 w 413"/>
                <a:gd name="T47" fmla="*/ 347 h 380"/>
                <a:gd name="T48" fmla="*/ 331 w 413"/>
                <a:gd name="T49" fmla="*/ 347 h 380"/>
                <a:gd name="T50" fmla="*/ 331 w 413"/>
                <a:gd name="T51" fmla="*/ 366 h 380"/>
                <a:gd name="T52" fmla="*/ 266 w 413"/>
                <a:gd name="T53" fmla="*/ 332 h 380"/>
                <a:gd name="T54" fmla="*/ 148 w 413"/>
                <a:gd name="T55" fmla="*/ 332 h 380"/>
                <a:gd name="T56" fmla="*/ 148 w 413"/>
                <a:gd name="T57" fmla="*/ 281 h 380"/>
                <a:gd name="T58" fmla="*/ 266 w 413"/>
                <a:gd name="T59" fmla="*/ 281 h 380"/>
                <a:gd name="T60" fmla="*/ 266 w 413"/>
                <a:gd name="T61" fmla="*/ 332 h 380"/>
                <a:gd name="T62" fmla="*/ 399 w 413"/>
                <a:gd name="T63" fmla="*/ 266 h 380"/>
                <a:gd name="T64" fmla="*/ 15 w 413"/>
                <a:gd name="T65" fmla="*/ 266 h 380"/>
                <a:gd name="T66" fmla="*/ 15 w 413"/>
                <a:gd name="T67" fmla="*/ 15 h 380"/>
                <a:gd name="T68" fmla="*/ 399 w 413"/>
                <a:gd name="T69" fmla="*/ 15 h 380"/>
                <a:gd name="T70" fmla="*/ 399 w 413"/>
                <a:gd name="T71" fmla="*/ 266 h 380"/>
                <a:gd name="T72" fmla="*/ 40 w 413"/>
                <a:gd name="T73" fmla="*/ 247 h 380"/>
                <a:gd name="T74" fmla="*/ 373 w 413"/>
                <a:gd name="T75" fmla="*/ 247 h 380"/>
                <a:gd name="T76" fmla="*/ 381 w 413"/>
                <a:gd name="T77" fmla="*/ 240 h 380"/>
                <a:gd name="T78" fmla="*/ 381 w 413"/>
                <a:gd name="T79" fmla="*/ 41 h 380"/>
                <a:gd name="T80" fmla="*/ 373 w 413"/>
                <a:gd name="T81" fmla="*/ 33 h 380"/>
                <a:gd name="T82" fmla="*/ 40 w 413"/>
                <a:gd name="T83" fmla="*/ 33 h 380"/>
                <a:gd name="T84" fmla="*/ 33 w 413"/>
                <a:gd name="T85" fmla="*/ 41 h 380"/>
                <a:gd name="T86" fmla="*/ 33 w 413"/>
                <a:gd name="T87" fmla="*/ 240 h 380"/>
                <a:gd name="T88" fmla="*/ 40 w 413"/>
                <a:gd name="T89" fmla="*/ 247 h 380"/>
                <a:gd name="T90" fmla="*/ 47 w 413"/>
                <a:gd name="T91" fmla="*/ 48 h 380"/>
                <a:gd name="T92" fmla="*/ 366 w 413"/>
                <a:gd name="T93" fmla="*/ 48 h 380"/>
                <a:gd name="T94" fmla="*/ 366 w 413"/>
                <a:gd name="T95" fmla="*/ 233 h 380"/>
                <a:gd name="T96" fmla="*/ 47 w 413"/>
                <a:gd name="T97" fmla="*/ 233 h 380"/>
                <a:gd name="T98" fmla="*/ 47 w 413"/>
                <a:gd name="T99" fmla="*/ 48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13" h="380">
                  <a:moveTo>
                    <a:pt x="406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7"/>
                    <a:pt x="3" y="281"/>
                    <a:pt x="7" y="281"/>
                  </a:cubicBezTo>
                  <a:cubicBezTo>
                    <a:pt x="133" y="281"/>
                    <a:pt x="133" y="281"/>
                    <a:pt x="133" y="281"/>
                  </a:cubicBezTo>
                  <a:cubicBezTo>
                    <a:pt x="133" y="332"/>
                    <a:pt x="133" y="332"/>
                    <a:pt x="133" y="332"/>
                  </a:cubicBezTo>
                  <a:cubicBezTo>
                    <a:pt x="73" y="332"/>
                    <a:pt x="73" y="332"/>
                    <a:pt x="73" y="332"/>
                  </a:cubicBezTo>
                  <a:cubicBezTo>
                    <a:pt x="69" y="332"/>
                    <a:pt x="65" y="336"/>
                    <a:pt x="65" y="340"/>
                  </a:cubicBezTo>
                  <a:cubicBezTo>
                    <a:pt x="65" y="373"/>
                    <a:pt x="65" y="373"/>
                    <a:pt x="65" y="373"/>
                  </a:cubicBezTo>
                  <a:cubicBezTo>
                    <a:pt x="65" y="377"/>
                    <a:pt x="69" y="380"/>
                    <a:pt x="73" y="380"/>
                  </a:cubicBezTo>
                  <a:cubicBezTo>
                    <a:pt x="339" y="380"/>
                    <a:pt x="339" y="380"/>
                    <a:pt x="339" y="380"/>
                  </a:cubicBezTo>
                  <a:cubicBezTo>
                    <a:pt x="343" y="380"/>
                    <a:pt x="346" y="377"/>
                    <a:pt x="346" y="373"/>
                  </a:cubicBezTo>
                  <a:cubicBezTo>
                    <a:pt x="346" y="340"/>
                    <a:pt x="346" y="340"/>
                    <a:pt x="346" y="340"/>
                  </a:cubicBezTo>
                  <a:cubicBezTo>
                    <a:pt x="346" y="336"/>
                    <a:pt x="343" y="332"/>
                    <a:pt x="339" y="332"/>
                  </a:cubicBezTo>
                  <a:cubicBezTo>
                    <a:pt x="280" y="332"/>
                    <a:pt x="280" y="332"/>
                    <a:pt x="280" y="332"/>
                  </a:cubicBezTo>
                  <a:cubicBezTo>
                    <a:pt x="280" y="281"/>
                    <a:pt x="280" y="281"/>
                    <a:pt x="280" y="281"/>
                  </a:cubicBezTo>
                  <a:cubicBezTo>
                    <a:pt x="406" y="281"/>
                    <a:pt x="406" y="281"/>
                    <a:pt x="406" y="281"/>
                  </a:cubicBezTo>
                  <a:cubicBezTo>
                    <a:pt x="410" y="281"/>
                    <a:pt x="413" y="277"/>
                    <a:pt x="413" y="273"/>
                  </a:cubicBezTo>
                  <a:cubicBezTo>
                    <a:pt x="413" y="7"/>
                    <a:pt x="413" y="7"/>
                    <a:pt x="413" y="7"/>
                  </a:cubicBezTo>
                  <a:cubicBezTo>
                    <a:pt x="413" y="3"/>
                    <a:pt x="410" y="0"/>
                    <a:pt x="406" y="0"/>
                  </a:cubicBezTo>
                  <a:close/>
                  <a:moveTo>
                    <a:pt x="331" y="366"/>
                  </a:moveTo>
                  <a:cubicBezTo>
                    <a:pt x="80" y="366"/>
                    <a:pt x="80" y="366"/>
                    <a:pt x="80" y="366"/>
                  </a:cubicBezTo>
                  <a:cubicBezTo>
                    <a:pt x="80" y="347"/>
                    <a:pt x="80" y="347"/>
                    <a:pt x="80" y="347"/>
                  </a:cubicBezTo>
                  <a:cubicBezTo>
                    <a:pt x="331" y="347"/>
                    <a:pt x="331" y="347"/>
                    <a:pt x="331" y="347"/>
                  </a:cubicBezTo>
                  <a:lnTo>
                    <a:pt x="331" y="366"/>
                  </a:lnTo>
                  <a:close/>
                  <a:moveTo>
                    <a:pt x="266" y="332"/>
                  </a:moveTo>
                  <a:cubicBezTo>
                    <a:pt x="148" y="332"/>
                    <a:pt x="148" y="332"/>
                    <a:pt x="148" y="332"/>
                  </a:cubicBezTo>
                  <a:cubicBezTo>
                    <a:pt x="148" y="281"/>
                    <a:pt x="148" y="281"/>
                    <a:pt x="148" y="281"/>
                  </a:cubicBezTo>
                  <a:cubicBezTo>
                    <a:pt x="266" y="281"/>
                    <a:pt x="266" y="281"/>
                    <a:pt x="266" y="281"/>
                  </a:cubicBezTo>
                  <a:lnTo>
                    <a:pt x="266" y="332"/>
                  </a:lnTo>
                  <a:close/>
                  <a:moveTo>
                    <a:pt x="399" y="266"/>
                  </a:moveTo>
                  <a:cubicBezTo>
                    <a:pt x="15" y="266"/>
                    <a:pt x="15" y="266"/>
                    <a:pt x="15" y="26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399" y="15"/>
                    <a:pt x="399" y="15"/>
                    <a:pt x="399" y="15"/>
                  </a:cubicBezTo>
                  <a:lnTo>
                    <a:pt x="399" y="266"/>
                  </a:lnTo>
                  <a:close/>
                  <a:moveTo>
                    <a:pt x="40" y="247"/>
                  </a:moveTo>
                  <a:cubicBezTo>
                    <a:pt x="373" y="247"/>
                    <a:pt x="373" y="247"/>
                    <a:pt x="373" y="247"/>
                  </a:cubicBezTo>
                  <a:cubicBezTo>
                    <a:pt x="377" y="247"/>
                    <a:pt x="381" y="244"/>
                    <a:pt x="381" y="240"/>
                  </a:cubicBezTo>
                  <a:cubicBezTo>
                    <a:pt x="381" y="41"/>
                    <a:pt x="381" y="41"/>
                    <a:pt x="381" y="41"/>
                  </a:cubicBezTo>
                  <a:cubicBezTo>
                    <a:pt x="381" y="37"/>
                    <a:pt x="377" y="33"/>
                    <a:pt x="373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36" y="33"/>
                    <a:pt x="33" y="37"/>
                    <a:pt x="33" y="41"/>
                  </a:cubicBezTo>
                  <a:cubicBezTo>
                    <a:pt x="33" y="240"/>
                    <a:pt x="33" y="240"/>
                    <a:pt x="33" y="240"/>
                  </a:cubicBezTo>
                  <a:cubicBezTo>
                    <a:pt x="33" y="244"/>
                    <a:pt x="36" y="247"/>
                    <a:pt x="40" y="247"/>
                  </a:cubicBezTo>
                  <a:close/>
                  <a:moveTo>
                    <a:pt x="47" y="48"/>
                  </a:moveTo>
                  <a:cubicBezTo>
                    <a:pt x="366" y="48"/>
                    <a:pt x="366" y="48"/>
                    <a:pt x="366" y="48"/>
                  </a:cubicBezTo>
                  <a:cubicBezTo>
                    <a:pt x="366" y="233"/>
                    <a:pt x="366" y="233"/>
                    <a:pt x="366" y="233"/>
                  </a:cubicBezTo>
                  <a:cubicBezTo>
                    <a:pt x="47" y="233"/>
                    <a:pt x="47" y="233"/>
                    <a:pt x="47" y="233"/>
                  </a:cubicBezTo>
                  <a:lnTo>
                    <a:pt x="4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3"/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8823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119336" y="285728"/>
            <a:ext cx="11953328" cy="839016"/>
          </a:xfrm>
        </p:spPr>
        <p:txBody>
          <a:bodyPr/>
          <a:lstStyle/>
          <a:p>
            <a:r>
              <a:rPr lang="it-IT" dirty="0"/>
              <a:t>Indirizzi </a:t>
            </a:r>
            <a:r>
              <a:rPr lang="it-IT" dirty="0" err="1"/>
              <a:t>multicast</a:t>
            </a:r>
            <a:r>
              <a:rPr lang="it-IT" dirty="0"/>
              <a:t> (RFC 3513)</a:t>
            </a:r>
          </a:p>
        </p:txBody>
      </p:sp>
      <p:grpSp>
        <p:nvGrpSpPr>
          <p:cNvPr id="42" name="Gruppo 41"/>
          <p:cNvGrpSpPr/>
          <p:nvPr/>
        </p:nvGrpSpPr>
        <p:grpSpPr>
          <a:xfrm>
            <a:off x="119337" y="3592828"/>
            <a:ext cx="11953328" cy="1420348"/>
            <a:chOff x="5597395" y="1003014"/>
            <a:chExt cx="5184576" cy="1222089"/>
          </a:xfrm>
        </p:grpSpPr>
        <p:sp>
          <p:nvSpPr>
            <p:cNvPr id="43" name="TextBox 100"/>
            <p:cNvSpPr txBox="1"/>
            <p:nvPr/>
          </p:nvSpPr>
          <p:spPr>
            <a:xfrm>
              <a:off x="5597395" y="1003014"/>
              <a:ext cx="5184575" cy="370226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lIns="179238" tIns="89619" rIns="179238" bIns="89619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b="1" dirty="0" err="1"/>
                <a:t>Identificano</a:t>
              </a:r>
              <a:r>
                <a:rPr lang="en-US" b="1" dirty="0"/>
                <a:t> un </a:t>
              </a:r>
              <a:r>
                <a:rPr lang="en-US" b="1" dirty="0" err="1"/>
                <a:t>gruppo</a:t>
              </a:r>
              <a:r>
                <a:rPr lang="en-US" b="1" dirty="0"/>
                <a:t> </a:t>
              </a:r>
              <a:r>
                <a:rPr lang="en-US" b="1" dirty="0" err="1"/>
                <a:t>d’interfacce</a:t>
              </a:r>
              <a:r>
                <a:rPr lang="en-US" b="1" dirty="0"/>
                <a:t> </a:t>
              </a:r>
              <a:r>
                <a:rPr lang="en-US" b="1" dirty="0" err="1"/>
                <a:t>generalmente</a:t>
              </a:r>
              <a:r>
                <a:rPr lang="en-US" b="1" dirty="0"/>
                <a:t> di </a:t>
              </a:r>
              <a:r>
                <a:rPr lang="en-US" b="1" dirty="0" err="1"/>
                <a:t>nodi</a:t>
              </a:r>
              <a:r>
                <a:rPr lang="en-US" b="1" dirty="0"/>
                <a:t> </a:t>
              </a:r>
              <a:r>
                <a:rPr lang="en-US" b="1" dirty="0" err="1"/>
                <a:t>diversi</a:t>
              </a:r>
              <a:endParaRPr lang="en-US" b="1" dirty="0"/>
            </a:p>
          </p:txBody>
        </p:sp>
        <p:sp>
          <p:nvSpPr>
            <p:cNvPr id="44" name="Rectangle 32"/>
            <p:cNvSpPr>
              <a:spLocks noChangeArrowheads="1"/>
            </p:cNvSpPr>
            <p:nvPr/>
          </p:nvSpPr>
          <p:spPr bwMode="auto">
            <a:xfrm>
              <a:off x="5597395" y="1388779"/>
              <a:ext cx="5184576" cy="8363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lIns="179238" tIns="143391" rIns="179238" bIns="143391" anchor="ctr" anchorCtr="0"/>
            <a:lstStyle/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en-US" b="1" dirty="0" err="1">
                  <a:solidFill>
                    <a:schemeClr val="accent1"/>
                  </a:solidFill>
                </a:rPr>
                <a:t>Prefisso</a:t>
              </a:r>
              <a:r>
                <a:rPr lang="en-US" b="1" dirty="0">
                  <a:solidFill>
                    <a:schemeClr val="accent1"/>
                  </a:solidFill>
                </a:rPr>
                <a:t> ff00::/8</a:t>
              </a:r>
            </a:p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en-US" dirty="0" err="1"/>
                <a:t>Sono</a:t>
              </a:r>
              <a:r>
                <a:rPr lang="en-US" dirty="0"/>
                <a:t> </a:t>
              </a:r>
              <a:r>
                <a:rPr lang="en-US" dirty="0" err="1"/>
                <a:t>una</a:t>
              </a:r>
              <a:r>
                <a:rPr lang="en-US" dirty="0"/>
                <a:t> </a:t>
              </a:r>
              <a:r>
                <a:rPr lang="en-US" dirty="0" err="1"/>
                <a:t>sorta</a:t>
              </a:r>
              <a:r>
                <a:rPr lang="en-US" dirty="0"/>
                <a:t> di broadcast con </a:t>
              </a:r>
              <a:r>
                <a:rPr lang="en-US" dirty="0" err="1"/>
                <a:t>ambito</a:t>
              </a:r>
              <a:r>
                <a:rPr lang="en-US" dirty="0"/>
                <a:t>, </a:t>
              </a:r>
              <a:r>
                <a:rPr lang="en-US" dirty="0" err="1"/>
                <a:t>i</a:t>
              </a:r>
              <a:r>
                <a:rPr lang="en-US" dirty="0"/>
                <a:t> </a:t>
              </a:r>
              <a:r>
                <a:rPr lang="en-US" dirty="0" err="1"/>
                <a:t>membri</a:t>
              </a:r>
              <a:r>
                <a:rPr lang="en-US" dirty="0"/>
                <a:t> di un </a:t>
              </a:r>
              <a:r>
                <a:rPr lang="en-US" dirty="0" err="1"/>
                <a:t>gruppo</a:t>
              </a:r>
              <a:r>
                <a:rPr lang="en-US" dirty="0"/>
                <a:t> multicast </a:t>
              </a:r>
              <a:r>
                <a:rPr lang="en-US" dirty="0" err="1"/>
                <a:t>hanno</a:t>
              </a:r>
              <a:r>
                <a:rPr lang="en-US" dirty="0"/>
                <a:t> lo </a:t>
              </a:r>
              <a:r>
                <a:rPr lang="en-US" dirty="0" err="1"/>
                <a:t>stesso</a:t>
              </a:r>
              <a:r>
                <a:rPr lang="en-US" dirty="0"/>
                <a:t> Group ID</a:t>
              </a:r>
            </a:p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en-US" dirty="0" err="1"/>
                <a:t>Ogni</a:t>
              </a:r>
              <a:r>
                <a:rPr lang="en-US" dirty="0"/>
                <a:t> </a:t>
              </a:r>
              <a:r>
                <a:rPr lang="en-US" dirty="0" err="1"/>
                <a:t>nodo</a:t>
              </a:r>
              <a:r>
                <a:rPr lang="en-US" dirty="0"/>
                <a:t> </a:t>
              </a:r>
              <a:r>
                <a:rPr lang="en-US" dirty="0" err="1"/>
                <a:t>deve</a:t>
              </a:r>
              <a:r>
                <a:rPr lang="en-US" dirty="0"/>
                <a:t> </a:t>
              </a:r>
              <a:r>
                <a:rPr lang="en-US" dirty="0" err="1"/>
                <a:t>supportare</a:t>
              </a:r>
              <a:r>
                <a:rPr lang="en-US" dirty="0"/>
                <a:t> </a:t>
              </a:r>
              <a:r>
                <a:rPr lang="en-US" dirty="0" err="1"/>
                <a:t>l’indirizzo</a:t>
              </a:r>
              <a:r>
                <a:rPr lang="en-US" dirty="0"/>
                <a:t> multicast di </a:t>
              </a:r>
              <a:r>
                <a:rPr lang="en-US" dirty="0" err="1"/>
                <a:t>nodo</a:t>
              </a:r>
              <a:r>
                <a:rPr lang="en-US" dirty="0"/>
                <a:t> </a:t>
              </a:r>
              <a:r>
                <a:rPr lang="en-US" dirty="0" err="1"/>
                <a:t>sollecitato</a:t>
              </a:r>
              <a:r>
                <a:rPr lang="en-US" dirty="0"/>
                <a:t> per </a:t>
              </a:r>
              <a:r>
                <a:rPr lang="en-US" dirty="0" err="1"/>
                <a:t>il</a:t>
              </a:r>
              <a:r>
                <a:rPr lang="en-US" dirty="0"/>
                <a:t> </a:t>
              </a:r>
              <a:r>
                <a:rPr lang="en-US" dirty="0" err="1"/>
                <a:t>rilevamento</a:t>
              </a:r>
              <a:r>
                <a:rPr lang="en-US" dirty="0"/>
                <a:t> di </a:t>
              </a:r>
              <a:r>
                <a:rPr lang="en-US" dirty="0" err="1"/>
                <a:t>indirizzi</a:t>
              </a:r>
              <a:r>
                <a:rPr lang="en-US" dirty="0"/>
                <a:t> </a:t>
              </a:r>
              <a:r>
                <a:rPr lang="en-US" dirty="0" err="1"/>
                <a:t>duplicati</a:t>
              </a:r>
              <a:r>
                <a:rPr lang="en-US" dirty="0"/>
                <a:t> e la </a:t>
              </a:r>
              <a:r>
                <a:rPr lang="en-US" dirty="0" err="1"/>
                <a:t>risoluzione</a:t>
              </a:r>
              <a:r>
                <a:rPr lang="en-US" dirty="0"/>
                <a:t> </a:t>
              </a:r>
              <a:r>
                <a:rPr lang="en-US" dirty="0" err="1"/>
                <a:t>degli</a:t>
              </a:r>
              <a:r>
                <a:rPr lang="en-US" dirty="0"/>
                <a:t> </a:t>
              </a:r>
              <a:r>
                <a:rPr lang="en-US" dirty="0" err="1"/>
                <a:t>indirizzi</a:t>
              </a:r>
              <a:r>
                <a:rPr lang="en-US" dirty="0"/>
                <a:t> Link Local </a:t>
              </a:r>
              <a:r>
                <a:rPr lang="en-US" dirty="0" err="1"/>
                <a:t>degli</a:t>
              </a:r>
              <a:r>
                <a:rPr lang="en-US" dirty="0"/>
                <a:t> host col </a:t>
              </a:r>
              <a:r>
                <a:rPr lang="en-US" dirty="0" err="1"/>
                <a:t>protocollo</a:t>
              </a:r>
              <a:r>
                <a:rPr lang="en-US" dirty="0"/>
                <a:t> NDP (Neighbor Discovery Protocol)</a:t>
              </a:r>
            </a:p>
          </p:txBody>
        </p:sp>
      </p:grpSp>
      <p:grpSp>
        <p:nvGrpSpPr>
          <p:cNvPr id="2" name="Gruppo 1"/>
          <p:cNvGrpSpPr/>
          <p:nvPr/>
        </p:nvGrpSpPr>
        <p:grpSpPr>
          <a:xfrm>
            <a:off x="576468" y="1024728"/>
            <a:ext cx="11173090" cy="2607021"/>
            <a:chOff x="576468" y="1267036"/>
            <a:chExt cx="11173090" cy="2607021"/>
          </a:xfrm>
        </p:grpSpPr>
        <p:sp>
          <p:nvSpPr>
            <p:cNvPr id="21" name="Rectangle 3"/>
            <p:cNvSpPr/>
            <p:nvPr/>
          </p:nvSpPr>
          <p:spPr bwMode="auto">
            <a:xfrm>
              <a:off x="576468" y="2289982"/>
              <a:ext cx="1652999" cy="609398"/>
            </a:xfrm>
            <a:prstGeom prst="rect">
              <a:avLst/>
            </a:prstGeom>
            <a:solidFill>
              <a:srgbClr val="000000"/>
            </a:solidFill>
            <a:ln w="38100">
              <a:noFill/>
              <a:miter lim="800000"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137160" rIns="91436" bIns="13716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>
                <a:lnSpc>
                  <a:spcPct val="90000"/>
                </a:lnSpc>
                <a:spcBef>
                  <a:spcPct val="20000"/>
                </a:spcBef>
                <a:buSzPct val="90000"/>
              </a:pPr>
              <a:r>
                <a:rPr lang="en-US" sz="2400" b="1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1111  1111</a:t>
              </a:r>
            </a:p>
          </p:txBody>
        </p:sp>
        <p:sp>
          <p:nvSpPr>
            <p:cNvPr id="22" name="Rectangle 4"/>
            <p:cNvSpPr/>
            <p:nvPr/>
          </p:nvSpPr>
          <p:spPr bwMode="auto">
            <a:xfrm>
              <a:off x="2229468" y="2289982"/>
              <a:ext cx="1080119" cy="609398"/>
            </a:xfrm>
            <a:prstGeom prst="rect">
              <a:avLst/>
            </a:prstGeom>
            <a:solidFill>
              <a:schemeClr val="bg2"/>
            </a:solidFill>
            <a:ln w="38100">
              <a:noFill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137160" rIns="91436" bIns="13716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>
                <a:lnSpc>
                  <a:spcPct val="90000"/>
                </a:lnSpc>
                <a:spcBef>
                  <a:spcPct val="20000"/>
                </a:spcBef>
                <a:buSzPct val="90000"/>
              </a:pPr>
              <a:r>
                <a:rPr lang="en-US" sz="2400" b="1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Flags</a:t>
              </a:r>
            </a:p>
          </p:txBody>
        </p:sp>
        <p:sp>
          <p:nvSpPr>
            <p:cNvPr id="23" name="Rectangle 5"/>
            <p:cNvSpPr/>
            <p:nvPr/>
          </p:nvSpPr>
          <p:spPr bwMode="auto">
            <a:xfrm>
              <a:off x="3309588" y="2289982"/>
              <a:ext cx="1087103" cy="609398"/>
            </a:xfrm>
            <a:prstGeom prst="rect">
              <a:avLst/>
            </a:prstGeom>
            <a:solidFill>
              <a:schemeClr val="accent3"/>
            </a:solidFill>
            <a:ln w="38100">
              <a:noFill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137160" rIns="91436" bIns="13716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>
                <a:lnSpc>
                  <a:spcPct val="90000"/>
                </a:lnSpc>
                <a:spcBef>
                  <a:spcPct val="20000"/>
                </a:spcBef>
                <a:buSzPct val="90000"/>
              </a:pPr>
              <a:r>
                <a:rPr lang="en-US" sz="2400" b="1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Scope</a:t>
              </a:r>
            </a:p>
          </p:txBody>
        </p:sp>
        <p:sp>
          <p:nvSpPr>
            <p:cNvPr id="24" name="Rectangle 6"/>
            <p:cNvSpPr/>
            <p:nvPr/>
          </p:nvSpPr>
          <p:spPr bwMode="auto">
            <a:xfrm>
              <a:off x="4396691" y="2289982"/>
              <a:ext cx="1330698" cy="609398"/>
            </a:xfrm>
            <a:prstGeom prst="rect">
              <a:avLst/>
            </a:prstGeom>
            <a:solidFill>
              <a:schemeClr val="accent2"/>
            </a:solidFill>
            <a:ln w="38100">
              <a:noFill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137160" rIns="91436" bIns="13716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>
                <a:lnSpc>
                  <a:spcPct val="90000"/>
                </a:lnSpc>
                <a:spcBef>
                  <a:spcPct val="20000"/>
                </a:spcBef>
                <a:buSzPct val="90000"/>
              </a:pPr>
              <a:r>
                <a:rPr lang="en-US" sz="2400" b="1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Reserve</a:t>
              </a:r>
            </a:p>
          </p:txBody>
        </p:sp>
        <p:sp>
          <p:nvSpPr>
            <p:cNvPr id="25" name="Left Brace 7"/>
            <p:cNvSpPr/>
            <p:nvPr/>
          </p:nvSpPr>
          <p:spPr>
            <a:xfrm rot="5400000">
              <a:off x="6090920" y="1421087"/>
              <a:ext cx="360040" cy="1087103"/>
            </a:xfrm>
            <a:prstGeom prst="leftBrac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6" name="Left Brace 8"/>
            <p:cNvSpPr/>
            <p:nvPr/>
          </p:nvSpPr>
          <p:spPr>
            <a:xfrm rot="5400000">
              <a:off x="10527844" y="939977"/>
              <a:ext cx="360040" cy="2083387"/>
            </a:xfrm>
            <a:prstGeom prst="leftBrac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7" name="Left Brace 9"/>
            <p:cNvSpPr/>
            <p:nvPr/>
          </p:nvSpPr>
          <p:spPr>
            <a:xfrm rot="5400000">
              <a:off x="8060311" y="540005"/>
              <a:ext cx="360040" cy="2851679"/>
            </a:xfrm>
            <a:prstGeom prst="leftBrac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8" name="TextBox 15"/>
            <p:cNvSpPr txBox="1"/>
            <p:nvPr/>
          </p:nvSpPr>
          <p:spPr>
            <a:xfrm>
              <a:off x="7657542" y="1268760"/>
              <a:ext cx="1039067" cy="5170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buSzPct val="90000"/>
              </a:pPr>
              <a:r>
                <a:rPr lang="sv-SE" sz="2400" b="1" dirty="0">
                  <a:solidFill>
                    <a:schemeClr val="tx2">
                      <a:alpha val="99000"/>
                    </a:schemeClr>
                  </a:solidFill>
                </a:rPr>
                <a:t>64 bits</a:t>
              </a:r>
            </a:p>
          </p:txBody>
        </p:sp>
        <p:sp>
          <p:nvSpPr>
            <p:cNvPr id="29" name="Left Brace 19"/>
            <p:cNvSpPr/>
            <p:nvPr/>
          </p:nvSpPr>
          <p:spPr>
            <a:xfrm rot="5400000">
              <a:off x="3673119" y="1421088"/>
              <a:ext cx="360040" cy="1087102"/>
            </a:xfrm>
            <a:prstGeom prst="leftBrac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0" name="TextBox 20"/>
            <p:cNvSpPr txBox="1"/>
            <p:nvPr/>
          </p:nvSpPr>
          <p:spPr>
            <a:xfrm>
              <a:off x="769459" y="1268760"/>
              <a:ext cx="875561" cy="5170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buSzPct val="90000"/>
              </a:pPr>
              <a:r>
                <a:rPr lang="sv-SE" sz="2400" b="1" dirty="0">
                  <a:solidFill>
                    <a:schemeClr val="tx2">
                      <a:alpha val="99000"/>
                    </a:schemeClr>
                  </a:solidFill>
                </a:rPr>
                <a:t>8 bits</a:t>
              </a:r>
            </a:p>
          </p:txBody>
        </p:sp>
        <p:sp>
          <p:nvSpPr>
            <p:cNvPr id="31" name="Rectangle 21"/>
            <p:cNvSpPr/>
            <p:nvPr/>
          </p:nvSpPr>
          <p:spPr bwMode="auto">
            <a:xfrm>
              <a:off x="5727389" y="2289982"/>
              <a:ext cx="1087103" cy="609398"/>
            </a:xfrm>
            <a:prstGeom prst="rect">
              <a:avLst/>
            </a:prstGeom>
            <a:solidFill>
              <a:schemeClr val="accent5"/>
            </a:solidFill>
            <a:ln w="38100">
              <a:noFill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137160" rIns="91436" bIns="13716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>
                <a:lnSpc>
                  <a:spcPct val="90000"/>
                </a:lnSpc>
                <a:spcBef>
                  <a:spcPct val="20000"/>
                </a:spcBef>
                <a:buSzPct val="90000"/>
              </a:pPr>
              <a:r>
                <a:rPr lang="en-US" sz="2400" b="1" dirty="0" err="1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Plen</a:t>
              </a:r>
              <a:endParaRPr lang="en-US" sz="2400" b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2" name="Rectangle 24"/>
            <p:cNvSpPr/>
            <p:nvPr/>
          </p:nvSpPr>
          <p:spPr bwMode="auto">
            <a:xfrm>
              <a:off x="9666171" y="2289982"/>
              <a:ext cx="2083387" cy="609398"/>
            </a:xfrm>
            <a:prstGeom prst="rect">
              <a:avLst/>
            </a:prstGeom>
            <a:solidFill>
              <a:schemeClr val="accent4"/>
            </a:solidFill>
            <a:ln w="38100">
              <a:noFill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137160" rIns="91436" bIns="13716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>
                <a:lnSpc>
                  <a:spcPct val="90000"/>
                </a:lnSpc>
                <a:spcBef>
                  <a:spcPct val="20000"/>
                </a:spcBef>
                <a:buSzPct val="90000"/>
              </a:pPr>
              <a:r>
                <a:rPr lang="en-US" sz="2400" b="1" dirty="0">
                  <a:solidFill>
                    <a:schemeClr val="tx2"/>
                  </a:solidFill>
                </a:rPr>
                <a:t>Group Prefix</a:t>
              </a:r>
            </a:p>
          </p:txBody>
        </p:sp>
        <p:sp>
          <p:nvSpPr>
            <p:cNvPr id="33" name="Rectangle 25"/>
            <p:cNvSpPr/>
            <p:nvPr/>
          </p:nvSpPr>
          <p:spPr bwMode="auto">
            <a:xfrm>
              <a:off x="6742484" y="2289982"/>
              <a:ext cx="2923686" cy="609398"/>
            </a:xfrm>
            <a:prstGeom prst="rect">
              <a:avLst/>
            </a:prstGeom>
            <a:solidFill>
              <a:schemeClr val="accent1"/>
            </a:solidFill>
            <a:ln w="38100">
              <a:noFill/>
              <a:miter lim="800000"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137160" rIns="91436" bIns="13716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>
                <a:lnSpc>
                  <a:spcPct val="90000"/>
                </a:lnSpc>
                <a:spcBef>
                  <a:spcPct val="20000"/>
                </a:spcBef>
                <a:buSzPct val="90000"/>
              </a:pPr>
              <a:r>
                <a:rPr lang="en-US" sz="2400" b="1" dirty="0">
                  <a:solidFill>
                    <a:schemeClr val="tx2"/>
                  </a:solidFill>
                </a:rPr>
                <a:t>Net Prefix</a:t>
              </a:r>
            </a:p>
          </p:txBody>
        </p:sp>
        <p:sp>
          <p:nvSpPr>
            <p:cNvPr id="34" name="Left Brace 26"/>
            <p:cNvSpPr/>
            <p:nvPr/>
          </p:nvSpPr>
          <p:spPr>
            <a:xfrm rot="5400000">
              <a:off x="4882030" y="1316313"/>
              <a:ext cx="360040" cy="1330718"/>
            </a:xfrm>
            <a:prstGeom prst="leftBrac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5" name="Left Brace 27"/>
            <p:cNvSpPr/>
            <p:nvPr/>
          </p:nvSpPr>
          <p:spPr>
            <a:xfrm rot="5400000">
              <a:off x="2592999" y="1421087"/>
              <a:ext cx="360040" cy="1087102"/>
            </a:xfrm>
            <a:prstGeom prst="leftBrac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6" name="Left Brace 28"/>
            <p:cNvSpPr/>
            <p:nvPr/>
          </p:nvSpPr>
          <p:spPr>
            <a:xfrm rot="5400000">
              <a:off x="1222948" y="1138138"/>
              <a:ext cx="360040" cy="1653000"/>
            </a:xfrm>
            <a:prstGeom prst="leftBrac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7" name="TextBox 29"/>
            <p:cNvSpPr txBox="1"/>
            <p:nvPr/>
          </p:nvSpPr>
          <p:spPr>
            <a:xfrm>
              <a:off x="4602102" y="1267036"/>
              <a:ext cx="875561" cy="5170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buSzPct val="90000"/>
              </a:pPr>
              <a:r>
                <a:rPr lang="sv-SE" sz="2400" b="1" dirty="0">
                  <a:solidFill>
                    <a:schemeClr val="tx2">
                      <a:alpha val="99000"/>
                    </a:schemeClr>
                  </a:solidFill>
                </a:rPr>
                <a:t>8 bits</a:t>
              </a:r>
            </a:p>
          </p:txBody>
        </p:sp>
        <p:sp>
          <p:nvSpPr>
            <p:cNvPr id="38" name="TextBox 30"/>
            <p:cNvSpPr txBox="1"/>
            <p:nvPr/>
          </p:nvSpPr>
          <p:spPr>
            <a:xfrm>
              <a:off x="5807511" y="1284585"/>
              <a:ext cx="875561" cy="5170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buSzPct val="90000"/>
              </a:pPr>
              <a:r>
                <a:rPr lang="sv-SE" sz="2400" b="1" dirty="0">
                  <a:solidFill>
                    <a:schemeClr val="tx2">
                      <a:alpha val="99000"/>
                    </a:schemeClr>
                  </a:solidFill>
                </a:rPr>
                <a:t>8 bits</a:t>
              </a:r>
            </a:p>
          </p:txBody>
        </p:sp>
        <p:sp>
          <p:nvSpPr>
            <p:cNvPr id="39" name="TextBox 31"/>
            <p:cNvSpPr txBox="1"/>
            <p:nvPr/>
          </p:nvSpPr>
          <p:spPr>
            <a:xfrm>
              <a:off x="3393201" y="1267036"/>
              <a:ext cx="880369" cy="5170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buSzPct val="90000"/>
              </a:pPr>
              <a:r>
                <a:rPr lang="sv-SE" sz="2400" b="1" dirty="0">
                  <a:solidFill>
                    <a:schemeClr val="tx2">
                      <a:alpha val="99000"/>
                    </a:schemeClr>
                  </a:solidFill>
                </a:rPr>
                <a:t>4 bits</a:t>
              </a:r>
            </a:p>
          </p:txBody>
        </p:sp>
        <p:sp>
          <p:nvSpPr>
            <p:cNvPr id="40" name="TextBox 32"/>
            <p:cNvSpPr txBox="1"/>
            <p:nvPr/>
          </p:nvSpPr>
          <p:spPr>
            <a:xfrm>
              <a:off x="2309590" y="1267036"/>
              <a:ext cx="880369" cy="5170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buSzPct val="90000"/>
              </a:pPr>
              <a:r>
                <a:rPr lang="sv-SE" sz="2400" b="1" dirty="0">
                  <a:solidFill>
                    <a:schemeClr val="tx2">
                      <a:alpha val="99000"/>
                    </a:schemeClr>
                  </a:solidFill>
                </a:rPr>
                <a:t>4 bits</a:t>
              </a:r>
            </a:p>
          </p:txBody>
        </p:sp>
        <p:sp>
          <p:nvSpPr>
            <p:cNvPr id="41" name="TextBox 33"/>
            <p:cNvSpPr txBox="1"/>
            <p:nvPr/>
          </p:nvSpPr>
          <p:spPr>
            <a:xfrm>
              <a:off x="10161079" y="1284587"/>
              <a:ext cx="1034257" cy="5170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buSzPct val="90000"/>
              </a:pPr>
              <a:r>
                <a:rPr lang="sv-SE" sz="2400" b="1" dirty="0">
                  <a:solidFill>
                    <a:schemeClr val="tx2">
                      <a:alpha val="99000"/>
                    </a:schemeClr>
                  </a:solidFill>
                </a:rPr>
                <a:t>32 bits</a:t>
              </a:r>
            </a:p>
          </p:txBody>
        </p:sp>
        <p:sp>
          <p:nvSpPr>
            <p:cNvPr id="45" name="Left Brace 9"/>
            <p:cNvSpPr/>
            <p:nvPr/>
          </p:nvSpPr>
          <p:spPr>
            <a:xfrm rot="16200000" flipV="1">
              <a:off x="7893104" y="-499462"/>
              <a:ext cx="360040" cy="7352868"/>
            </a:xfrm>
            <a:prstGeom prst="leftBrac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6" name="TextBox 15"/>
            <p:cNvSpPr txBox="1"/>
            <p:nvPr/>
          </p:nvSpPr>
          <p:spPr>
            <a:xfrm>
              <a:off x="6808868" y="3356992"/>
              <a:ext cx="2528513" cy="5170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buSzPct val="90000"/>
              </a:pPr>
              <a:r>
                <a:rPr lang="sv-SE" sz="2400" b="1" dirty="0">
                  <a:solidFill>
                    <a:schemeClr val="tx2">
                      <a:alpha val="99000"/>
                    </a:schemeClr>
                  </a:solidFill>
                </a:rPr>
                <a:t>Group ID (112 bits)</a:t>
              </a:r>
            </a:p>
          </p:txBody>
        </p:sp>
      </p:grpSp>
      <p:graphicFrame>
        <p:nvGraphicFramePr>
          <p:cNvPr id="3" name="Tabella 2"/>
          <p:cNvGraphicFramePr>
            <a:graphicFrameLocks noGrp="1"/>
          </p:cNvGraphicFramePr>
          <p:nvPr/>
        </p:nvGraphicFramePr>
        <p:xfrm>
          <a:off x="119335" y="5085184"/>
          <a:ext cx="11953327" cy="1676401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767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20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281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Flag</a:t>
                      </a:r>
                      <a:endParaRPr lang="it-IT" sz="1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Prefisso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Interpretazione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946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2"/>
                          </a:solidFill>
                        </a:rPr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2"/>
                          </a:solidFill>
                        </a:rPr>
                        <a:t>ff00::12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 dirty="0">
                          <a:solidFill>
                            <a:schemeClr val="tx2"/>
                          </a:solidFill>
                        </a:rPr>
                        <a:t>Group ID a 112 bits assegnato permanentemente, indirizzo coincidente con Group ID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9946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2"/>
                          </a:solidFill>
                        </a:rPr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2"/>
                          </a:solidFill>
                        </a:rPr>
                        <a:t>ff10::/12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 dirty="0">
                          <a:solidFill>
                            <a:schemeClr val="tx2"/>
                          </a:solidFill>
                        </a:rPr>
                        <a:t>Group ID a 112 bits </a:t>
                      </a:r>
                      <a:r>
                        <a:rPr lang="it-IT" sz="1600" dirty="0" err="1">
                          <a:solidFill>
                            <a:schemeClr val="tx2"/>
                          </a:solidFill>
                        </a:rPr>
                        <a:t>assegnanto</a:t>
                      </a:r>
                      <a:r>
                        <a:rPr lang="it-IT" sz="1600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it-IT" sz="1600" dirty="0" err="1">
                          <a:solidFill>
                            <a:schemeClr val="tx2"/>
                          </a:solidFill>
                        </a:rPr>
                        <a:t>temporanemente</a:t>
                      </a:r>
                      <a:r>
                        <a:rPr lang="it-IT" sz="1600" dirty="0">
                          <a:solidFill>
                            <a:schemeClr val="tx2"/>
                          </a:solidFill>
                        </a:rPr>
                        <a:t>, indirizzo coincidente con Group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9946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2"/>
                          </a:solidFill>
                        </a:rPr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2"/>
                          </a:solidFill>
                        </a:rPr>
                        <a:t>ff30::/12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 dirty="0">
                          <a:solidFill>
                            <a:schemeClr val="tx2"/>
                          </a:solidFill>
                        </a:rPr>
                        <a:t>Indirizzo </a:t>
                      </a:r>
                      <a:r>
                        <a:rPr lang="it-IT" sz="1600" dirty="0" err="1">
                          <a:solidFill>
                            <a:schemeClr val="tx2"/>
                          </a:solidFill>
                        </a:rPr>
                        <a:t>multicast</a:t>
                      </a:r>
                      <a:r>
                        <a:rPr lang="it-IT" sz="1600" dirty="0">
                          <a:solidFill>
                            <a:schemeClr val="tx2"/>
                          </a:solidFill>
                        </a:rPr>
                        <a:t> con prefisso </a:t>
                      </a:r>
                      <a:r>
                        <a:rPr lang="it-IT" sz="1600" dirty="0" err="1">
                          <a:solidFill>
                            <a:schemeClr val="tx2"/>
                          </a:solidFill>
                        </a:rPr>
                        <a:t>unicast</a:t>
                      </a:r>
                      <a:r>
                        <a:rPr lang="it-IT" sz="1600" dirty="0">
                          <a:solidFill>
                            <a:schemeClr val="tx2"/>
                          </a:solidFill>
                        </a:rPr>
                        <a:t> temporaneo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9946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2"/>
                          </a:solidFill>
                        </a:rPr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2"/>
                          </a:solidFill>
                        </a:rPr>
                        <a:t>ff70::12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>
                          <a:solidFill>
                            <a:schemeClr val="tx2"/>
                          </a:solidFill>
                        </a:rPr>
                        <a:t>Indirizzo </a:t>
                      </a:r>
                      <a:r>
                        <a:rPr lang="it-IT" sz="1600" dirty="0" err="1">
                          <a:solidFill>
                            <a:schemeClr val="tx2"/>
                          </a:solidFill>
                        </a:rPr>
                        <a:t>multicast</a:t>
                      </a:r>
                      <a:r>
                        <a:rPr lang="it-IT" sz="1600" dirty="0">
                          <a:solidFill>
                            <a:schemeClr val="tx2"/>
                          </a:solidFill>
                        </a:rPr>
                        <a:t> con  ID d’interfaccia </a:t>
                      </a:r>
                      <a:r>
                        <a:rPr lang="it-IT" sz="1600" dirty="0" err="1">
                          <a:solidFill>
                            <a:schemeClr val="tx2"/>
                          </a:solidFill>
                        </a:rPr>
                        <a:t>Rendezvous</a:t>
                      </a:r>
                      <a:r>
                        <a:rPr lang="it-IT" sz="1600" dirty="0">
                          <a:solidFill>
                            <a:schemeClr val="tx2"/>
                          </a:solidFill>
                        </a:rPr>
                        <a:t> Point e prefisso </a:t>
                      </a:r>
                      <a:r>
                        <a:rPr lang="it-IT" sz="1600" dirty="0" err="1">
                          <a:solidFill>
                            <a:schemeClr val="tx2"/>
                          </a:solidFill>
                        </a:rPr>
                        <a:t>unicast</a:t>
                      </a:r>
                      <a:r>
                        <a:rPr lang="it-IT" sz="1600" dirty="0">
                          <a:solidFill>
                            <a:schemeClr val="tx2"/>
                          </a:solidFill>
                        </a:rPr>
                        <a:t> temporaneo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0" name="Fumetto 1 49"/>
          <p:cNvSpPr/>
          <p:nvPr/>
        </p:nvSpPr>
        <p:spPr bwMode="ltGray">
          <a:xfrm>
            <a:off x="9840416" y="5236539"/>
            <a:ext cx="2057252" cy="954107"/>
          </a:xfrm>
          <a:prstGeom prst="wedgeRectCallout">
            <a:avLst>
              <a:gd name="adj1" fmla="val -72859"/>
              <a:gd name="adj2" fmla="val -10225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Condensed" pitchFamily="34" charset="0"/>
                <a:ea typeface="+mn-ea"/>
                <a:cs typeface="+mn-cs"/>
              </a:rPr>
              <a:t>L’RFC 3513 consiglia di assegnare Group ID usando solo i 32 bit meno significativi </a:t>
            </a:r>
          </a:p>
        </p:txBody>
      </p:sp>
    </p:spTree>
    <p:extLst>
      <p:ext uri="{BB962C8B-B14F-4D97-AF65-F5344CB8AC3E}">
        <p14:creationId xmlns:p14="http://schemas.microsoft.com/office/powerpoint/2010/main" val="2817589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/>
          <p:cNvSpPr/>
          <p:nvPr/>
        </p:nvSpPr>
        <p:spPr bwMode="ltGray">
          <a:xfrm>
            <a:off x="6132664" y="1254147"/>
            <a:ext cx="5940000" cy="5305313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Condensed" pitchFamily="34" charset="0"/>
              <a:ea typeface="+mn-ea"/>
              <a:cs typeface="+mn-cs"/>
            </a:endParaRPr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Concetti e terminologia IPv4 vs IPv6</a:t>
            </a:r>
          </a:p>
        </p:txBody>
      </p:sp>
      <p:sp>
        <p:nvSpPr>
          <p:cNvPr id="10" name="Rettangolo 9"/>
          <p:cNvSpPr/>
          <p:nvPr/>
        </p:nvSpPr>
        <p:spPr bwMode="ltGray">
          <a:xfrm>
            <a:off x="156000" y="1254147"/>
            <a:ext cx="5940000" cy="5305313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Condensed" pitchFamily="34" charset="0"/>
              <a:ea typeface="+mn-ea"/>
              <a:cs typeface="+mn-cs"/>
            </a:endParaRPr>
          </a:p>
        </p:txBody>
      </p:sp>
      <p:grpSp>
        <p:nvGrpSpPr>
          <p:cNvPr id="7" name="Gruppo 6"/>
          <p:cNvGrpSpPr>
            <a:grpSpLocks/>
          </p:cNvGrpSpPr>
          <p:nvPr/>
        </p:nvGrpSpPr>
        <p:grpSpPr>
          <a:xfrm>
            <a:off x="335359" y="1563729"/>
            <a:ext cx="1879677" cy="1512000"/>
            <a:chOff x="0" y="344549"/>
            <a:chExt cx="3735585" cy="2241351"/>
          </a:xfrm>
        </p:grpSpPr>
        <p:sp>
          <p:nvSpPr>
            <p:cNvPr id="8" name="Rettangolo 7"/>
            <p:cNvSpPr/>
            <p:nvPr/>
          </p:nvSpPr>
          <p:spPr>
            <a:xfrm>
              <a:off x="0" y="344549"/>
              <a:ext cx="3735585" cy="2241351"/>
            </a:xfrm>
            <a:prstGeom prst="rect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ettangolo 8"/>
            <p:cNvSpPr/>
            <p:nvPr/>
          </p:nvSpPr>
          <p:spPr>
            <a:xfrm>
              <a:off x="0" y="344549"/>
              <a:ext cx="3735585" cy="22413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b="0" i="0" kern="1200" baseline="0" dirty="0"/>
                <a:t>Un </a:t>
              </a:r>
              <a:r>
                <a:rPr lang="it-IT" b="1" i="0" kern="1200" baseline="0" dirty="0">
                  <a:solidFill>
                    <a:srgbClr val="FFFF00"/>
                  </a:solidFill>
                  <a:effectLst/>
                </a:rPr>
                <a:t>Host</a:t>
              </a:r>
              <a:r>
                <a:rPr lang="it-IT" b="0" i="0" kern="1200" baseline="0" dirty="0"/>
                <a:t> è identificato da un </a:t>
              </a:r>
              <a:r>
                <a:rPr lang="it-IT" b="1" i="0" kern="1200" baseline="0" dirty="0">
                  <a:solidFill>
                    <a:srgbClr val="FFFF00"/>
                  </a:solidFill>
                </a:rPr>
                <a:t>indirizzo IP</a:t>
              </a:r>
              <a:endParaRPr lang="it-IT" b="1" kern="1200" dirty="0">
                <a:solidFill>
                  <a:srgbClr val="FFFF00"/>
                </a:solidFill>
              </a:endParaRPr>
            </a:p>
          </p:txBody>
        </p:sp>
      </p:grpSp>
      <p:sp>
        <p:nvSpPr>
          <p:cNvPr id="14" name="Figura a mano libera 13"/>
          <p:cNvSpPr>
            <a:spLocks/>
          </p:cNvSpPr>
          <p:nvPr/>
        </p:nvSpPr>
        <p:spPr>
          <a:xfrm>
            <a:off x="6282188" y="1563729"/>
            <a:ext cx="2373109" cy="1512000"/>
          </a:xfrm>
          <a:custGeom>
            <a:avLst/>
            <a:gdLst>
              <a:gd name="connsiteX0" fmla="*/ 0 w 3735585"/>
              <a:gd name="connsiteY0" fmla="*/ 0 h 2241351"/>
              <a:gd name="connsiteX1" fmla="*/ 3735585 w 3735585"/>
              <a:gd name="connsiteY1" fmla="*/ 0 h 2241351"/>
              <a:gd name="connsiteX2" fmla="*/ 3735585 w 3735585"/>
              <a:gd name="connsiteY2" fmla="*/ 2241351 h 2241351"/>
              <a:gd name="connsiteX3" fmla="*/ 0 w 3735585"/>
              <a:gd name="connsiteY3" fmla="*/ 2241351 h 2241351"/>
              <a:gd name="connsiteX4" fmla="*/ 0 w 3735585"/>
              <a:gd name="connsiteY4" fmla="*/ 0 h 2241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5585" h="2241351">
                <a:moveTo>
                  <a:pt x="0" y="0"/>
                </a:moveTo>
                <a:lnTo>
                  <a:pt x="3735585" y="0"/>
                </a:lnTo>
                <a:lnTo>
                  <a:pt x="3735585" y="2241351"/>
                </a:lnTo>
                <a:lnTo>
                  <a:pt x="0" y="224135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390" tIns="72390" rIns="72390" bIns="72390" numCol="1" spcCol="1270" anchor="ctr" anchorCtr="0">
            <a:noAutofit/>
          </a:bodyPr>
          <a:lstStyle/>
          <a:p>
            <a:pPr lvl="0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dirty="0"/>
              <a:t>Un </a:t>
            </a:r>
            <a:r>
              <a:rPr lang="it-IT" b="1" dirty="0">
                <a:solidFill>
                  <a:srgbClr val="FFFF00"/>
                </a:solidFill>
              </a:rPr>
              <a:t>Nodo</a:t>
            </a:r>
            <a:r>
              <a:rPr lang="it-IT" dirty="0"/>
              <a:t> è un </a:t>
            </a:r>
            <a:r>
              <a:rPr lang="it-IT" b="1" dirty="0">
                <a:solidFill>
                  <a:srgbClr val="FFFF00"/>
                </a:solidFill>
              </a:rPr>
              <a:t>D</a:t>
            </a:r>
            <a:r>
              <a:rPr lang="it-IT" b="1" i="0" kern="1200" baseline="0" dirty="0">
                <a:solidFill>
                  <a:srgbClr val="FFFF00"/>
                </a:solidFill>
              </a:rPr>
              <a:t>evice di rete</a:t>
            </a:r>
            <a:r>
              <a:rPr lang="it-IT" b="0" i="0" kern="1200" baseline="0" dirty="0"/>
              <a:t> (</a:t>
            </a:r>
            <a:r>
              <a:rPr lang="it-IT" b="0" i="0" kern="1200" baseline="0" dirty="0" err="1"/>
              <a:t>host</a:t>
            </a:r>
            <a:r>
              <a:rPr lang="it-IT" dirty="0"/>
              <a:t>, router) identificato da un </a:t>
            </a:r>
            <a:r>
              <a:rPr lang="it-IT" b="1" dirty="0">
                <a:solidFill>
                  <a:srgbClr val="FFFF00"/>
                </a:solidFill>
              </a:rPr>
              <a:t>indirizzo Multicast</a:t>
            </a:r>
            <a:endParaRPr lang="it-IT" dirty="0"/>
          </a:p>
        </p:txBody>
      </p:sp>
      <p:grpSp>
        <p:nvGrpSpPr>
          <p:cNvPr id="15" name="Gruppo 14"/>
          <p:cNvGrpSpPr/>
          <p:nvPr/>
        </p:nvGrpSpPr>
        <p:grpSpPr>
          <a:xfrm>
            <a:off x="2389986" y="1563729"/>
            <a:ext cx="3560836" cy="1512000"/>
            <a:chOff x="4109144" y="344549"/>
            <a:chExt cx="3735585" cy="2241351"/>
          </a:xfrm>
        </p:grpSpPr>
        <p:sp>
          <p:nvSpPr>
            <p:cNvPr id="16" name="Rettangolo 15"/>
            <p:cNvSpPr/>
            <p:nvPr/>
          </p:nvSpPr>
          <p:spPr>
            <a:xfrm>
              <a:off x="4109144" y="344549"/>
              <a:ext cx="3735585" cy="2241351"/>
            </a:xfrm>
            <a:prstGeom prst="rect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ettangolo 16"/>
            <p:cNvSpPr/>
            <p:nvPr/>
          </p:nvSpPr>
          <p:spPr>
            <a:xfrm>
              <a:off x="4109144" y="344549"/>
              <a:ext cx="3735585" cy="22413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b="0" i="0" kern="1200" baseline="0" dirty="0"/>
                <a:t>Gli </a:t>
              </a:r>
              <a:r>
                <a:rPr lang="it-IT" b="0" i="0" kern="1200" baseline="0" dirty="0" err="1"/>
                <a:t>host</a:t>
              </a:r>
              <a:r>
                <a:rPr lang="it-IT" b="0" i="0" kern="1200" baseline="0" dirty="0"/>
                <a:t> appartengono a </a:t>
              </a:r>
              <a:r>
                <a:rPr lang="it-IT" b="1" i="0" kern="1200" baseline="0" dirty="0">
                  <a:solidFill>
                    <a:srgbClr val="FFFF00"/>
                  </a:solidFill>
                </a:rPr>
                <a:t>Segmenti di rete</a:t>
              </a:r>
              <a:r>
                <a:rPr lang="it-IT" b="0" i="0" kern="1200" baseline="0" dirty="0"/>
                <a:t> Ethernet identificati tramite una </a:t>
              </a:r>
              <a:r>
                <a:rPr lang="it-IT" b="1" i="0" kern="1200" baseline="0" dirty="0" err="1">
                  <a:solidFill>
                    <a:srgbClr val="FFFF00"/>
                  </a:solidFill>
                </a:rPr>
                <a:t>Subnet</a:t>
              </a:r>
              <a:r>
                <a:rPr lang="it-IT" b="1" i="0" kern="1200" baseline="0" dirty="0">
                  <a:solidFill>
                    <a:srgbClr val="FFFF00"/>
                  </a:solidFill>
                </a:rPr>
                <a:t> </a:t>
              </a:r>
              <a:r>
                <a:rPr lang="it-IT" b="1" i="0" kern="1200" baseline="0" dirty="0" err="1">
                  <a:solidFill>
                    <a:srgbClr val="FFFF00"/>
                  </a:solidFill>
                </a:rPr>
                <a:t>mask</a:t>
              </a:r>
              <a:endParaRPr lang="it-IT" b="1" kern="1200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18" name="Gruppo 17"/>
          <p:cNvGrpSpPr/>
          <p:nvPr/>
        </p:nvGrpSpPr>
        <p:grpSpPr>
          <a:xfrm>
            <a:off x="335360" y="4925558"/>
            <a:ext cx="2601149" cy="1512000"/>
            <a:chOff x="8218289" y="344549"/>
            <a:chExt cx="3735585" cy="2241351"/>
          </a:xfrm>
        </p:grpSpPr>
        <p:sp>
          <p:nvSpPr>
            <p:cNvPr id="19" name="Rettangolo 18"/>
            <p:cNvSpPr/>
            <p:nvPr/>
          </p:nvSpPr>
          <p:spPr>
            <a:xfrm>
              <a:off x="8218289" y="344549"/>
              <a:ext cx="3735585" cy="2241351"/>
            </a:xfrm>
            <a:prstGeom prst="rect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ettangolo 19"/>
            <p:cNvSpPr/>
            <p:nvPr/>
          </p:nvSpPr>
          <p:spPr>
            <a:xfrm>
              <a:off x="8218289" y="344549"/>
              <a:ext cx="3735585" cy="22413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b="0" i="0" kern="1200" baseline="0" dirty="0"/>
                <a:t>La </a:t>
              </a:r>
              <a:r>
                <a:rPr lang="it-IT" b="1" i="0" kern="1200" baseline="0" dirty="0">
                  <a:solidFill>
                    <a:srgbClr val="FFFF00"/>
                  </a:solidFill>
                </a:rPr>
                <a:t>comunicazione tra segmenti Ethernet</a:t>
              </a:r>
              <a:r>
                <a:rPr lang="it-IT" b="0" i="0" kern="1200" baseline="0" dirty="0"/>
                <a:t> differenti richiede un </a:t>
              </a:r>
              <a:r>
                <a:rPr lang="it-IT" b="1" i="0" kern="1200" baseline="0" dirty="0">
                  <a:solidFill>
                    <a:srgbClr val="FFFF00"/>
                  </a:solidFill>
                </a:rPr>
                <a:t>Router</a:t>
              </a:r>
              <a:endParaRPr lang="it-IT" b="1" kern="1200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21" name="Gruppo 20"/>
          <p:cNvGrpSpPr/>
          <p:nvPr/>
        </p:nvGrpSpPr>
        <p:grpSpPr>
          <a:xfrm>
            <a:off x="335361" y="3255656"/>
            <a:ext cx="5615460" cy="1512000"/>
            <a:chOff x="2054572" y="2959459"/>
            <a:chExt cx="3735585" cy="2241351"/>
          </a:xfrm>
        </p:grpSpPr>
        <p:sp>
          <p:nvSpPr>
            <p:cNvPr id="22" name="Rettangolo 21"/>
            <p:cNvSpPr/>
            <p:nvPr/>
          </p:nvSpPr>
          <p:spPr>
            <a:xfrm>
              <a:off x="2054572" y="2959459"/>
              <a:ext cx="3735585" cy="2241351"/>
            </a:xfrm>
            <a:prstGeom prst="rect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Rettangolo 22"/>
            <p:cNvSpPr/>
            <p:nvPr/>
          </p:nvSpPr>
          <p:spPr>
            <a:xfrm>
              <a:off x="2054572" y="2959459"/>
              <a:ext cx="3735585" cy="22413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l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b="0" i="0" kern="1200" baseline="0" dirty="0"/>
                <a:t>Per comunicare in una rete IPv4 sono richiesti</a:t>
              </a:r>
              <a:endParaRPr lang="it-IT" kern="1200" dirty="0"/>
            </a:p>
            <a:p>
              <a:pPr marL="228600" lvl="1" indent="-228600" algn="l" defTabSz="8890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it-IT" b="1" i="0" kern="1200" baseline="0" dirty="0">
                  <a:solidFill>
                    <a:srgbClr val="FFFF00"/>
                  </a:solidFill>
                </a:rPr>
                <a:t>Indirizzo IP</a:t>
              </a:r>
              <a:endParaRPr lang="it-IT" b="1" kern="1200" dirty="0">
                <a:solidFill>
                  <a:srgbClr val="FFFF00"/>
                </a:solidFill>
              </a:endParaRPr>
            </a:p>
            <a:p>
              <a:pPr marL="228600" lvl="1" indent="-228600" algn="l" defTabSz="8890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it-IT" b="1" i="0" kern="1200" baseline="0" dirty="0" err="1">
                  <a:solidFill>
                    <a:srgbClr val="FFFF00"/>
                  </a:solidFill>
                </a:rPr>
                <a:t>Subnet</a:t>
              </a:r>
              <a:r>
                <a:rPr lang="it-IT" b="1" i="0" kern="1200" baseline="0" dirty="0">
                  <a:solidFill>
                    <a:srgbClr val="FFFF00"/>
                  </a:solidFill>
                </a:rPr>
                <a:t> </a:t>
              </a:r>
              <a:r>
                <a:rPr lang="it-IT" b="1" i="0" kern="1200" baseline="0" dirty="0" err="1">
                  <a:solidFill>
                    <a:srgbClr val="FFFF00"/>
                  </a:solidFill>
                </a:rPr>
                <a:t>mask</a:t>
              </a:r>
              <a:endParaRPr lang="it-IT" b="1" kern="1200" dirty="0">
                <a:solidFill>
                  <a:srgbClr val="FFFF00"/>
                </a:solidFill>
              </a:endParaRPr>
            </a:p>
            <a:p>
              <a:pPr marL="228600" lvl="1" indent="-228600" algn="l" defTabSz="8890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it-IT" b="1" i="0" kern="1200" baseline="0" dirty="0">
                  <a:solidFill>
                    <a:srgbClr val="FFFF00"/>
                  </a:solidFill>
                </a:rPr>
                <a:t>Indirizzo IP Gateway</a:t>
              </a:r>
              <a:endParaRPr lang="it-IT" b="1" kern="1200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24" name="Gruppo 23"/>
          <p:cNvGrpSpPr/>
          <p:nvPr/>
        </p:nvGrpSpPr>
        <p:grpSpPr>
          <a:xfrm>
            <a:off x="3096583" y="4919579"/>
            <a:ext cx="2854238" cy="1512000"/>
            <a:chOff x="6163716" y="2959459"/>
            <a:chExt cx="3735585" cy="2241351"/>
          </a:xfrm>
        </p:grpSpPr>
        <p:sp>
          <p:nvSpPr>
            <p:cNvPr id="25" name="Rettangolo 24"/>
            <p:cNvSpPr/>
            <p:nvPr/>
          </p:nvSpPr>
          <p:spPr>
            <a:xfrm>
              <a:off x="6163716" y="2959459"/>
              <a:ext cx="3735585" cy="2241351"/>
            </a:xfrm>
            <a:prstGeom prst="rect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Rettangolo 25"/>
            <p:cNvSpPr/>
            <p:nvPr/>
          </p:nvSpPr>
          <p:spPr>
            <a:xfrm>
              <a:off x="6163716" y="2959459"/>
              <a:ext cx="3735585" cy="22413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b="0" i="0" kern="1200" baseline="0" dirty="0"/>
                <a:t>Le </a:t>
              </a:r>
              <a:r>
                <a:rPr lang="it-IT" b="1" i="0" kern="1200" baseline="0" dirty="0">
                  <a:solidFill>
                    <a:srgbClr val="FFFF00"/>
                  </a:solidFill>
                </a:rPr>
                <a:t>configurazioni</a:t>
              </a:r>
              <a:r>
                <a:rPr lang="it-IT" b="0" i="0" kern="1200" baseline="0" dirty="0"/>
                <a:t> sono impostate </a:t>
              </a:r>
              <a:r>
                <a:rPr lang="it-IT" b="1" i="0" kern="1200" baseline="0" dirty="0">
                  <a:solidFill>
                    <a:srgbClr val="FFFF00"/>
                  </a:solidFill>
                </a:rPr>
                <a:t>manualmente</a:t>
              </a:r>
              <a:r>
                <a:rPr lang="it-IT" b="0" i="0" kern="1200" baseline="0" dirty="0"/>
                <a:t> o tramite </a:t>
              </a:r>
              <a:r>
                <a:rPr lang="it-IT" b="1" i="0" kern="1200" baseline="0" dirty="0">
                  <a:solidFill>
                    <a:srgbClr val="FFFF00"/>
                  </a:solidFill>
                </a:rPr>
                <a:t>DHCP</a:t>
              </a:r>
              <a:endParaRPr lang="it-IT" b="1" kern="1200" dirty="0">
                <a:solidFill>
                  <a:srgbClr val="FFFF00"/>
                </a:solidFill>
              </a:endParaRPr>
            </a:p>
          </p:txBody>
        </p:sp>
      </p:grpSp>
      <p:sp>
        <p:nvSpPr>
          <p:cNvPr id="30" name="Figura a mano libera 29"/>
          <p:cNvSpPr/>
          <p:nvPr/>
        </p:nvSpPr>
        <p:spPr>
          <a:xfrm>
            <a:off x="8830246" y="1563729"/>
            <a:ext cx="3067470" cy="1512000"/>
          </a:xfrm>
          <a:custGeom>
            <a:avLst/>
            <a:gdLst>
              <a:gd name="connsiteX0" fmla="*/ 0 w 3735585"/>
              <a:gd name="connsiteY0" fmla="*/ 0 h 2241351"/>
              <a:gd name="connsiteX1" fmla="*/ 3735585 w 3735585"/>
              <a:gd name="connsiteY1" fmla="*/ 0 h 2241351"/>
              <a:gd name="connsiteX2" fmla="*/ 3735585 w 3735585"/>
              <a:gd name="connsiteY2" fmla="*/ 2241351 h 2241351"/>
              <a:gd name="connsiteX3" fmla="*/ 0 w 3735585"/>
              <a:gd name="connsiteY3" fmla="*/ 2241351 h 2241351"/>
              <a:gd name="connsiteX4" fmla="*/ 0 w 3735585"/>
              <a:gd name="connsiteY4" fmla="*/ 0 h 2241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5585" h="2241351">
                <a:moveTo>
                  <a:pt x="0" y="0"/>
                </a:moveTo>
                <a:lnTo>
                  <a:pt x="3735585" y="0"/>
                </a:lnTo>
                <a:lnTo>
                  <a:pt x="3735585" y="2241351"/>
                </a:lnTo>
                <a:lnTo>
                  <a:pt x="0" y="224135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390" tIns="72390" rIns="72390" bIns="72390" numCol="1" spcCol="1270" anchor="ctr" anchorCtr="0">
            <a:noAutofit/>
          </a:bodyPr>
          <a:lstStyle/>
          <a:p>
            <a:pPr lvl="0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dirty="0"/>
              <a:t>Un’</a:t>
            </a:r>
            <a:r>
              <a:rPr lang="it-IT" b="1" kern="1200" dirty="0">
                <a:solidFill>
                  <a:srgbClr val="FFFF00"/>
                </a:solidFill>
              </a:rPr>
              <a:t>Interfaccia</a:t>
            </a:r>
            <a:r>
              <a:rPr lang="it-IT" kern="1200" dirty="0">
                <a:solidFill>
                  <a:srgbClr val="FFFF00"/>
                </a:solidFill>
              </a:rPr>
              <a:t> </a:t>
            </a:r>
            <a:r>
              <a:rPr lang="it-IT" dirty="0"/>
              <a:t>è una </a:t>
            </a:r>
            <a:r>
              <a:rPr lang="it-IT" b="1" kern="1200" dirty="0">
                <a:solidFill>
                  <a:srgbClr val="FFFF00"/>
                </a:solidFill>
              </a:rPr>
              <a:t>Connessione</a:t>
            </a:r>
            <a:r>
              <a:rPr lang="it-IT" kern="1200" dirty="0"/>
              <a:t> Fisica (NIC) o Logica (tunnel</a:t>
            </a:r>
            <a:r>
              <a:rPr lang="it-IT" dirty="0"/>
              <a:t>) di un Nodo ad un Link identificata da un </a:t>
            </a:r>
            <a:r>
              <a:rPr lang="it-IT" b="1" dirty="0">
                <a:solidFill>
                  <a:srgbClr val="FFFF00"/>
                </a:solidFill>
              </a:rPr>
              <a:t>indirizzo </a:t>
            </a:r>
            <a:r>
              <a:rPr lang="it-IT" b="1" dirty="0" err="1">
                <a:solidFill>
                  <a:srgbClr val="FFFF00"/>
                </a:solidFill>
              </a:rPr>
              <a:t>Unicast</a:t>
            </a:r>
            <a:endParaRPr lang="it-IT" kern="1200" dirty="0"/>
          </a:p>
        </p:txBody>
      </p:sp>
      <p:sp>
        <p:nvSpPr>
          <p:cNvPr id="31" name="Rettangolo 30"/>
          <p:cNvSpPr/>
          <p:nvPr/>
        </p:nvSpPr>
        <p:spPr>
          <a:xfrm>
            <a:off x="119336" y="6559460"/>
            <a:ext cx="1195332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50" dirty="0">
                <a:solidFill>
                  <a:schemeClr val="tx2"/>
                </a:solidFill>
              </a:rPr>
              <a:t>https://techcommunity.microsoft.com/t5/Core-Infrastructure-and-Security/IPv6-for-the-Windows-Administrator-More-IPv6-Subnetting-Zones/ba-p/256281</a:t>
            </a:r>
          </a:p>
        </p:txBody>
      </p:sp>
      <p:sp>
        <p:nvSpPr>
          <p:cNvPr id="38" name="Rettangolo arrotondato 37"/>
          <p:cNvSpPr/>
          <p:nvPr/>
        </p:nvSpPr>
        <p:spPr bwMode="ltGray">
          <a:xfrm>
            <a:off x="2389986" y="1048917"/>
            <a:ext cx="1472027" cy="410459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Condensed" pitchFamily="34" charset="0"/>
                <a:ea typeface="+mn-ea"/>
                <a:cs typeface="+mn-cs"/>
              </a:rPr>
              <a:t>IPv4</a:t>
            </a:r>
          </a:p>
        </p:txBody>
      </p:sp>
      <p:sp>
        <p:nvSpPr>
          <p:cNvPr id="39" name="Figura a mano libera 38"/>
          <p:cNvSpPr/>
          <p:nvPr/>
        </p:nvSpPr>
        <p:spPr>
          <a:xfrm>
            <a:off x="6282188" y="3236473"/>
            <a:ext cx="3788309" cy="1512000"/>
          </a:xfrm>
          <a:custGeom>
            <a:avLst/>
            <a:gdLst>
              <a:gd name="connsiteX0" fmla="*/ 0 w 3735585"/>
              <a:gd name="connsiteY0" fmla="*/ 0 h 2241351"/>
              <a:gd name="connsiteX1" fmla="*/ 3735585 w 3735585"/>
              <a:gd name="connsiteY1" fmla="*/ 0 h 2241351"/>
              <a:gd name="connsiteX2" fmla="*/ 3735585 w 3735585"/>
              <a:gd name="connsiteY2" fmla="*/ 2241351 h 2241351"/>
              <a:gd name="connsiteX3" fmla="*/ 0 w 3735585"/>
              <a:gd name="connsiteY3" fmla="*/ 2241351 h 2241351"/>
              <a:gd name="connsiteX4" fmla="*/ 0 w 3735585"/>
              <a:gd name="connsiteY4" fmla="*/ 0 h 2241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5585" h="2241351">
                <a:moveTo>
                  <a:pt x="0" y="0"/>
                </a:moveTo>
                <a:lnTo>
                  <a:pt x="3735585" y="0"/>
                </a:lnTo>
                <a:lnTo>
                  <a:pt x="3735585" y="2241351"/>
                </a:lnTo>
                <a:lnTo>
                  <a:pt x="0" y="224135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390" tIns="72390" rIns="72390" bIns="72390" numCol="1" spcCol="1270" anchor="ctr" anchorCtr="0">
            <a:noAutofit/>
          </a:bodyPr>
          <a:lstStyle/>
          <a:p>
            <a:pPr lvl="0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0" i="0" kern="1200" baseline="0" dirty="0"/>
              <a:t>Un</a:t>
            </a:r>
            <a:r>
              <a:rPr lang="en-US" b="0" i="0" kern="1200" dirty="0"/>
              <a:t> </a:t>
            </a:r>
            <a:r>
              <a:rPr lang="en-US" b="1" i="0" kern="1200" dirty="0">
                <a:solidFill>
                  <a:srgbClr val="FFFF00"/>
                </a:solidFill>
              </a:rPr>
              <a:t>Link</a:t>
            </a:r>
            <a:r>
              <a:rPr lang="en-US" b="0" i="0" kern="1200" dirty="0"/>
              <a:t> (</a:t>
            </a:r>
            <a:r>
              <a:rPr lang="en-US" b="0" i="0" kern="1200" dirty="0" err="1"/>
              <a:t>Collegamento</a:t>
            </a:r>
            <a:r>
              <a:rPr lang="en-US" b="0" i="0" kern="1200" dirty="0"/>
              <a:t>) è </a:t>
            </a:r>
            <a:r>
              <a:rPr lang="en-US" b="1" i="0" kern="1200" dirty="0" err="1">
                <a:solidFill>
                  <a:srgbClr val="FFFF00"/>
                </a:solidFill>
              </a:rPr>
              <a:t>u</a:t>
            </a:r>
            <a:r>
              <a:rPr lang="en-US" b="1" i="0" kern="1200" baseline="0" dirty="0" err="1">
                <a:solidFill>
                  <a:srgbClr val="FFFF00"/>
                </a:solidFill>
              </a:rPr>
              <a:t>na</a:t>
            </a:r>
            <a:r>
              <a:rPr lang="en-US" b="1" i="0" kern="1200" baseline="0" dirty="0">
                <a:solidFill>
                  <a:srgbClr val="FFFF00"/>
                </a:solidFill>
              </a:rPr>
              <a:t> o </a:t>
            </a:r>
            <a:r>
              <a:rPr lang="en-US" b="1" i="0" kern="1200" baseline="0" dirty="0" err="1">
                <a:solidFill>
                  <a:srgbClr val="FFFF00"/>
                </a:solidFill>
              </a:rPr>
              <a:t>più</a:t>
            </a:r>
            <a:r>
              <a:rPr lang="en-US" b="1" i="0" kern="1200" baseline="0" dirty="0">
                <a:solidFill>
                  <a:srgbClr val="FFFF00"/>
                </a:solidFill>
              </a:rPr>
              <a:t> LANs</a:t>
            </a:r>
            <a:r>
              <a:rPr lang="en-US" b="0" i="0" kern="1200" baseline="0" dirty="0"/>
              <a:t> (Ethernet) </a:t>
            </a:r>
            <a:r>
              <a:rPr lang="en-US" b="1" i="0" kern="1200" baseline="0" dirty="0">
                <a:solidFill>
                  <a:srgbClr val="FFFF00"/>
                </a:solidFill>
              </a:rPr>
              <a:t>o WANs</a:t>
            </a:r>
            <a:r>
              <a:rPr lang="en-US" b="0" i="0" kern="1200" baseline="0" dirty="0"/>
              <a:t> (PPP) </a:t>
            </a:r>
            <a:r>
              <a:rPr lang="en-US" b="1" i="0" kern="1200" baseline="0" dirty="0" err="1">
                <a:solidFill>
                  <a:srgbClr val="FFFF00"/>
                </a:solidFill>
              </a:rPr>
              <a:t>connesse</a:t>
            </a:r>
            <a:r>
              <a:rPr lang="en-US" b="1" i="0" kern="1200" baseline="0" dirty="0">
                <a:solidFill>
                  <a:srgbClr val="FFFF00"/>
                </a:solidFill>
              </a:rPr>
              <a:t> da Routers</a:t>
            </a:r>
            <a:r>
              <a:rPr lang="en-US" b="0" i="0" kern="1200" baseline="0" dirty="0"/>
              <a:t>, </a:t>
            </a:r>
            <a:r>
              <a:rPr lang="en-US" b="0" i="0" kern="1200" baseline="0" dirty="0" err="1"/>
              <a:t>indicato</a:t>
            </a:r>
            <a:r>
              <a:rPr lang="en-US" b="0" i="0" kern="1200" baseline="0" dirty="0"/>
              <a:t> </a:t>
            </a:r>
            <a:r>
              <a:rPr lang="en-US" b="0" i="0" kern="1200" baseline="0" dirty="0" err="1"/>
              <a:t>anche</a:t>
            </a:r>
            <a:r>
              <a:rPr lang="en-US" b="0" i="0" kern="1200" baseline="0" dirty="0"/>
              <a:t> come </a:t>
            </a:r>
            <a:r>
              <a:rPr lang="it-IT" b="0" i="0" kern="1200" baseline="0" dirty="0"/>
              <a:t>Network </a:t>
            </a:r>
            <a:r>
              <a:rPr lang="it-IT" b="0" i="0" kern="1200" baseline="0" dirty="0" err="1"/>
              <a:t>Segment</a:t>
            </a:r>
            <a:r>
              <a:rPr lang="it-IT" b="0" i="0" kern="1200" baseline="0" dirty="0"/>
              <a:t> p</a:t>
            </a:r>
            <a:r>
              <a:rPr lang="en-US" b="0" i="0" kern="1200" baseline="0" dirty="0" err="1"/>
              <a:t>uò</a:t>
            </a:r>
            <a:r>
              <a:rPr lang="en-US" b="0" i="0" kern="1200" baseline="0" dirty="0"/>
              <a:t> </a:t>
            </a:r>
            <a:r>
              <a:rPr lang="en-US" b="0" i="0" kern="1200" baseline="0" dirty="0" err="1"/>
              <a:t>essere</a:t>
            </a:r>
            <a:r>
              <a:rPr lang="en-US" b="0" i="0" kern="1200" baseline="0" dirty="0"/>
              <a:t> </a:t>
            </a:r>
            <a:r>
              <a:rPr lang="en-US" b="0" i="0" kern="1200" baseline="0" dirty="0" err="1"/>
              <a:t>Logico</a:t>
            </a:r>
            <a:r>
              <a:rPr lang="en-US" b="0" i="0" kern="1200" baseline="0" dirty="0"/>
              <a:t> o </a:t>
            </a:r>
            <a:r>
              <a:rPr lang="en-US" b="0" i="0" kern="1200" baseline="0" dirty="0" err="1"/>
              <a:t>Fisico</a:t>
            </a:r>
            <a:r>
              <a:rPr lang="en-US" b="0" i="0" kern="1200" baseline="0" dirty="0"/>
              <a:t> </a:t>
            </a:r>
            <a:r>
              <a:rPr lang="en-US" dirty="0" err="1"/>
              <a:t>ed</a:t>
            </a:r>
            <a:r>
              <a:rPr lang="en-US" dirty="0"/>
              <a:t> </a:t>
            </a:r>
            <a:r>
              <a:rPr lang="it-IT" dirty="0"/>
              <a:t>identificato da un </a:t>
            </a:r>
            <a:r>
              <a:rPr lang="it-IT" b="1" dirty="0" err="1">
                <a:solidFill>
                  <a:srgbClr val="FFFF00"/>
                </a:solidFill>
              </a:rPr>
              <a:t>Subnet</a:t>
            </a:r>
            <a:r>
              <a:rPr lang="it-IT" b="1" dirty="0">
                <a:solidFill>
                  <a:srgbClr val="FFFF00"/>
                </a:solidFill>
              </a:rPr>
              <a:t> </a:t>
            </a:r>
            <a:r>
              <a:rPr lang="it-IT" b="1" dirty="0" err="1">
                <a:solidFill>
                  <a:srgbClr val="FFFF00"/>
                </a:solidFill>
              </a:rPr>
              <a:t>Prefix</a:t>
            </a:r>
            <a:endParaRPr lang="it-IT" b="1" kern="1200" dirty="0">
              <a:solidFill>
                <a:srgbClr val="FFFF00"/>
              </a:solidFill>
            </a:endParaRPr>
          </a:p>
        </p:txBody>
      </p:sp>
      <p:sp>
        <p:nvSpPr>
          <p:cNvPr id="40" name="Figura a mano libera 39"/>
          <p:cNvSpPr/>
          <p:nvPr/>
        </p:nvSpPr>
        <p:spPr>
          <a:xfrm>
            <a:off x="6282189" y="4903702"/>
            <a:ext cx="2300494" cy="1512000"/>
          </a:xfrm>
          <a:custGeom>
            <a:avLst/>
            <a:gdLst>
              <a:gd name="connsiteX0" fmla="*/ 0 w 3735585"/>
              <a:gd name="connsiteY0" fmla="*/ 0 h 2241351"/>
              <a:gd name="connsiteX1" fmla="*/ 3735585 w 3735585"/>
              <a:gd name="connsiteY1" fmla="*/ 0 h 2241351"/>
              <a:gd name="connsiteX2" fmla="*/ 3735585 w 3735585"/>
              <a:gd name="connsiteY2" fmla="*/ 2241351 h 2241351"/>
              <a:gd name="connsiteX3" fmla="*/ 0 w 3735585"/>
              <a:gd name="connsiteY3" fmla="*/ 2241351 h 2241351"/>
              <a:gd name="connsiteX4" fmla="*/ 0 w 3735585"/>
              <a:gd name="connsiteY4" fmla="*/ 0 h 2241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5585" h="2241351">
                <a:moveTo>
                  <a:pt x="0" y="0"/>
                </a:moveTo>
                <a:lnTo>
                  <a:pt x="3735585" y="0"/>
                </a:lnTo>
                <a:lnTo>
                  <a:pt x="3735585" y="2241351"/>
                </a:lnTo>
                <a:lnTo>
                  <a:pt x="0" y="224135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390" tIns="72390" rIns="72390" bIns="72390" numCol="1" spcCol="1270" anchor="ctr" anchorCtr="0">
            <a:noAutofit/>
          </a:bodyPr>
          <a:lstStyle/>
          <a:p>
            <a:pPr lvl="0" algn="l" defTabSz="844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1600" b="0" i="0" kern="1200" baseline="0" dirty="0"/>
              <a:t>Un </a:t>
            </a:r>
            <a:r>
              <a:rPr lang="it-IT" sz="1600" b="1" i="0" kern="1200" baseline="0" dirty="0">
                <a:solidFill>
                  <a:srgbClr val="FFFF00"/>
                </a:solidFill>
              </a:rPr>
              <a:t>Host</a:t>
            </a:r>
            <a:r>
              <a:rPr lang="it-IT" sz="1600" b="0" i="0" kern="1200" baseline="0" dirty="0"/>
              <a:t> è un </a:t>
            </a:r>
            <a:r>
              <a:rPr lang="it-IT" sz="1600" b="1" i="0" kern="1200" baseline="0" dirty="0">
                <a:solidFill>
                  <a:srgbClr val="FFFF00"/>
                </a:solidFill>
              </a:rPr>
              <a:t>Device di rete che non inoltra pacchetti</a:t>
            </a:r>
            <a:r>
              <a:rPr lang="it-IT" sz="1600" b="0" i="0" kern="1200" baseline="0" dirty="0"/>
              <a:t>, ovvero un </a:t>
            </a:r>
            <a:r>
              <a:rPr lang="it-IT" sz="1600" b="0" i="0" kern="1200" baseline="0" dirty="0" err="1"/>
              <a:t>endpoint</a:t>
            </a:r>
            <a:r>
              <a:rPr lang="it-IT" sz="1600" b="0" i="0" kern="1200" baseline="0" dirty="0"/>
              <a:t> sorgente o destinazione</a:t>
            </a:r>
            <a:endParaRPr lang="it-IT" sz="1600" kern="1200" dirty="0"/>
          </a:p>
        </p:txBody>
      </p:sp>
      <p:sp>
        <p:nvSpPr>
          <p:cNvPr id="41" name="Figura a mano libera 40"/>
          <p:cNvSpPr/>
          <p:nvPr/>
        </p:nvSpPr>
        <p:spPr>
          <a:xfrm>
            <a:off x="8764526" y="4903702"/>
            <a:ext cx="3148064" cy="1512000"/>
          </a:xfrm>
          <a:custGeom>
            <a:avLst/>
            <a:gdLst>
              <a:gd name="connsiteX0" fmla="*/ 0 w 3735585"/>
              <a:gd name="connsiteY0" fmla="*/ 0 h 2241351"/>
              <a:gd name="connsiteX1" fmla="*/ 3735585 w 3735585"/>
              <a:gd name="connsiteY1" fmla="*/ 0 h 2241351"/>
              <a:gd name="connsiteX2" fmla="*/ 3735585 w 3735585"/>
              <a:gd name="connsiteY2" fmla="*/ 2241351 h 2241351"/>
              <a:gd name="connsiteX3" fmla="*/ 0 w 3735585"/>
              <a:gd name="connsiteY3" fmla="*/ 2241351 h 2241351"/>
              <a:gd name="connsiteX4" fmla="*/ 0 w 3735585"/>
              <a:gd name="connsiteY4" fmla="*/ 0 h 2241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5585" h="2241351">
                <a:moveTo>
                  <a:pt x="0" y="0"/>
                </a:moveTo>
                <a:lnTo>
                  <a:pt x="3735585" y="0"/>
                </a:lnTo>
                <a:lnTo>
                  <a:pt x="3735585" y="2241351"/>
                </a:lnTo>
                <a:lnTo>
                  <a:pt x="0" y="224135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390" tIns="72390" rIns="72390" bIns="72390" numCol="1" spcCol="1270" anchor="ctr" anchorCtr="0">
            <a:noAutofit/>
          </a:bodyPr>
          <a:lstStyle/>
          <a:p>
            <a:pPr lvl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b="0" i="0" kern="1200" baseline="0" dirty="0"/>
              <a:t>Un </a:t>
            </a:r>
            <a:r>
              <a:rPr lang="it-IT" b="1" i="0" kern="1200" baseline="0" dirty="0">
                <a:solidFill>
                  <a:srgbClr val="FFFF00"/>
                </a:solidFill>
              </a:rPr>
              <a:t>Router</a:t>
            </a:r>
            <a:r>
              <a:rPr lang="it-IT" b="0" i="0" kern="1200" baseline="0" dirty="0"/>
              <a:t> è un </a:t>
            </a:r>
            <a:r>
              <a:rPr lang="it-IT" b="1" i="0" kern="1200" baseline="0" dirty="0">
                <a:solidFill>
                  <a:srgbClr val="FFFF00"/>
                </a:solidFill>
              </a:rPr>
              <a:t>Device di rete che inoltra pacchetti</a:t>
            </a:r>
            <a:r>
              <a:rPr lang="it-IT" b="0" i="0" kern="1200" baseline="0" dirty="0"/>
              <a:t> ed esegue l’</a:t>
            </a:r>
            <a:r>
              <a:rPr lang="it-IT" b="0" i="0" kern="1200" baseline="0" dirty="0" err="1"/>
              <a:t>advertise</a:t>
            </a:r>
            <a:r>
              <a:rPr lang="it-IT" b="0" i="0" kern="1200" baseline="0" dirty="0"/>
              <a:t> della sua presenza verso gli </a:t>
            </a:r>
            <a:r>
              <a:rPr lang="it-IT" b="0" i="0" kern="1200" baseline="0" dirty="0" err="1"/>
              <a:t>host</a:t>
            </a:r>
            <a:r>
              <a:rPr lang="it-IT" b="0" i="0" kern="1200" baseline="0" dirty="0"/>
              <a:t> connessi ai suoi </a:t>
            </a:r>
            <a:r>
              <a:rPr lang="it-IT" b="0" i="0" kern="1200" baseline="0" dirty="0" err="1"/>
              <a:t>links</a:t>
            </a:r>
            <a:endParaRPr lang="it-IT" b="0" i="0" kern="1200" baseline="0" dirty="0"/>
          </a:p>
        </p:txBody>
      </p:sp>
      <p:sp>
        <p:nvSpPr>
          <p:cNvPr id="42" name="Figura a mano libera 41"/>
          <p:cNvSpPr/>
          <p:nvPr/>
        </p:nvSpPr>
        <p:spPr>
          <a:xfrm>
            <a:off x="10260320" y="3233715"/>
            <a:ext cx="1652270" cy="1512000"/>
          </a:xfrm>
          <a:custGeom>
            <a:avLst/>
            <a:gdLst>
              <a:gd name="connsiteX0" fmla="*/ 0 w 3735585"/>
              <a:gd name="connsiteY0" fmla="*/ 0 h 2241351"/>
              <a:gd name="connsiteX1" fmla="*/ 3735585 w 3735585"/>
              <a:gd name="connsiteY1" fmla="*/ 0 h 2241351"/>
              <a:gd name="connsiteX2" fmla="*/ 3735585 w 3735585"/>
              <a:gd name="connsiteY2" fmla="*/ 2241351 h 2241351"/>
              <a:gd name="connsiteX3" fmla="*/ 0 w 3735585"/>
              <a:gd name="connsiteY3" fmla="*/ 2241351 h 2241351"/>
              <a:gd name="connsiteX4" fmla="*/ 0 w 3735585"/>
              <a:gd name="connsiteY4" fmla="*/ 0 h 2241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5585" h="2241351">
                <a:moveTo>
                  <a:pt x="0" y="0"/>
                </a:moveTo>
                <a:lnTo>
                  <a:pt x="3735585" y="0"/>
                </a:lnTo>
                <a:lnTo>
                  <a:pt x="3735585" y="2241351"/>
                </a:lnTo>
                <a:lnTo>
                  <a:pt x="0" y="224135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390" tIns="72390" rIns="72390" bIns="72390" numCol="1" spcCol="1270" anchor="ctr" anchorCtr="0">
            <a:noAutofit/>
          </a:bodyPr>
          <a:lstStyle/>
          <a:p>
            <a:pPr lvl="0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/>
              <a:t>I </a:t>
            </a:r>
            <a:r>
              <a:rPr lang="en-US" b="1" dirty="0">
                <a:solidFill>
                  <a:srgbClr val="FFFF00"/>
                </a:solidFill>
              </a:rPr>
              <a:t>Neighbors</a:t>
            </a:r>
            <a:r>
              <a:rPr lang="en-US" dirty="0"/>
              <a:t> (</a:t>
            </a:r>
            <a:r>
              <a:rPr lang="en-US" dirty="0" err="1"/>
              <a:t>Vicini</a:t>
            </a:r>
            <a:r>
              <a:rPr lang="en-US" dirty="0"/>
              <a:t>)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b="1" i="0" kern="1200" baseline="0" dirty="0" err="1">
                <a:solidFill>
                  <a:srgbClr val="FFFF00"/>
                </a:solidFill>
              </a:rPr>
              <a:t>Nodi</a:t>
            </a:r>
            <a:r>
              <a:rPr lang="en-US" b="1" i="0" kern="1200" baseline="0" dirty="0">
                <a:solidFill>
                  <a:srgbClr val="FFFF00"/>
                </a:solidFill>
              </a:rPr>
              <a:t> </a:t>
            </a:r>
            <a:r>
              <a:rPr lang="en-US" b="1" i="0" kern="1200" baseline="0" dirty="0" err="1">
                <a:solidFill>
                  <a:srgbClr val="FFFF00"/>
                </a:solidFill>
              </a:rPr>
              <a:t>connessi</a:t>
            </a:r>
            <a:r>
              <a:rPr lang="en-US" b="1" i="0" kern="1200" baseline="0" dirty="0">
                <a:solidFill>
                  <a:srgbClr val="FFFF00"/>
                </a:solidFill>
              </a:rPr>
              <a:t> </a:t>
            </a:r>
            <a:r>
              <a:rPr lang="en-US" b="1" i="0" kern="1200" baseline="0" dirty="0" err="1">
                <a:solidFill>
                  <a:srgbClr val="FFFF00"/>
                </a:solidFill>
              </a:rPr>
              <a:t>allo</a:t>
            </a:r>
            <a:r>
              <a:rPr lang="en-US" b="1" i="0" kern="1200" baseline="0" dirty="0">
                <a:solidFill>
                  <a:srgbClr val="FFFF00"/>
                </a:solidFill>
              </a:rPr>
              <a:t> </a:t>
            </a:r>
            <a:r>
              <a:rPr lang="en-US" b="1" i="0" kern="1200" baseline="0" dirty="0" err="1">
                <a:solidFill>
                  <a:srgbClr val="FFFF00"/>
                </a:solidFill>
              </a:rPr>
              <a:t>stesso</a:t>
            </a:r>
            <a:r>
              <a:rPr lang="en-US" b="1" i="0" kern="1200" baseline="0" dirty="0">
                <a:solidFill>
                  <a:srgbClr val="FFFF00"/>
                </a:solidFill>
              </a:rPr>
              <a:t> Link</a:t>
            </a:r>
            <a:r>
              <a:rPr lang="en-US" b="0" i="0" kern="1200" baseline="0" dirty="0"/>
              <a:t> </a:t>
            </a:r>
            <a:r>
              <a:rPr lang="en-US" b="0" i="0" kern="1200" baseline="0" dirty="0" err="1"/>
              <a:t>Fisico</a:t>
            </a:r>
            <a:r>
              <a:rPr lang="en-US" b="0" i="0" kern="1200" baseline="0" dirty="0"/>
              <a:t> o </a:t>
            </a:r>
            <a:r>
              <a:rPr lang="en-US" b="0" i="0" kern="1200" baseline="0" dirty="0" err="1"/>
              <a:t>Logico</a:t>
            </a:r>
            <a:endParaRPr lang="it-IT" kern="1200" dirty="0"/>
          </a:p>
        </p:txBody>
      </p:sp>
      <p:sp>
        <p:nvSpPr>
          <p:cNvPr id="43" name="Rettangolo arrotondato 42"/>
          <p:cNvSpPr/>
          <p:nvPr/>
        </p:nvSpPr>
        <p:spPr bwMode="ltGray">
          <a:xfrm>
            <a:off x="8366650" y="1044996"/>
            <a:ext cx="1472027" cy="410459"/>
          </a:xfrm>
          <a:prstGeom prst="roundRect">
            <a:avLst/>
          </a:prstGeom>
          <a:solidFill>
            <a:schemeClr val="bg2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Condensed" pitchFamily="34" charset="0"/>
                <a:ea typeface="+mn-ea"/>
                <a:cs typeface="+mn-cs"/>
              </a:rPr>
              <a:t>IPv6</a:t>
            </a:r>
          </a:p>
        </p:txBody>
      </p:sp>
    </p:spTree>
    <p:extLst>
      <p:ext uri="{BB962C8B-B14F-4D97-AF65-F5344CB8AC3E}">
        <p14:creationId xmlns:p14="http://schemas.microsoft.com/office/powerpoint/2010/main" val="286303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testo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err="1"/>
              <a:t>Perchè</a:t>
            </a:r>
            <a:r>
              <a:rPr lang="it-IT" dirty="0"/>
              <a:t> preoccuparsi dell’IPv6?</a:t>
            </a:r>
          </a:p>
          <a:p>
            <a:r>
              <a:rPr lang="it-IT" dirty="0"/>
              <a:t>IPv6 Nozioni base</a:t>
            </a:r>
          </a:p>
          <a:p>
            <a:r>
              <a:rPr lang="it-IT" dirty="0"/>
              <a:t>Supporto all’IPv6 in Windows</a:t>
            </a:r>
          </a:p>
          <a:p>
            <a:r>
              <a:rPr lang="it-IT" dirty="0"/>
              <a:t>Gestione IPv6 tramite </a:t>
            </a:r>
            <a:r>
              <a:rPr lang="it-IT" dirty="0" err="1"/>
              <a:t>PowerShell</a:t>
            </a:r>
            <a:endParaRPr lang="it-IT" dirty="0"/>
          </a:p>
          <a:p>
            <a:r>
              <a:rPr lang="it-IT" dirty="0"/>
              <a:t>Considerazioni sull’adozione dell’IPv6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434" y="419527"/>
            <a:ext cx="2261170" cy="70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246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Indirizzamento IPv4 vs IPv6</a:t>
            </a:r>
          </a:p>
        </p:txBody>
      </p:sp>
      <p:graphicFrame>
        <p:nvGraphicFramePr>
          <p:cNvPr id="9" name="Tabella 6"/>
          <p:cNvGraphicFramePr>
            <a:graphicFrameLocks noGrp="1"/>
          </p:cNvGraphicFramePr>
          <p:nvPr/>
        </p:nvGraphicFramePr>
        <p:xfrm>
          <a:off x="119336" y="1030658"/>
          <a:ext cx="11953328" cy="5638704"/>
        </p:xfrm>
        <a:graphic>
          <a:graphicData uri="http://schemas.openxmlformats.org/drawingml/2006/table">
            <a:tbl>
              <a:tblPr bandRow="1"/>
              <a:tblGrid>
                <a:gridCol w="59766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6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4838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3600" b="1" dirty="0">
                          <a:solidFill>
                            <a:schemeClr val="tx2"/>
                          </a:solidFill>
                          <a:latin typeface="Segoe UI Light"/>
                        </a:rPr>
                        <a:t>IPv4</a:t>
                      </a:r>
                      <a:endParaRPr lang="it-IT" sz="3600" b="1" dirty="0">
                        <a:solidFill>
                          <a:schemeClr val="tx2"/>
                        </a:solidFill>
                        <a:latin typeface="Segoe UI Light"/>
                      </a:endParaRPr>
                    </a:p>
                  </a:txBody>
                  <a:tcPr marL="113160" marR="113160" marT="56573" marB="56573" anchor="ctr">
                    <a:lnL w="12700" cmpd="sng">
                      <a:solidFill>
                        <a:srgbClr val="F1F0F0"/>
                      </a:solidFill>
                    </a:lnL>
                    <a:lnR w="12700" cmpd="sng">
                      <a:solidFill>
                        <a:srgbClr val="F1F0F0"/>
                      </a:solidFill>
                    </a:lnR>
                    <a:lnT w="12700" cmpd="sng">
                      <a:solidFill>
                        <a:srgbClr val="F1F0F0"/>
                      </a:solidFill>
                    </a:lnT>
                    <a:lnB w="12700" cap="flat" cmpd="sng" algn="ctr">
                      <a:solidFill>
                        <a:srgbClr val="F1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1" dirty="0">
                          <a:solidFill>
                            <a:schemeClr val="tx2"/>
                          </a:solidFill>
                          <a:latin typeface="Segoe UI Light"/>
                        </a:rPr>
                        <a:t>IPv6</a:t>
                      </a:r>
                      <a:endParaRPr lang="it-IT" sz="3600" b="1" dirty="0">
                        <a:solidFill>
                          <a:schemeClr val="tx2"/>
                        </a:solidFill>
                        <a:latin typeface="Segoe UI Light"/>
                      </a:endParaRPr>
                    </a:p>
                  </a:txBody>
                  <a:tcPr marL="113160" marR="113160" marT="56573" marB="56573" anchor="ctr">
                    <a:lnL w="12700" cmpd="sng">
                      <a:solidFill>
                        <a:srgbClr val="F1F0F0"/>
                      </a:solidFill>
                    </a:lnL>
                    <a:lnR w="12700" cmpd="sng">
                      <a:solidFill>
                        <a:srgbClr val="F1F0F0"/>
                      </a:solidFill>
                    </a:lnR>
                    <a:lnT w="12700" cmpd="sng">
                      <a:solidFill>
                        <a:srgbClr val="F1F0F0"/>
                      </a:solidFill>
                    </a:lnT>
                    <a:lnB w="12700" cmpd="sng">
                      <a:solidFill>
                        <a:srgbClr val="F1F0F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4838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9pPr>
                    </a:lstStyle>
                    <a:p>
                      <a:pPr algn="l"/>
                      <a:r>
                        <a:rPr lang="it-IT" sz="1800" b="1" dirty="0" err="1">
                          <a:solidFill>
                            <a:schemeClr val="bg2"/>
                          </a:solidFill>
                          <a:latin typeface="Segoe UI Light"/>
                        </a:rPr>
                        <a:t>Unicast</a:t>
                      </a:r>
                      <a:endParaRPr lang="it-IT" sz="1800" b="1" i="0" dirty="0">
                        <a:solidFill>
                          <a:schemeClr val="bg2"/>
                        </a:solidFill>
                        <a:latin typeface="Segoe UI Light"/>
                        <a:cs typeface="Arial-BoldMT"/>
                      </a:endParaRPr>
                    </a:p>
                  </a:txBody>
                  <a:tcPr marL="113160" marR="113160" marT="56573" marB="56573" anchor="ctr">
                    <a:lnL w="12700" cmpd="sng">
                      <a:solidFill>
                        <a:srgbClr val="F1F0F0"/>
                      </a:solidFill>
                    </a:lnL>
                    <a:lnR w="12700" cmpd="sng">
                      <a:solidFill>
                        <a:srgbClr val="F1F0F0"/>
                      </a:solidFill>
                    </a:lnR>
                    <a:lnT w="12700" cap="flat" cmpd="sng" algn="ctr">
                      <a:solidFill>
                        <a:srgbClr val="F1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9pPr>
                    </a:lstStyle>
                    <a:p>
                      <a:pPr algn="l"/>
                      <a:r>
                        <a:rPr lang="it-IT" sz="1800" b="1" dirty="0" err="1">
                          <a:solidFill>
                            <a:schemeClr val="bg2"/>
                          </a:solidFill>
                          <a:latin typeface="Segoe UI Light"/>
                        </a:rPr>
                        <a:t>Unicast</a:t>
                      </a:r>
                      <a:endParaRPr lang="it-IT" sz="1800" b="1" i="0" dirty="0">
                        <a:solidFill>
                          <a:schemeClr val="bg2"/>
                        </a:solidFill>
                        <a:latin typeface="Segoe UI Light"/>
                        <a:cs typeface="Arial-BoldMT"/>
                      </a:endParaRPr>
                    </a:p>
                  </a:txBody>
                  <a:tcPr marL="113160" marR="113160" marT="56573" marB="56573" anchor="ctr">
                    <a:lnL w="12700" cmpd="sng">
                      <a:solidFill>
                        <a:srgbClr val="F1F0F0"/>
                      </a:solidFill>
                    </a:lnL>
                    <a:lnR w="12700" cmpd="sng">
                      <a:solidFill>
                        <a:srgbClr val="F1F0F0"/>
                      </a:solidFill>
                    </a:lnR>
                    <a:lnT w="12700" cmpd="sng">
                      <a:solidFill>
                        <a:srgbClr val="F1F0F0"/>
                      </a:solidFill>
                    </a:lnT>
                    <a:lnB w="12700" cmpd="sng">
                      <a:solidFill>
                        <a:srgbClr val="F1F0F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4838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dirty="0">
                          <a:solidFill>
                            <a:schemeClr val="bg2"/>
                          </a:solidFill>
                          <a:latin typeface="Segoe UI Light"/>
                        </a:rPr>
                        <a:t>Multicast (224.0.0.0/4)</a:t>
                      </a:r>
                    </a:p>
                  </a:txBody>
                  <a:tcPr marL="113160" marR="113160" marT="56573" marB="56573" anchor="ctr">
                    <a:lnL w="12700" cmpd="sng">
                      <a:solidFill>
                        <a:srgbClr val="F1F0F0"/>
                      </a:solidFill>
                    </a:lnL>
                    <a:lnR w="12700" cmpd="sng">
                      <a:solidFill>
                        <a:srgbClr val="F1F0F0"/>
                      </a:solidFill>
                    </a:lnR>
                    <a:lnT w="12700" cap="flat" cmpd="sng" algn="ctr">
                      <a:solidFill>
                        <a:srgbClr val="F1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9pPr>
                    </a:lstStyle>
                    <a:p>
                      <a:pPr algn="l"/>
                      <a:r>
                        <a:rPr lang="it-IT" sz="1800" b="1" dirty="0">
                          <a:solidFill>
                            <a:schemeClr val="bg2"/>
                          </a:solidFill>
                          <a:latin typeface="Segoe UI Light"/>
                        </a:rPr>
                        <a:t>Multicast (FF00::/8)</a:t>
                      </a:r>
                    </a:p>
                  </a:txBody>
                  <a:tcPr marL="113160" marR="113160" marT="56573" marB="56573" anchor="ctr">
                    <a:lnL w="12700" cmpd="sng">
                      <a:solidFill>
                        <a:srgbClr val="F1F0F0"/>
                      </a:solidFill>
                    </a:lnL>
                    <a:lnR w="12700" cmpd="sng">
                      <a:solidFill>
                        <a:srgbClr val="F1F0F0"/>
                      </a:solidFill>
                    </a:lnR>
                    <a:lnT w="12700" cmpd="sng">
                      <a:solidFill>
                        <a:srgbClr val="F1F0F0"/>
                      </a:solidFill>
                    </a:lnT>
                    <a:lnB w="12700" cmpd="sng">
                      <a:solidFill>
                        <a:srgbClr val="F1F0F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4838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i="0" dirty="0">
                          <a:solidFill>
                            <a:schemeClr val="bg2"/>
                          </a:solidFill>
                          <a:latin typeface="Segoe UI Light"/>
                          <a:cs typeface="Arial-BoldMT"/>
                        </a:rPr>
                        <a:t>Public</a:t>
                      </a:r>
                    </a:p>
                  </a:txBody>
                  <a:tcPr marL="113160" marR="113160" marT="56573" marB="56573" anchor="ctr">
                    <a:lnL w="12700" cmpd="sng">
                      <a:solidFill>
                        <a:srgbClr val="F1F0F0"/>
                      </a:solidFill>
                    </a:lnL>
                    <a:lnR w="12700" cmpd="sng">
                      <a:solidFill>
                        <a:srgbClr val="F1F0F0"/>
                      </a:solidFill>
                    </a:lnR>
                    <a:lnT w="12700" cap="flat" cmpd="sng" algn="ctr">
                      <a:solidFill>
                        <a:srgbClr val="F1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dirty="0">
                          <a:solidFill>
                            <a:schemeClr val="bg2"/>
                          </a:solidFill>
                          <a:latin typeface="Segoe UI Light"/>
                        </a:rPr>
                        <a:t>Global </a:t>
                      </a:r>
                      <a:r>
                        <a:rPr lang="it-IT" sz="1800" b="1" dirty="0" err="1">
                          <a:solidFill>
                            <a:schemeClr val="bg2"/>
                          </a:solidFill>
                          <a:latin typeface="Segoe UI Light"/>
                        </a:rPr>
                        <a:t>Unicast</a:t>
                      </a:r>
                      <a:endParaRPr lang="it-IT" sz="1800" b="1" i="0" dirty="0">
                        <a:solidFill>
                          <a:schemeClr val="bg2"/>
                        </a:solidFill>
                        <a:latin typeface="Segoe UI Light"/>
                        <a:cs typeface="Arial-BoldMT"/>
                      </a:endParaRPr>
                    </a:p>
                  </a:txBody>
                  <a:tcPr marL="113160" marR="113160" marT="56573" marB="56573" anchor="ctr">
                    <a:lnL w="12700" cmpd="sng">
                      <a:solidFill>
                        <a:srgbClr val="F1F0F0"/>
                      </a:solidFill>
                    </a:lnL>
                    <a:lnR w="12700" cmpd="sng">
                      <a:solidFill>
                        <a:srgbClr val="F1F0F0"/>
                      </a:solidFill>
                    </a:lnR>
                    <a:lnT w="12700" cmpd="sng">
                      <a:solidFill>
                        <a:srgbClr val="F1F0F0"/>
                      </a:solidFill>
                    </a:lnT>
                    <a:lnB w="12700" cap="flat" cmpd="sng" algn="ctr">
                      <a:solidFill>
                        <a:srgbClr val="F1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483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i="0" dirty="0">
                          <a:solidFill>
                            <a:schemeClr val="bg2"/>
                          </a:solidFill>
                          <a:latin typeface="Segoe UI Light"/>
                          <a:cs typeface="Arial-BoldMT"/>
                        </a:rPr>
                        <a:t>RFC 1918 Private (10.0.0.0/8, 172.16.0.0/12, 192.168.0.0/16)</a:t>
                      </a:r>
                    </a:p>
                  </a:txBody>
                  <a:tcPr marL="113160" marR="113160" marT="56573" marB="56573" anchor="ctr">
                    <a:lnL w="12700" cmpd="sng">
                      <a:solidFill>
                        <a:srgbClr val="F1F0F0"/>
                      </a:solidFill>
                    </a:lnL>
                    <a:lnR w="12700" cmpd="sng">
                      <a:solidFill>
                        <a:srgbClr val="F1F0F0"/>
                      </a:solidFill>
                    </a:lnR>
                    <a:lnT w="12700" cap="flat" cmpd="sng" algn="ctr">
                      <a:solidFill>
                        <a:srgbClr val="F1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i="0" dirty="0">
                          <a:solidFill>
                            <a:schemeClr val="bg2"/>
                          </a:solidFill>
                          <a:latin typeface="Segoe UI Light"/>
                          <a:cs typeface="Arial-BoldMT"/>
                        </a:rPr>
                        <a:t>RFC 4193 </a:t>
                      </a:r>
                      <a:r>
                        <a:rPr lang="it-IT" sz="1800" b="1" i="0" dirty="0" err="1">
                          <a:solidFill>
                            <a:schemeClr val="bg2"/>
                          </a:solidFill>
                          <a:latin typeface="Segoe UI Light"/>
                          <a:cs typeface="Arial-BoldMT"/>
                        </a:rPr>
                        <a:t>Unique</a:t>
                      </a:r>
                      <a:r>
                        <a:rPr lang="it-IT" sz="1800" b="1" i="0" dirty="0">
                          <a:solidFill>
                            <a:schemeClr val="bg2"/>
                          </a:solidFill>
                          <a:latin typeface="Segoe UI Light"/>
                          <a:cs typeface="Arial-BoldMT"/>
                        </a:rPr>
                        <a:t> Local </a:t>
                      </a:r>
                      <a:r>
                        <a:rPr lang="it-IT" sz="1800" b="1" i="0" dirty="0" err="1">
                          <a:solidFill>
                            <a:schemeClr val="bg2"/>
                          </a:solidFill>
                          <a:latin typeface="Segoe UI Light"/>
                          <a:cs typeface="Arial-BoldMT"/>
                        </a:rPr>
                        <a:t>Address</a:t>
                      </a:r>
                      <a:r>
                        <a:rPr lang="it-IT" sz="1800" b="1" i="0" dirty="0">
                          <a:solidFill>
                            <a:schemeClr val="bg2"/>
                          </a:solidFill>
                          <a:latin typeface="Segoe UI Light"/>
                          <a:cs typeface="Arial-BoldMT"/>
                        </a:rPr>
                        <a:t> (FD00::/8)</a:t>
                      </a:r>
                    </a:p>
                  </a:txBody>
                  <a:tcPr marL="113160" marR="113160" marT="56573" marB="56573" anchor="ctr">
                    <a:lnL w="12700" cmpd="sng">
                      <a:solidFill>
                        <a:srgbClr val="F1F0F0"/>
                      </a:solidFill>
                    </a:lnL>
                    <a:lnR w="12700" cmpd="sng">
                      <a:solidFill>
                        <a:srgbClr val="F1F0F0"/>
                      </a:solidFill>
                    </a:lnR>
                    <a:lnT w="12700" cmpd="sng">
                      <a:solidFill>
                        <a:srgbClr val="F1F0F0"/>
                      </a:solidFill>
                    </a:lnT>
                    <a:lnB w="12700" cap="flat" cmpd="sng" algn="ctr">
                      <a:solidFill>
                        <a:srgbClr val="F1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4838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dirty="0">
                          <a:solidFill>
                            <a:schemeClr val="bg2"/>
                          </a:solidFill>
                          <a:latin typeface="Segoe UI Light"/>
                        </a:rPr>
                        <a:t>APIPA (169.254.0.0/16)</a:t>
                      </a:r>
                    </a:p>
                  </a:txBody>
                  <a:tcPr marL="113160" marR="113160" marT="56573" marB="56573" anchor="ctr">
                    <a:lnL w="12700" cmpd="sng">
                      <a:solidFill>
                        <a:srgbClr val="F1F0F0"/>
                      </a:solidFill>
                    </a:lnL>
                    <a:lnR w="12700" cmpd="sng">
                      <a:solidFill>
                        <a:srgbClr val="F1F0F0"/>
                      </a:solidFill>
                    </a:lnR>
                    <a:lnT w="12700" cap="flat" cmpd="sng" algn="ctr">
                      <a:solidFill>
                        <a:srgbClr val="F1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dirty="0">
                          <a:solidFill>
                            <a:schemeClr val="bg2"/>
                          </a:solidFill>
                          <a:latin typeface="Segoe UI Light"/>
                        </a:rPr>
                        <a:t>Link-</a:t>
                      </a:r>
                      <a:r>
                        <a:rPr lang="it-IT" sz="1800" b="1" dirty="0" err="1">
                          <a:solidFill>
                            <a:schemeClr val="bg2"/>
                          </a:solidFill>
                          <a:latin typeface="Segoe UI Light"/>
                        </a:rPr>
                        <a:t>local</a:t>
                      </a:r>
                      <a:r>
                        <a:rPr lang="it-IT" sz="1800" b="1" dirty="0">
                          <a:solidFill>
                            <a:schemeClr val="bg2"/>
                          </a:solidFill>
                          <a:latin typeface="Segoe UI Light"/>
                        </a:rPr>
                        <a:t> (FE80::/64)</a:t>
                      </a:r>
                    </a:p>
                  </a:txBody>
                  <a:tcPr marL="113160" marR="113160" marT="56573" marB="56573" anchor="ctr">
                    <a:lnL w="12700" cmpd="sng">
                      <a:solidFill>
                        <a:srgbClr val="F1F0F0"/>
                      </a:solidFill>
                    </a:lnL>
                    <a:lnR w="12700" cmpd="sng">
                      <a:solidFill>
                        <a:srgbClr val="F1F0F0"/>
                      </a:solidFill>
                    </a:lnR>
                    <a:lnT w="12700" cap="flat" cmpd="sng" algn="ctr">
                      <a:solidFill>
                        <a:srgbClr val="F1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4838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i="0" dirty="0" err="1">
                          <a:solidFill>
                            <a:schemeClr val="bg2"/>
                          </a:solidFill>
                          <a:latin typeface="Segoe UI Light"/>
                          <a:cs typeface="Arial-BoldMT"/>
                        </a:rPr>
                        <a:t>Loopback</a:t>
                      </a:r>
                      <a:r>
                        <a:rPr lang="it-IT" sz="1800" b="1" i="0" dirty="0">
                          <a:solidFill>
                            <a:schemeClr val="bg2"/>
                          </a:solidFill>
                          <a:latin typeface="Segoe UI Light"/>
                          <a:cs typeface="Arial-BoldMT"/>
                        </a:rPr>
                        <a:t> (127.0.0.1)</a:t>
                      </a:r>
                    </a:p>
                  </a:txBody>
                  <a:tcPr marL="113160" marR="113160" marT="56573" marB="56573" anchor="ctr">
                    <a:lnL w="12700" cmpd="sng">
                      <a:solidFill>
                        <a:srgbClr val="F1F0F0"/>
                      </a:solidFill>
                    </a:lnL>
                    <a:lnR w="12700" cmpd="sng">
                      <a:solidFill>
                        <a:srgbClr val="F1F0F0"/>
                      </a:solidFill>
                    </a:lnR>
                    <a:lnT w="12700" cap="flat" cmpd="sng" algn="ctr">
                      <a:solidFill>
                        <a:srgbClr val="F1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i="0" dirty="0" err="1">
                          <a:solidFill>
                            <a:schemeClr val="bg2"/>
                          </a:solidFill>
                          <a:latin typeface="Segoe UI Light"/>
                          <a:cs typeface="Arial-BoldMT"/>
                        </a:rPr>
                        <a:t>Loopback</a:t>
                      </a:r>
                      <a:r>
                        <a:rPr lang="it-IT" sz="1800" b="1" i="0" dirty="0">
                          <a:solidFill>
                            <a:schemeClr val="bg2"/>
                          </a:solidFill>
                          <a:latin typeface="Segoe UI Light"/>
                          <a:cs typeface="Arial-BoldMT"/>
                        </a:rPr>
                        <a:t> (::1)</a:t>
                      </a:r>
                    </a:p>
                  </a:txBody>
                  <a:tcPr marL="113160" marR="113160" marT="56573" marB="56573" anchor="ctr">
                    <a:lnL w="12700" cmpd="sng">
                      <a:solidFill>
                        <a:srgbClr val="F1F0F0"/>
                      </a:solidFill>
                    </a:lnL>
                    <a:lnR w="12700" cmpd="sng">
                      <a:solidFill>
                        <a:srgbClr val="F1F0F0"/>
                      </a:solidFill>
                    </a:lnR>
                    <a:lnT w="12700" cap="flat" cmpd="sng" algn="ctr">
                      <a:solidFill>
                        <a:srgbClr val="F1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04838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i="0" dirty="0" err="1">
                          <a:solidFill>
                            <a:schemeClr val="bg2"/>
                          </a:solidFill>
                          <a:latin typeface="Segoe UI Light"/>
                          <a:cs typeface="Arial-BoldMT"/>
                        </a:rPr>
                        <a:t>Unspecified</a:t>
                      </a:r>
                      <a:r>
                        <a:rPr lang="it-IT" sz="1800" b="1" i="0" dirty="0">
                          <a:solidFill>
                            <a:schemeClr val="bg2"/>
                          </a:solidFill>
                          <a:latin typeface="Segoe UI Light"/>
                          <a:cs typeface="Arial-BoldMT"/>
                        </a:rPr>
                        <a:t> (0.0.0.0)</a:t>
                      </a:r>
                    </a:p>
                  </a:txBody>
                  <a:tcPr marL="113160" marR="113160" marT="56573" marB="56573" anchor="ctr">
                    <a:lnL w="12700" cmpd="sng">
                      <a:solidFill>
                        <a:srgbClr val="F1F0F0"/>
                      </a:solidFill>
                    </a:lnL>
                    <a:lnR w="12700" cap="flat" cmpd="sng" algn="ctr">
                      <a:solidFill>
                        <a:srgbClr val="F1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Segoe U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i="0" dirty="0" err="1">
                          <a:solidFill>
                            <a:schemeClr val="bg2"/>
                          </a:solidFill>
                          <a:latin typeface="Segoe UI Light"/>
                          <a:cs typeface="Arial-BoldMT"/>
                        </a:rPr>
                        <a:t>Unspecified</a:t>
                      </a:r>
                      <a:r>
                        <a:rPr lang="it-IT" sz="1800" b="1" i="0" dirty="0">
                          <a:solidFill>
                            <a:schemeClr val="bg2"/>
                          </a:solidFill>
                          <a:latin typeface="Segoe UI Light"/>
                          <a:cs typeface="Arial-BoldMT"/>
                        </a:rPr>
                        <a:t> (::)</a:t>
                      </a:r>
                    </a:p>
                  </a:txBody>
                  <a:tcPr marL="113160" marR="113160" marT="56573" marB="56573" anchor="ctr">
                    <a:lnL w="12700" cap="flat" cmpd="sng" algn="ctr">
                      <a:solidFill>
                        <a:srgbClr val="F1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1F0F0"/>
                      </a:solidFill>
                    </a:lnR>
                    <a:lnT w="12700" cap="flat" cmpd="sng" algn="ctr">
                      <a:solidFill>
                        <a:srgbClr val="F1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1990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Tecnologie di </a:t>
            </a:r>
            <a:r>
              <a:rPr lang="it-IT" dirty="0" err="1"/>
              <a:t>Traslation</a:t>
            </a:r>
            <a:endParaRPr lang="it-IT" dirty="0"/>
          </a:p>
        </p:txBody>
      </p:sp>
      <p:grpSp>
        <p:nvGrpSpPr>
          <p:cNvPr id="8" name="Gruppo 7"/>
          <p:cNvGrpSpPr/>
          <p:nvPr/>
        </p:nvGrpSpPr>
        <p:grpSpPr>
          <a:xfrm>
            <a:off x="124744" y="1412776"/>
            <a:ext cx="5251176" cy="2988900"/>
            <a:chOff x="5597395" y="1003014"/>
            <a:chExt cx="5184576" cy="1866204"/>
          </a:xfrm>
        </p:grpSpPr>
        <p:sp>
          <p:nvSpPr>
            <p:cNvPr id="9" name="TextBox 100"/>
            <p:cNvSpPr txBox="1"/>
            <p:nvPr/>
          </p:nvSpPr>
          <p:spPr>
            <a:xfrm>
              <a:off x="5597395" y="1003014"/>
              <a:ext cx="5184575" cy="370226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lIns="179238" tIns="89619" rIns="179238" bIns="89619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b="1" dirty="0"/>
                <a:t>NAT64 (RFC 6164)</a:t>
              </a:r>
            </a:p>
          </p:txBody>
        </p:sp>
        <p:sp>
          <p:nvSpPr>
            <p:cNvPr id="10" name="Rectangle 32"/>
            <p:cNvSpPr>
              <a:spLocks noChangeArrowheads="1"/>
            </p:cNvSpPr>
            <p:nvPr/>
          </p:nvSpPr>
          <p:spPr bwMode="auto">
            <a:xfrm>
              <a:off x="5597395" y="1388782"/>
              <a:ext cx="5184576" cy="148043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lIns="179238" tIns="143391" rIns="179238" bIns="143391" anchor="ctr" anchorCtr="0"/>
            <a:lstStyle/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en-US" dirty="0" err="1"/>
                <a:t>Consente</a:t>
              </a:r>
              <a:r>
                <a:rPr lang="en-US" dirty="0"/>
                <a:t> a host IPv6 di </a:t>
              </a:r>
              <a:r>
                <a:rPr lang="en-US" dirty="0" err="1"/>
                <a:t>avviare</a:t>
              </a:r>
              <a:r>
                <a:rPr lang="en-US" dirty="0"/>
                <a:t> </a:t>
              </a:r>
              <a:r>
                <a:rPr lang="en-US" dirty="0" err="1"/>
                <a:t>connessioni</a:t>
              </a:r>
              <a:r>
                <a:rPr lang="en-US" dirty="0"/>
                <a:t> IPv4, ma non </a:t>
              </a:r>
              <a:r>
                <a:rPr lang="en-US" dirty="0" err="1"/>
                <a:t>il</a:t>
              </a:r>
              <a:r>
                <a:rPr lang="en-US" dirty="0"/>
                <a:t> </a:t>
              </a:r>
              <a:r>
                <a:rPr lang="en-US" dirty="0" err="1"/>
                <a:t>contrario</a:t>
              </a:r>
              <a:endParaRPr lang="en-US" dirty="0"/>
            </a:p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en-US" dirty="0" err="1"/>
                <a:t>Utilizza</a:t>
              </a:r>
              <a:r>
                <a:rPr lang="en-US" dirty="0"/>
                <a:t> </a:t>
              </a:r>
              <a:r>
                <a:rPr lang="en-US" dirty="0" err="1"/>
                <a:t>tecnologie</a:t>
              </a:r>
              <a:r>
                <a:rPr lang="en-US" dirty="0"/>
                <a:t> NAPT (Network Address and Port Translation) per </a:t>
              </a:r>
              <a:r>
                <a:rPr lang="en-US" dirty="0" err="1"/>
                <a:t>mappare</a:t>
              </a:r>
              <a:r>
                <a:rPr lang="en-US" dirty="0"/>
                <a:t> un </a:t>
              </a:r>
              <a:r>
                <a:rPr lang="en-US" dirty="0" err="1"/>
                <a:t>indirizzo</a:t>
              </a:r>
              <a:r>
                <a:rPr lang="en-US" dirty="0"/>
                <a:t> IPv4 a </a:t>
              </a:r>
              <a:r>
                <a:rPr lang="en-US" dirty="0" err="1"/>
                <a:t>più</a:t>
              </a:r>
              <a:r>
                <a:rPr lang="en-US" dirty="0"/>
                <a:t> </a:t>
              </a:r>
              <a:r>
                <a:rPr lang="en-US" dirty="0" err="1"/>
                <a:t>indirizzi</a:t>
              </a:r>
              <a:r>
                <a:rPr lang="en-US" dirty="0"/>
                <a:t> IPv6 </a:t>
              </a:r>
              <a:r>
                <a:rPr lang="en-US" dirty="0" err="1"/>
                <a:t>differenziando</a:t>
              </a:r>
              <a:r>
                <a:rPr lang="en-US" dirty="0"/>
                <a:t> la porta TCP/UDP di </a:t>
              </a:r>
              <a:r>
                <a:rPr lang="en-US" dirty="0" err="1"/>
                <a:t>origine</a:t>
              </a:r>
              <a:r>
                <a:rPr lang="en-US" dirty="0"/>
                <a:t> </a:t>
              </a:r>
            </a:p>
          </p:txBody>
        </p:sp>
      </p:grpSp>
      <p:grpSp>
        <p:nvGrpSpPr>
          <p:cNvPr id="11" name="Gruppo 10"/>
          <p:cNvGrpSpPr/>
          <p:nvPr/>
        </p:nvGrpSpPr>
        <p:grpSpPr>
          <a:xfrm>
            <a:off x="138386" y="4689708"/>
            <a:ext cx="11953328" cy="1937128"/>
            <a:chOff x="5597395" y="1003014"/>
            <a:chExt cx="5184576" cy="1666733"/>
          </a:xfrm>
        </p:grpSpPr>
        <p:sp>
          <p:nvSpPr>
            <p:cNvPr id="12" name="TextBox 100"/>
            <p:cNvSpPr txBox="1"/>
            <p:nvPr/>
          </p:nvSpPr>
          <p:spPr>
            <a:xfrm>
              <a:off x="5597395" y="1003014"/>
              <a:ext cx="5184575" cy="370226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lIns="179238" tIns="89619" rIns="179238" bIns="89619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b="1" dirty="0"/>
                <a:t>DNS64 (RFC 6147)</a:t>
              </a:r>
            </a:p>
          </p:txBody>
        </p:sp>
        <p:sp>
          <p:nvSpPr>
            <p:cNvPr id="13" name="Rectangle 32"/>
            <p:cNvSpPr>
              <a:spLocks noChangeArrowheads="1"/>
            </p:cNvSpPr>
            <p:nvPr/>
          </p:nvSpPr>
          <p:spPr bwMode="auto">
            <a:xfrm>
              <a:off x="5597395" y="1388782"/>
              <a:ext cx="5184576" cy="12809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lIns="179238" tIns="143391" rIns="179238" bIns="143391" anchor="ctr" anchorCtr="0"/>
            <a:lstStyle/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en-US" dirty="0"/>
                <a:t>Server DNS </a:t>
              </a:r>
              <a:r>
                <a:rPr lang="en-US" dirty="0" err="1"/>
                <a:t>ricorsivo</a:t>
              </a:r>
              <a:r>
                <a:rPr lang="en-US" dirty="0"/>
                <a:t> </a:t>
              </a:r>
              <a:r>
                <a:rPr lang="en-US" dirty="0" err="1"/>
                <a:t>che</a:t>
              </a:r>
              <a:r>
                <a:rPr lang="en-US" dirty="0"/>
                <a:t> </a:t>
              </a:r>
              <a:r>
                <a:rPr lang="en-US" dirty="0" err="1"/>
                <a:t>elabora</a:t>
              </a:r>
              <a:r>
                <a:rPr lang="en-US" dirty="0"/>
                <a:t> query di record AAAA e </a:t>
              </a:r>
              <a:r>
                <a:rPr lang="en-US" dirty="0" err="1"/>
                <a:t>fornisce</a:t>
              </a:r>
              <a:r>
                <a:rPr lang="en-US" dirty="0"/>
                <a:t> </a:t>
              </a:r>
              <a:r>
                <a:rPr lang="en-US" dirty="0" err="1"/>
                <a:t>risposte</a:t>
              </a:r>
              <a:r>
                <a:rPr lang="en-US" dirty="0"/>
                <a:t> per </a:t>
              </a:r>
              <a:r>
                <a:rPr lang="en-US" dirty="0" err="1"/>
                <a:t>indirizzi</a:t>
              </a:r>
              <a:r>
                <a:rPr lang="en-US" dirty="0"/>
                <a:t> IPv6</a:t>
              </a:r>
            </a:p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en-US" dirty="0" err="1"/>
                <a:t>Nel</a:t>
              </a:r>
              <a:r>
                <a:rPr lang="en-US" dirty="0"/>
                <a:t> </a:t>
              </a:r>
              <a:r>
                <a:rPr lang="en-US" dirty="0" err="1"/>
                <a:t>caso</a:t>
              </a:r>
              <a:r>
                <a:rPr lang="en-US" dirty="0"/>
                <a:t> non </a:t>
              </a:r>
              <a:r>
                <a:rPr lang="en-US" dirty="0" err="1"/>
                <a:t>sia</a:t>
              </a:r>
              <a:r>
                <a:rPr lang="en-US" dirty="0"/>
                <a:t> </a:t>
              </a:r>
              <a:r>
                <a:rPr lang="en-US" dirty="0" err="1"/>
                <a:t>possibile</a:t>
              </a:r>
              <a:r>
                <a:rPr lang="en-US" dirty="0"/>
                <a:t> </a:t>
              </a:r>
              <a:r>
                <a:rPr lang="en-US" dirty="0" err="1"/>
                <a:t>fornire</a:t>
              </a:r>
              <a:r>
                <a:rPr lang="en-US" dirty="0"/>
                <a:t> </a:t>
              </a:r>
              <a:r>
                <a:rPr lang="en-US" dirty="0" err="1"/>
                <a:t>indirizzi</a:t>
              </a:r>
              <a:r>
                <a:rPr lang="en-US" dirty="0"/>
                <a:t> IPv6 </a:t>
              </a:r>
              <a:r>
                <a:rPr lang="en-US" dirty="0" err="1"/>
                <a:t>esegue</a:t>
              </a:r>
              <a:r>
                <a:rPr lang="en-US" dirty="0"/>
                <a:t> query per record A e </a:t>
              </a:r>
              <a:r>
                <a:rPr lang="en-US" dirty="0" err="1"/>
                <a:t>fornisce</a:t>
              </a:r>
              <a:r>
                <a:rPr lang="en-US" dirty="0"/>
                <a:t> </a:t>
              </a:r>
              <a:r>
                <a:rPr lang="en-US" dirty="0" err="1"/>
                <a:t>l’indirizzo</a:t>
              </a:r>
              <a:r>
                <a:rPr lang="en-US" dirty="0"/>
                <a:t> IPv4 </a:t>
              </a:r>
              <a:r>
                <a:rPr lang="en-US" dirty="0" err="1"/>
                <a:t>convertito</a:t>
              </a:r>
              <a:r>
                <a:rPr lang="en-US" dirty="0"/>
                <a:t> in IPv6 </a:t>
              </a:r>
              <a:r>
                <a:rPr lang="en-US" dirty="0" err="1"/>
                <a:t>tramite</a:t>
              </a:r>
              <a:r>
                <a:rPr lang="en-US" dirty="0"/>
                <a:t> NAT64</a:t>
              </a:r>
            </a:p>
          </p:txBody>
        </p:sp>
      </p:grpSp>
      <p:pic>
        <p:nvPicPr>
          <p:cNvPr id="14" name="Immagin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664" y="1412776"/>
            <a:ext cx="6480000" cy="298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06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ICMPv6 (RFC 2463)</a:t>
            </a:r>
          </a:p>
        </p:txBody>
      </p:sp>
      <p:sp>
        <p:nvSpPr>
          <p:cNvPr id="7" name="Rectangle 3"/>
          <p:cNvSpPr/>
          <p:nvPr/>
        </p:nvSpPr>
        <p:spPr bwMode="auto">
          <a:xfrm>
            <a:off x="313113" y="1958435"/>
            <a:ext cx="1115367" cy="609398"/>
          </a:xfrm>
          <a:prstGeom prst="rect">
            <a:avLst/>
          </a:prstGeom>
          <a:solidFill>
            <a:srgbClr val="000000"/>
          </a:solidFill>
          <a:ln w="38100">
            <a:noFill/>
            <a:miter lim="800000"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137160" rIns="91436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lvl="0" algn="ctr"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en-US" sz="2400" b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Type</a:t>
            </a:r>
          </a:p>
        </p:txBody>
      </p:sp>
      <p:sp>
        <p:nvSpPr>
          <p:cNvPr id="8" name="Rectangle 4"/>
          <p:cNvSpPr/>
          <p:nvPr/>
        </p:nvSpPr>
        <p:spPr bwMode="auto">
          <a:xfrm>
            <a:off x="1428480" y="1958435"/>
            <a:ext cx="1115367" cy="609398"/>
          </a:xfrm>
          <a:prstGeom prst="rect">
            <a:avLst/>
          </a:prstGeom>
          <a:solidFill>
            <a:schemeClr val="accent3"/>
          </a:solidFill>
          <a:ln w="38100"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137160" rIns="91436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lvl="0" algn="ctr"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en-US" sz="2400" b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Code</a:t>
            </a:r>
          </a:p>
        </p:txBody>
      </p:sp>
      <p:sp>
        <p:nvSpPr>
          <p:cNvPr id="9" name="Rectangle 5"/>
          <p:cNvSpPr/>
          <p:nvPr/>
        </p:nvSpPr>
        <p:spPr bwMode="auto">
          <a:xfrm>
            <a:off x="2543847" y="1958435"/>
            <a:ext cx="2230734" cy="609398"/>
          </a:xfrm>
          <a:prstGeom prst="rect">
            <a:avLst/>
          </a:prstGeom>
          <a:solidFill>
            <a:schemeClr val="accent5"/>
          </a:solidFill>
          <a:ln w="38100"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137160" rIns="91436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lvl="0" algn="ctr"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en-US" sz="2400" b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Checksum</a:t>
            </a:r>
          </a:p>
        </p:txBody>
      </p:sp>
      <p:sp>
        <p:nvSpPr>
          <p:cNvPr id="10" name="Rectangle 6"/>
          <p:cNvSpPr/>
          <p:nvPr/>
        </p:nvSpPr>
        <p:spPr bwMode="auto">
          <a:xfrm>
            <a:off x="4774581" y="1958435"/>
            <a:ext cx="2689570" cy="609398"/>
          </a:xfrm>
          <a:prstGeom prst="rect">
            <a:avLst/>
          </a:prstGeom>
          <a:solidFill>
            <a:schemeClr val="accent1"/>
          </a:solidFill>
          <a:ln w="38100"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137160" rIns="91436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en-US" sz="2400" b="1" dirty="0">
                <a:solidFill>
                  <a:schemeClr val="tx2"/>
                </a:solidFill>
              </a:rPr>
              <a:t>Message</a:t>
            </a:r>
          </a:p>
        </p:txBody>
      </p:sp>
      <p:sp>
        <p:nvSpPr>
          <p:cNvPr id="11" name="Left Brace 7"/>
          <p:cNvSpPr/>
          <p:nvPr/>
        </p:nvSpPr>
        <p:spPr>
          <a:xfrm rot="5400000">
            <a:off x="690777" y="1120130"/>
            <a:ext cx="360040" cy="1115367"/>
          </a:xfrm>
          <a:prstGeom prst="leftBrac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Left Brace 8"/>
          <p:cNvSpPr/>
          <p:nvPr/>
        </p:nvSpPr>
        <p:spPr>
          <a:xfrm rot="5400000">
            <a:off x="1787409" y="1120130"/>
            <a:ext cx="360040" cy="1115367"/>
          </a:xfrm>
          <a:prstGeom prst="leftBrac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Left Brace 9"/>
          <p:cNvSpPr/>
          <p:nvPr/>
        </p:nvSpPr>
        <p:spPr>
          <a:xfrm rot="5400000">
            <a:off x="3469826" y="573467"/>
            <a:ext cx="360040" cy="2249468"/>
          </a:xfrm>
          <a:prstGeom prst="leftBrac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TextBox 10"/>
          <p:cNvSpPr txBox="1"/>
          <p:nvPr/>
        </p:nvSpPr>
        <p:spPr>
          <a:xfrm>
            <a:off x="407368" y="980728"/>
            <a:ext cx="875561" cy="5170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>
            <a:defPPr>
              <a:defRPr lang="it-IT"/>
            </a:defPPr>
            <a:lvl1pPr>
              <a:lnSpc>
                <a:spcPct val="90000"/>
              </a:lnSpc>
              <a:spcBef>
                <a:spcPct val="20000"/>
              </a:spcBef>
              <a:buSzPct val="90000"/>
              <a:defRPr sz="2400" b="1">
                <a:solidFill>
                  <a:schemeClr val="tx2">
                    <a:alpha val="99000"/>
                  </a:schemeClr>
                </a:solidFill>
              </a:defRPr>
            </a:lvl1pPr>
          </a:lstStyle>
          <a:p>
            <a:r>
              <a:rPr lang="sv-SE" dirty="0"/>
              <a:t>8 bits</a:t>
            </a:r>
          </a:p>
        </p:txBody>
      </p:sp>
      <p:sp>
        <p:nvSpPr>
          <p:cNvPr id="15" name="TextBox 11"/>
          <p:cNvSpPr txBox="1"/>
          <p:nvPr/>
        </p:nvSpPr>
        <p:spPr>
          <a:xfrm>
            <a:off x="1522734" y="980728"/>
            <a:ext cx="875561" cy="5170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>
            <a:defPPr>
              <a:defRPr lang="it-IT"/>
            </a:defPPr>
            <a:lvl1pPr>
              <a:lnSpc>
                <a:spcPct val="90000"/>
              </a:lnSpc>
              <a:spcBef>
                <a:spcPct val="20000"/>
              </a:spcBef>
              <a:buSzPct val="90000"/>
              <a:defRPr sz="2400" b="1">
                <a:solidFill>
                  <a:schemeClr val="tx2">
                    <a:alpha val="99000"/>
                  </a:schemeClr>
                </a:solidFill>
              </a:defRPr>
            </a:lvl1pPr>
          </a:lstStyle>
          <a:p>
            <a:r>
              <a:rPr lang="sv-SE" dirty="0"/>
              <a:t>8 bits</a:t>
            </a:r>
          </a:p>
        </p:txBody>
      </p:sp>
      <p:sp>
        <p:nvSpPr>
          <p:cNvPr id="16" name="TextBox 12"/>
          <p:cNvSpPr txBox="1"/>
          <p:nvPr/>
        </p:nvSpPr>
        <p:spPr>
          <a:xfrm>
            <a:off x="3186417" y="980728"/>
            <a:ext cx="984565" cy="5170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>
            <a:defPPr>
              <a:defRPr lang="it-IT"/>
            </a:defPPr>
            <a:lvl1pPr>
              <a:lnSpc>
                <a:spcPct val="90000"/>
              </a:lnSpc>
              <a:spcBef>
                <a:spcPct val="20000"/>
              </a:spcBef>
              <a:buSzPct val="90000"/>
              <a:defRPr sz="2400" b="1">
                <a:solidFill>
                  <a:schemeClr val="tx2">
                    <a:alpha val="99000"/>
                  </a:schemeClr>
                </a:solidFill>
              </a:defRPr>
            </a:lvl1pPr>
          </a:lstStyle>
          <a:p>
            <a:r>
              <a:rPr lang="sv-SE" dirty="0"/>
              <a:t>16 bits</a:t>
            </a:r>
          </a:p>
        </p:txBody>
      </p:sp>
      <p:grpSp>
        <p:nvGrpSpPr>
          <p:cNvPr id="35" name="Gruppo 34"/>
          <p:cNvGrpSpPr/>
          <p:nvPr/>
        </p:nvGrpSpPr>
        <p:grpSpPr>
          <a:xfrm>
            <a:off x="313113" y="2711911"/>
            <a:ext cx="7151038" cy="3309377"/>
            <a:chOff x="5597395" y="1003014"/>
            <a:chExt cx="5184576" cy="2847436"/>
          </a:xfrm>
        </p:grpSpPr>
        <p:sp>
          <p:nvSpPr>
            <p:cNvPr id="36" name="TextBox 100"/>
            <p:cNvSpPr txBox="1"/>
            <p:nvPr/>
          </p:nvSpPr>
          <p:spPr>
            <a:xfrm>
              <a:off x="5597395" y="1003014"/>
              <a:ext cx="5184575" cy="370226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lIns="179238" tIns="89619" rIns="179238" bIns="89619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it-IT" b="1" dirty="0"/>
                <a:t>Monitoraggio stato rete e invio pacchetti di gestione ed errore</a:t>
              </a:r>
              <a:endParaRPr lang="en-US" b="1" dirty="0"/>
            </a:p>
          </p:txBody>
        </p:sp>
        <p:sp>
          <p:nvSpPr>
            <p:cNvPr id="37" name="Rectangle 32"/>
            <p:cNvSpPr>
              <a:spLocks noChangeArrowheads="1"/>
            </p:cNvSpPr>
            <p:nvPr/>
          </p:nvSpPr>
          <p:spPr bwMode="auto">
            <a:xfrm>
              <a:off x="5597395" y="1388782"/>
              <a:ext cx="5184576" cy="246166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lIns="179238" tIns="143391" rIns="179238" bIns="143391" anchor="ctr" anchorCtr="0"/>
            <a:lstStyle/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en-US" b="1" dirty="0" err="1">
                  <a:solidFill>
                    <a:schemeClr val="accent1"/>
                  </a:solidFill>
                </a:rPr>
                <a:t>Unico</a:t>
              </a:r>
              <a:r>
                <a:rPr lang="en-US" b="1" dirty="0">
                  <a:solidFill>
                    <a:schemeClr val="accent1"/>
                  </a:solidFill>
                </a:rPr>
                <a:t> </a:t>
              </a:r>
              <a:r>
                <a:rPr lang="en-US" b="1" dirty="0" err="1">
                  <a:solidFill>
                    <a:schemeClr val="accent1"/>
                  </a:solidFill>
                </a:rPr>
                <a:t>protocollo</a:t>
              </a:r>
              <a:r>
                <a:rPr lang="en-US" b="1" dirty="0">
                  <a:solidFill>
                    <a:schemeClr val="accent1"/>
                  </a:solidFill>
                </a:rPr>
                <a:t> di </a:t>
              </a:r>
              <a:r>
                <a:rPr lang="en-US" b="1" dirty="0" err="1">
                  <a:solidFill>
                    <a:schemeClr val="accent1"/>
                  </a:solidFill>
                </a:rPr>
                <a:t>controllo</a:t>
              </a:r>
              <a:r>
                <a:rPr lang="en-US" b="1" dirty="0">
                  <a:solidFill>
                    <a:schemeClr val="accent1"/>
                  </a:solidFill>
                </a:rPr>
                <a:t> </a:t>
              </a:r>
              <a:r>
                <a:rPr lang="en-US" dirty="0" err="1"/>
                <a:t>che</a:t>
              </a:r>
              <a:r>
                <a:rPr lang="en-US" dirty="0"/>
                <a:t> Integra </a:t>
              </a:r>
              <a:r>
                <a:rPr lang="en-US" dirty="0" err="1"/>
                <a:t>funzionalità</a:t>
              </a:r>
              <a:r>
                <a:rPr lang="en-US" dirty="0"/>
                <a:t> </a:t>
              </a:r>
              <a:r>
                <a:rPr lang="en-US" dirty="0" err="1"/>
                <a:t>che</a:t>
              </a:r>
              <a:r>
                <a:rPr lang="en-US" dirty="0"/>
                <a:t> in IPv4 </a:t>
              </a:r>
              <a:r>
                <a:rPr lang="en-US" dirty="0" err="1"/>
                <a:t>erano</a:t>
              </a:r>
              <a:r>
                <a:rPr lang="en-US" dirty="0"/>
                <a:t> </a:t>
              </a:r>
              <a:r>
                <a:rPr lang="en-US" dirty="0" err="1"/>
                <a:t>demandate</a:t>
              </a:r>
              <a:r>
                <a:rPr lang="en-US" dirty="0"/>
                <a:t> ad ARP e IGMP</a:t>
              </a:r>
            </a:p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it-IT" b="1" dirty="0">
                  <a:solidFill>
                    <a:schemeClr val="accent1"/>
                  </a:solidFill>
                </a:rPr>
                <a:t>MLD (Multicast </a:t>
              </a:r>
              <a:r>
                <a:rPr lang="it-IT" b="1" dirty="0" err="1">
                  <a:solidFill>
                    <a:schemeClr val="accent1"/>
                  </a:solidFill>
                </a:rPr>
                <a:t>Listener</a:t>
              </a:r>
              <a:r>
                <a:rPr lang="it-IT" b="1" dirty="0">
                  <a:solidFill>
                    <a:schemeClr val="accent1"/>
                  </a:solidFill>
                </a:rPr>
                <a:t> </a:t>
              </a:r>
              <a:r>
                <a:rPr lang="it-IT" b="1" dirty="0" err="1">
                  <a:solidFill>
                    <a:schemeClr val="accent1"/>
                  </a:solidFill>
                </a:rPr>
                <a:t>Discovery</a:t>
              </a:r>
              <a:r>
                <a:rPr lang="it-IT" b="1" dirty="0">
                  <a:solidFill>
                    <a:schemeClr val="accent1"/>
                  </a:solidFill>
                </a:rPr>
                <a:t>) </a:t>
              </a:r>
              <a:r>
                <a:rPr lang="it-IT" dirty="0"/>
                <a:t>è una serie di tre messaggi ICMPv6 che sostituisce la versione 2 del protocollo IGMP (Internet Group Management </a:t>
              </a:r>
              <a:r>
                <a:rPr lang="it-IT" dirty="0" err="1"/>
                <a:t>Protocol</a:t>
              </a:r>
              <a:r>
                <a:rPr lang="it-IT" dirty="0"/>
                <a:t>) per IPv4, per la gestione dell'appartenenza </a:t>
              </a:r>
              <a:r>
                <a:rPr lang="it-IT" dirty="0" err="1"/>
                <a:t>multicast</a:t>
              </a:r>
              <a:r>
                <a:rPr lang="it-IT" dirty="0"/>
                <a:t> alla </a:t>
              </a:r>
              <a:r>
                <a:rPr lang="it-IT" dirty="0" err="1"/>
                <a:t>subnet</a:t>
              </a:r>
              <a:r>
                <a:rPr lang="it-IT" dirty="0"/>
                <a:t>.</a:t>
              </a:r>
            </a:p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it-IT" b="1" dirty="0">
                  <a:solidFill>
                    <a:schemeClr val="accent1"/>
                  </a:solidFill>
                </a:rPr>
                <a:t>ND (</a:t>
              </a:r>
              <a:r>
                <a:rPr lang="it-IT" b="1" dirty="0" err="1">
                  <a:solidFill>
                    <a:schemeClr val="accent1"/>
                  </a:solidFill>
                </a:rPr>
                <a:t>Neighbor</a:t>
              </a:r>
              <a:r>
                <a:rPr lang="it-IT" b="1" dirty="0">
                  <a:solidFill>
                    <a:schemeClr val="accent1"/>
                  </a:solidFill>
                </a:rPr>
                <a:t> </a:t>
              </a:r>
              <a:r>
                <a:rPr lang="it-IT" b="1" dirty="0" err="1">
                  <a:solidFill>
                    <a:schemeClr val="accent1"/>
                  </a:solidFill>
                </a:rPr>
                <a:t>Discovery</a:t>
              </a:r>
              <a:r>
                <a:rPr lang="it-IT" b="1" dirty="0">
                  <a:solidFill>
                    <a:schemeClr val="accent1"/>
                  </a:solidFill>
                </a:rPr>
                <a:t>) </a:t>
              </a:r>
              <a:r>
                <a:rPr lang="it-IT" dirty="0"/>
                <a:t>è una serie di cinque messaggi ICMPv6 per la gestione delle comunicazioni tra nodi in un collegamento che sostituisce il protocollo ARP (</a:t>
              </a:r>
              <a:r>
                <a:rPr lang="it-IT" dirty="0" err="1"/>
                <a:t>Address</a:t>
              </a:r>
              <a:r>
                <a:rPr lang="it-IT" dirty="0"/>
                <a:t> </a:t>
              </a:r>
              <a:r>
                <a:rPr lang="it-IT" dirty="0" err="1"/>
                <a:t>Resolution</a:t>
              </a:r>
              <a:r>
                <a:rPr lang="it-IT" dirty="0"/>
                <a:t> </a:t>
              </a:r>
              <a:r>
                <a:rPr lang="it-IT" dirty="0" err="1"/>
                <a:t>Protocol</a:t>
              </a:r>
              <a:r>
                <a:rPr lang="it-IT" dirty="0"/>
                <a:t>), il rilevamento router ICMPv4 e il messaggio di </a:t>
              </a:r>
              <a:r>
                <a:rPr lang="it-IT" dirty="0" err="1"/>
                <a:t>reindirizzamento</a:t>
              </a:r>
              <a:r>
                <a:rPr lang="it-IT" dirty="0"/>
                <a:t> ICMPv4, fornendo inoltre funzionalità aggiuntive</a:t>
              </a:r>
              <a:endParaRPr lang="en-US" dirty="0"/>
            </a:p>
          </p:txBody>
        </p:sp>
      </p:grpSp>
      <p:graphicFrame>
        <p:nvGraphicFramePr>
          <p:cNvPr id="38" name="Tabella 37"/>
          <p:cNvGraphicFramePr>
            <a:graphicFrameLocks noGrp="1"/>
          </p:cNvGraphicFramePr>
          <p:nvPr/>
        </p:nvGraphicFramePr>
        <p:xfrm>
          <a:off x="8840768" y="1239260"/>
          <a:ext cx="3231896" cy="5364481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916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55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281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Type</a:t>
                      </a:r>
                      <a:endParaRPr lang="it-IT" sz="1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Significato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946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 dirty="0" err="1">
                          <a:solidFill>
                            <a:schemeClr val="accent2"/>
                          </a:solidFill>
                        </a:rPr>
                        <a:t>Destination</a:t>
                      </a:r>
                      <a:r>
                        <a:rPr lang="it-IT" sz="160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it-IT" sz="1600" dirty="0" err="1">
                          <a:solidFill>
                            <a:schemeClr val="accent2"/>
                          </a:solidFill>
                        </a:rPr>
                        <a:t>Unreachable</a:t>
                      </a:r>
                      <a:endParaRPr lang="it-IT" sz="16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9946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 dirty="0" err="1">
                          <a:solidFill>
                            <a:schemeClr val="accent2"/>
                          </a:solidFill>
                        </a:rPr>
                        <a:t>Packet</a:t>
                      </a:r>
                      <a:r>
                        <a:rPr lang="it-IT" sz="1600" dirty="0">
                          <a:solidFill>
                            <a:schemeClr val="accent2"/>
                          </a:solidFill>
                        </a:rPr>
                        <a:t> Too Big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9946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 dirty="0">
                          <a:solidFill>
                            <a:schemeClr val="accent2"/>
                          </a:solidFill>
                        </a:rPr>
                        <a:t>Time </a:t>
                      </a:r>
                      <a:r>
                        <a:rPr lang="it-IT" sz="1600" dirty="0" err="1">
                          <a:solidFill>
                            <a:schemeClr val="accent2"/>
                          </a:solidFill>
                        </a:rPr>
                        <a:t>Exceeded</a:t>
                      </a:r>
                      <a:endParaRPr lang="it-IT" sz="16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9946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 dirty="0" err="1">
                          <a:solidFill>
                            <a:schemeClr val="accent2"/>
                          </a:solidFill>
                        </a:rPr>
                        <a:t>Parameter</a:t>
                      </a:r>
                      <a:r>
                        <a:rPr lang="it-IT" sz="160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it-IT" sz="1600" dirty="0" err="1">
                          <a:solidFill>
                            <a:schemeClr val="accent2"/>
                          </a:solidFill>
                        </a:rPr>
                        <a:t>Problem</a:t>
                      </a:r>
                      <a:endParaRPr lang="it-IT" sz="16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9946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2"/>
                          </a:solidFill>
                        </a:rPr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 dirty="0" err="1">
                          <a:solidFill>
                            <a:schemeClr val="tx2"/>
                          </a:solidFill>
                        </a:rPr>
                        <a:t>Echo</a:t>
                      </a:r>
                      <a:r>
                        <a:rPr lang="it-IT" sz="1600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it-IT" sz="1600" dirty="0" err="1">
                          <a:solidFill>
                            <a:schemeClr val="tx2"/>
                          </a:solidFill>
                        </a:rPr>
                        <a:t>Request</a:t>
                      </a:r>
                      <a:endParaRPr lang="it-IT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9946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2"/>
                          </a:solidFill>
                        </a:rPr>
                        <a:t>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>
                          <a:solidFill>
                            <a:schemeClr val="tx2"/>
                          </a:solidFill>
                        </a:rPr>
                        <a:t>Echo</a:t>
                      </a:r>
                      <a:r>
                        <a:rPr lang="it-IT" sz="1600" dirty="0">
                          <a:solidFill>
                            <a:schemeClr val="tx2"/>
                          </a:solidFill>
                        </a:rPr>
                        <a:t> Replay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9946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2"/>
                          </a:solidFill>
                        </a:rPr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>
                          <a:solidFill>
                            <a:schemeClr val="tx2"/>
                          </a:solidFill>
                        </a:rPr>
                        <a:t>Multicast </a:t>
                      </a:r>
                      <a:r>
                        <a:rPr lang="it-IT" sz="1600" dirty="0" err="1">
                          <a:solidFill>
                            <a:schemeClr val="tx2"/>
                          </a:solidFill>
                        </a:rPr>
                        <a:t>Listener</a:t>
                      </a:r>
                      <a:r>
                        <a:rPr lang="it-IT" sz="1600" dirty="0">
                          <a:solidFill>
                            <a:schemeClr val="tx2"/>
                          </a:solidFill>
                        </a:rPr>
                        <a:t> Query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9946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2"/>
                          </a:solidFill>
                        </a:rPr>
                        <a:t>131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>
                          <a:solidFill>
                            <a:schemeClr val="tx2"/>
                          </a:solidFill>
                        </a:rPr>
                        <a:t>Multicast </a:t>
                      </a:r>
                      <a:r>
                        <a:rPr lang="it-IT" sz="1600" dirty="0" err="1">
                          <a:solidFill>
                            <a:schemeClr val="tx2"/>
                          </a:solidFill>
                        </a:rPr>
                        <a:t>Listener</a:t>
                      </a:r>
                      <a:r>
                        <a:rPr lang="it-IT" sz="1600" dirty="0">
                          <a:solidFill>
                            <a:schemeClr val="tx2"/>
                          </a:solidFill>
                        </a:rPr>
                        <a:t> Report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9946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2"/>
                          </a:solidFill>
                        </a:rPr>
                        <a:t>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>
                          <a:solidFill>
                            <a:schemeClr val="tx2"/>
                          </a:solidFill>
                        </a:rPr>
                        <a:t>Multicast </a:t>
                      </a:r>
                      <a:r>
                        <a:rPr lang="it-IT" sz="1600" dirty="0" err="1">
                          <a:solidFill>
                            <a:schemeClr val="tx2"/>
                          </a:solidFill>
                        </a:rPr>
                        <a:t>Listener</a:t>
                      </a:r>
                      <a:r>
                        <a:rPr lang="it-IT" sz="1600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it-IT" sz="1600" dirty="0" err="1">
                          <a:solidFill>
                            <a:schemeClr val="tx2"/>
                          </a:solidFill>
                        </a:rPr>
                        <a:t>Done</a:t>
                      </a:r>
                      <a:endParaRPr lang="it-IT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9946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2"/>
                          </a:solidFill>
                        </a:rPr>
                        <a:t>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>
                          <a:solidFill>
                            <a:schemeClr val="tx2"/>
                          </a:solidFill>
                        </a:rPr>
                        <a:t>Router </a:t>
                      </a:r>
                      <a:r>
                        <a:rPr lang="it-IT" sz="1600" dirty="0" err="1">
                          <a:solidFill>
                            <a:schemeClr val="tx2"/>
                          </a:solidFill>
                        </a:rPr>
                        <a:t>Solicitation</a:t>
                      </a:r>
                      <a:endParaRPr lang="it-IT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9946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2"/>
                          </a:solidFill>
                        </a:rPr>
                        <a:t>134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>
                          <a:solidFill>
                            <a:schemeClr val="tx2"/>
                          </a:solidFill>
                        </a:rPr>
                        <a:t>Router </a:t>
                      </a:r>
                      <a:r>
                        <a:rPr lang="it-IT" sz="1600" dirty="0" err="1">
                          <a:solidFill>
                            <a:schemeClr val="tx2"/>
                          </a:solidFill>
                        </a:rPr>
                        <a:t>Advertisement</a:t>
                      </a:r>
                      <a:endParaRPr lang="it-IT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9946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2"/>
                          </a:solidFill>
                        </a:rPr>
                        <a:t>135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>
                          <a:solidFill>
                            <a:schemeClr val="tx2"/>
                          </a:solidFill>
                        </a:rPr>
                        <a:t>Neighbor</a:t>
                      </a:r>
                      <a:r>
                        <a:rPr lang="it-IT" sz="1600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it-IT" sz="1600" dirty="0" err="1">
                          <a:solidFill>
                            <a:schemeClr val="tx2"/>
                          </a:solidFill>
                        </a:rPr>
                        <a:t>Solicitation</a:t>
                      </a:r>
                      <a:endParaRPr lang="it-IT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9946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2"/>
                          </a:solidFill>
                        </a:rPr>
                        <a:t>136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>
                          <a:solidFill>
                            <a:schemeClr val="tx2"/>
                          </a:solidFill>
                        </a:rPr>
                        <a:t>Neighbor</a:t>
                      </a:r>
                      <a:r>
                        <a:rPr lang="it-IT" sz="1600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it-IT" sz="1600" dirty="0" err="1">
                          <a:solidFill>
                            <a:schemeClr val="tx2"/>
                          </a:solidFill>
                        </a:rPr>
                        <a:t>Advertisement</a:t>
                      </a:r>
                      <a:endParaRPr lang="it-IT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9946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2"/>
                          </a:solidFill>
                        </a:rPr>
                        <a:t>137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>
                          <a:solidFill>
                            <a:schemeClr val="tx2"/>
                          </a:solidFill>
                        </a:rPr>
                        <a:t>Redirect</a:t>
                      </a:r>
                      <a:r>
                        <a:rPr lang="it-IT" sz="1600" dirty="0">
                          <a:solidFill>
                            <a:schemeClr val="tx2"/>
                          </a:solidFill>
                        </a:rPr>
                        <a:t> Message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9946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2"/>
                          </a:solidFill>
                        </a:rPr>
                        <a:t>138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>
                          <a:solidFill>
                            <a:schemeClr val="tx2"/>
                          </a:solidFill>
                        </a:rPr>
                        <a:t>Router </a:t>
                      </a:r>
                      <a:r>
                        <a:rPr lang="it-IT" sz="1600" dirty="0" err="1">
                          <a:solidFill>
                            <a:schemeClr val="tx2"/>
                          </a:solidFill>
                        </a:rPr>
                        <a:t>Renumbering</a:t>
                      </a:r>
                      <a:endParaRPr lang="it-IT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40" name="Rounded Rectangular Callout 7"/>
          <p:cNvSpPr/>
          <p:nvPr/>
        </p:nvSpPr>
        <p:spPr bwMode="auto">
          <a:xfrm>
            <a:off x="7579817" y="1933273"/>
            <a:ext cx="1152128" cy="659722"/>
          </a:xfrm>
          <a:prstGeom prst="wedgeRoundRectCallout">
            <a:avLst>
              <a:gd name="adj1" fmla="val 72635"/>
              <a:gd name="adj2" fmla="val -4712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600" b="1" dirty="0">
                <a:solidFill>
                  <a:schemeClr val="tx1">
                    <a:alpha val="98824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0-127 </a:t>
            </a:r>
            <a:r>
              <a:rPr lang="en-US" sz="1600" b="1" dirty="0" err="1">
                <a:solidFill>
                  <a:schemeClr val="tx1">
                    <a:alpha val="98824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Errori</a:t>
            </a:r>
            <a:endParaRPr lang="en-US" sz="1600" b="1" dirty="0">
              <a:solidFill>
                <a:schemeClr val="tx1">
                  <a:alpha val="98824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ounded Rectangular Callout 7"/>
          <p:cNvSpPr/>
          <p:nvPr/>
        </p:nvSpPr>
        <p:spPr bwMode="auto">
          <a:xfrm>
            <a:off x="7579817" y="4437112"/>
            <a:ext cx="1152128" cy="720080"/>
          </a:xfrm>
          <a:prstGeom prst="wedgeRoundRectCallout">
            <a:avLst>
              <a:gd name="adj1" fmla="val 70982"/>
              <a:gd name="adj2" fmla="val -10487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600" b="1" dirty="0">
                <a:solidFill>
                  <a:schemeClr val="tx1">
                    <a:alpha val="98824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128-255 Info</a:t>
            </a:r>
          </a:p>
        </p:txBody>
      </p:sp>
      <p:sp>
        <p:nvSpPr>
          <p:cNvPr id="42" name="CasellaDiTesto 41"/>
          <p:cNvSpPr txBox="1"/>
          <p:nvPr/>
        </p:nvSpPr>
        <p:spPr>
          <a:xfrm>
            <a:off x="4007767" y="6165304"/>
            <a:ext cx="3456383" cy="609600"/>
          </a:xfrm>
          <a:prstGeom prst="rect">
            <a:avLst/>
          </a:prstGeom>
          <a:solidFill>
            <a:srgbClr val="000000"/>
          </a:solidFill>
          <a:effectLst/>
        </p:spPr>
        <p:txBody>
          <a:bodyPr vert="horz" wrap="none" lIns="91440" tIns="0" rIns="91440" bIns="0" rtlCol="0" anchor="ctr" anchorCtr="0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>
              <a:spcBef>
                <a:spcPct val="0"/>
              </a:spcBef>
            </a:pPr>
            <a:r>
              <a:rPr lang="it-IT" sz="1600" b="1" dirty="0" err="1">
                <a:solidFill>
                  <a:sysClr val="window" lastClr="FFFFFF"/>
                </a:solidFill>
                <a:latin typeface="Lucida Console" panose="020B0609040504020204" pitchFamily="49" charset="0"/>
                <a:ea typeface="+mj-ea"/>
                <a:cs typeface="+mj-cs"/>
              </a:rPr>
              <a:t>tracert</a:t>
            </a:r>
            <a:r>
              <a:rPr lang="it-IT" sz="1600" b="1" dirty="0">
                <a:solidFill>
                  <a:sysClr val="window" lastClr="FFFFFF"/>
                </a:solidFill>
                <a:latin typeface="Lucida Console" panose="020B0609040504020204" pitchFamily="49" charset="0"/>
                <a:ea typeface="+mj-ea"/>
                <a:cs typeface="+mj-cs"/>
              </a:rPr>
              <a:t> -d -6 </a:t>
            </a:r>
            <a:r>
              <a:rPr lang="it-IT" sz="1600" b="1" i="1" dirty="0" err="1">
                <a:solidFill>
                  <a:sysClr val="window" lastClr="FFFFFF"/>
                </a:solidFill>
                <a:latin typeface="Lucida Console" panose="020B0609040504020204" pitchFamily="49" charset="0"/>
                <a:ea typeface="+mj-ea"/>
                <a:cs typeface="+mj-cs"/>
              </a:rPr>
              <a:t>HostName</a:t>
            </a:r>
            <a:endParaRPr lang="it-IT" sz="1600" b="1" i="1" dirty="0">
              <a:solidFill>
                <a:sysClr val="window" lastClr="FFFFFF"/>
              </a:solidFill>
              <a:latin typeface="Lucida Console" panose="020B0609040504020204" pitchFamily="49" charset="0"/>
              <a:ea typeface="+mj-ea"/>
              <a:cs typeface="+mj-cs"/>
            </a:endParaRPr>
          </a:p>
          <a:p>
            <a:pPr>
              <a:spcBef>
                <a:spcPct val="0"/>
              </a:spcBef>
            </a:pPr>
            <a:r>
              <a:rPr lang="it-IT" sz="1600" b="1" dirty="0" err="1">
                <a:solidFill>
                  <a:sysClr val="window" lastClr="FFFFFF"/>
                </a:solidFill>
                <a:latin typeface="Lucida Console" panose="020B0609040504020204" pitchFamily="49" charset="0"/>
                <a:ea typeface="+mj-ea"/>
                <a:cs typeface="+mj-cs"/>
              </a:rPr>
              <a:t>tracert</a:t>
            </a:r>
            <a:r>
              <a:rPr lang="it-IT" sz="1600" b="1" dirty="0">
                <a:solidFill>
                  <a:sysClr val="window" lastClr="FFFFFF"/>
                </a:solidFill>
                <a:latin typeface="Lucida Console" panose="020B0609040504020204" pitchFamily="49" charset="0"/>
                <a:ea typeface="+mj-ea"/>
                <a:cs typeface="+mj-cs"/>
              </a:rPr>
              <a:t> </a:t>
            </a:r>
            <a:r>
              <a:rPr lang="it-IT" sz="1600" b="1" i="1" dirty="0">
                <a:solidFill>
                  <a:sysClr val="window" lastClr="FFFFFF"/>
                </a:solidFill>
                <a:latin typeface="Lucida Console" panose="020B0609040504020204" pitchFamily="49" charset="0"/>
                <a:ea typeface="+mj-ea"/>
                <a:cs typeface="+mj-cs"/>
              </a:rPr>
              <a:t>IPv6Address%ZoneID</a:t>
            </a:r>
            <a:endParaRPr kumimoji="0" lang="it-IT" sz="1600" b="1" i="1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Lucida Console" panose="020B0609040504020204" pitchFamily="49" charset="0"/>
              <a:ea typeface="+mj-ea"/>
              <a:cs typeface="+mj-cs"/>
            </a:endParaRPr>
          </a:p>
        </p:txBody>
      </p:sp>
      <p:sp>
        <p:nvSpPr>
          <p:cNvPr id="43" name="CasellaDiTesto 42"/>
          <p:cNvSpPr txBox="1"/>
          <p:nvPr/>
        </p:nvSpPr>
        <p:spPr>
          <a:xfrm>
            <a:off x="313113" y="6165805"/>
            <a:ext cx="3334615" cy="609600"/>
          </a:xfrm>
          <a:prstGeom prst="rect">
            <a:avLst/>
          </a:prstGeom>
          <a:solidFill>
            <a:srgbClr val="000000"/>
          </a:solidFill>
          <a:effectLst/>
        </p:spPr>
        <p:txBody>
          <a:bodyPr vert="horz" wrap="none" lIns="91440" tIns="0" rIns="91440" bIns="0" rtlCol="0" anchor="ctr" anchorCtr="0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defPPr>
              <a:defRPr lang="it-IT"/>
            </a:defPPr>
            <a:lvl1pPr>
              <a:spcBef>
                <a:spcPct val="0"/>
              </a:spcBef>
              <a:defRPr b="1">
                <a:solidFill>
                  <a:sysClr val="window" lastClr="FFFFFF"/>
                </a:solidFill>
                <a:latin typeface="Lucida Console" panose="020B0609040504020204" pitchFamily="49" charset="0"/>
                <a:ea typeface="+mj-ea"/>
                <a:cs typeface="+mj-cs"/>
              </a:defRPr>
            </a:lvl1pPr>
          </a:lstStyle>
          <a:p>
            <a:r>
              <a:rPr lang="it-IT" sz="1600" dirty="0" err="1"/>
              <a:t>ping</a:t>
            </a:r>
            <a:r>
              <a:rPr lang="it-IT" sz="1600" dirty="0"/>
              <a:t> -6 </a:t>
            </a:r>
            <a:r>
              <a:rPr lang="it-IT" sz="1600" dirty="0" err="1"/>
              <a:t>HostName</a:t>
            </a:r>
            <a:endParaRPr lang="it-IT" sz="1600" dirty="0"/>
          </a:p>
          <a:p>
            <a:r>
              <a:rPr lang="it-IT" sz="1600" dirty="0" err="1"/>
              <a:t>ping</a:t>
            </a:r>
            <a:r>
              <a:rPr lang="it-IT" sz="1600" dirty="0"/>
              <a:t> IPv6Address%ZoneID</a:t>
            </a:r>
          </a:p>
        </p:txBody>
      </p:sp>
    </p:spTree>
    <p:extLst>
      <p:ext uri="{BB962C8B-B14F-4D97-AF65-F5344CB8AC3E}">
        <p14:creationId xmlns:p14="http://schemas.microsoft.com/office/powerpoint/2010/main" val="1736761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Importanza</a:t>
            </a:r>
            <a:r>
              <a:rPr lang="en-US" dirty="0"/>
              <a:t> </a:t>
            </a:r>
            <a:r>
              <a:rPr lang="en-US" dirty="0" err="1"/>
              <a:t>dell’MTU</a:t>
            </a:r>
            <a:r>
              <a:rPr lang="en-US" dirty="0"/>
              <a:t> nell’IPv6</a:t>
            </a:r>
          </a:p>
        </p:txBody>
      </p:sp>
      <p:sp>
        <p:nvSpPr>
          <p:cNvPr id="3" name="Rettangolo 2"/>
          <p:cNvSpPr/>
          <p:nvPr/>
        </p:nvSpPr>
        <p:spPr bwMode="ltGray">
          <a:xfrm>
            <a:off x="191344" y="1603640"/>
            <a:ext cx="11809312" cy="5065720"/>
          </a:xfrm>
          <a:prstGeom prst="rect">
            <a:avLst/>
          </a:prstGeom>
          <a:solidFill>
            <a:schemeClr val="accent3"/>
          </a:solidFill>
          <a:ln w="48000" cap="flat" cmpd="thickThin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Condensed" pitchFamily="34" charset="0"/>
              <a:ea typeface="+mn-ea"/>
              <a:cs typeface="+mn-cs"/>
            </a:endParaRPr>
          </a:p>
        </p:txBody>
      </p:sp>
      <p:sp>
        <p:nvSpPr>
          <p:cNvPr id="33" name="Freeform 79"/>
          <p:cNvSpPr>
            <a:spLocks noEditPoints="1"/>
          </p:cNvSpPr>
          <p:nvPr/>
        </p:nvSpPr>
        <p:spPr bwMode="auto">
          <a:xfrm>
            <a:off x="643947" y="2898146"/>
            <a:ext cx="649975" cy="597365"/>
          </a:xfrm>
          <a:custGeom>
            <a:avLst/>
            <a:gdLst>
              <a:gd name="T0" fmla="*/ 406 w 413"/>
              <a:gd name="T1" fmla="*/ 0 h 380"/>
              <a:gd name="T2" fmla="*/ 7 w 413"/>
              <a:gd name="T3" fmla="*/ 0 h 380"/>
              <a:gd name="T4" fmla="*/ 0 w 413"/>
              <a:gd name="T5" fmla="*/ 7 h 380"/>
              <a:gd name="T6" fmla="*/ 0 w 413"/>
              <a:gd name="T7" fmla="*/ 273 h 380"/>
              <a:gd name="T8" fmla="*/ 7 w 413"/>
              <a:gd name="T9" fmla="*/ 281 h 380"/>
              <a:gd name="T10" fmla="*/ 133 w 413"/>
              <a:gd name="T11" fmla="*/ 281 h 380"/>
              <a:gd name="T12" fmla="*/ 133 w 413"/>
              <a:gd name="T13" fmla="*/ 332 h 380"/>
              <a:gd name="T14" fmla="*/ 73 w 413"/>
              <a:gd name="T15" fmla="*/ 332 h 380"/>
              <a:gd name="T16" fmla="*/ 65 w 413"/>
              <a:gd name="T17" fmla="*/ 340 h 380"/>
              <a:gd name="T18" fmla="*/ 65 w 413"/>
              <a:gd name="T19" fmla="*/ 373 h 380"/>
              <a:gd name="T20" fmla="*/ 73 w 413"/>
              <a:gd name="T21" fmla="*/ 380 h 380"/>
              <a:gd name="T22" fmla="*/ 339 w 413"/>
              <a:gd name="T23" fmla="*/ 380 h 380"/>
              <a:gd name="T24" fmla="*/ 346 w 413"/>
              <a:gd name="T25" fmla="*/ 373 h 380"/>
              <a:gd name="T26" fmla="*/ 346 w 413"/>
              <a:gd name="T27" fmla="*/ 340 h 380"/>
              <a:gd name="T28" fmla="*/ 339 w 413"/>
              <a:gd name="T29" fmla="*/ 332 h 380"/>
              <a:gd name="T30" fmla="*/ 280 w 413"/>
              <a:gd name="T31" fmla="*/ 332 h 380"/>
              <a:gd name="T32" fmla="*/ 280 w 413"/>
              <a:gd name="T33" fmla="*/ 281 h 380"/>
              <a:gd name="T34" fmla="*/ 406 w 413"/>
              <a:gd name="T35" fmla="*/ 281 h 380"/>
              <a:gd name="T36" fmla="*/ 413 w 413"/>
              <a:gd name="T37" fmla="*/ 273 h 380"/>
              <a:gd name="T38" fmla="*/ 413 w 413"/>
              <a:gd name="T39" fmla="*/ 7 h 380"/>
              <a:gd name="T40" fmla="*/ 406 w 413"/>
              <a:gd name="T41" fmla="*/ 0 h 380"/>
              <a:gd name="T42" fmla="*/ 331 w 413"/>
              <a:gd name="T43" fmla="*/ 366 h 380"/>
              <a:gd name="T44" fmla="*/ 80 w 413"/>
              <a:gd name="T45" fmla="*/ 366 h 380"/>
              <a:gd name="T46" fmla="*/ 80 w 413"/>
              <a:gd name="T47" fmla="*/ 347 h 380"/>
              <a:gd name="T48" fmla="*/ 331 w 413"/>
              <a:gd name="T49" fmla="*/ 347 h 380"/>
              <a:gd name="T50" fmla="*/ 331 w 413"/>
              <a:gd name="T51" fmla="*/ 366 h 380"/>
              <a:gd name="T52" fmla="*/ 266 w 413"/>
              <a:gd name="T53" fmla="*/ 332 h 380"/>
              <a:gd name="T54" fmla="*/ 148 w 413"/>
              <a:gd name="T55" fmla="*/ 332 h 380"/>
              <a:gd name="T56" fmla="*/ 148 w 413"/>
              <a:gd name="T57" fmla="*/ 281 h 380"/>
              <a:gd name="T58" fmla="*/ 266 w 413"/>
              <a:gd name="T59" fmla="*/ 281 h 380"/>
              <a:gd name="T60" fmla="*/ 266 w 413"/>
              <a:gd name="T61" fmla="*/ 332 h 380"/>
              <a:gd name="T62" fmla="*/ 399 w 413"/>
              <a:gd name="T63" fmla="*/ 266 h 380"/>
              <a:gd name="T64" fmla="*/ 15 w 413"/>
              <a:gd name="T65" fmla="*/ 266 h 380"/>
              <a:gd name="T66" fmla="*/ 15 w 413"/>
              <a:gd name="T67" fmla="*/ 15 h 380"/>
              <a:gd name="T68" fmla="*/ 399 w 413"/>
              <a:gd name="T69" fmla="*/ 15 h 380"/>
              <a:gd name="T70" fmla="*/ 399 w 413"/>
              <a:gd name="T71" fmla="*/ 266 h 380"/>
              <a:gd name="T72" fmla="*/ 40 w 413"/>
              <a:gd name="T73" fmla="*/ 247 h 380"/>
              <a:gd name="T74" fmla="*/ 373 w 413"/>
              <a:gd name="T75" fmla="*/ 247 h 380"/>
              <a:gd name="T76" fmla="*/ 381 w 413"/>
              <a:gd name="T77" fmla="*/ 240 h 380"/>
              <a:gd name="T78" fmla="*/ 381 w 413"/>
              <a:gd name="T79" fmla="*/ 41 h 380"/>
              <a:gd name="T80" fmla="*/ 373 w 413"/>
              <a:gd name="T81" fmla="*/ 33 h 380"/>
              <a:gd name="T82" fmla="*/ 40 w 413"/>
              <a:gd name="T83" fmla="*/ 33 h 380"/>
              <a:gd name="T84" fmla="*/ 33 w 413"/>
              <a:gd name="T85" fmla="*/ 41 h 380"/>
              <a:gd name="T86" fmla="*/ 33 w 413"/>
              <a:gd name="T87" fmla="*/ 240 h 380"/>
              <a:gd name="T88" fmla="*/ 40 w 413"/>
              <a:gd name="T89" fmla="*/ 247 h 380"/>
              <a:gd name="T90" fmla="*/ 47 w 413"/>
              <a:gd name="T91" fmla="*/ 48 h 380"/>
              <a:gd name="T92" fmla="*/ 366 w 413"/>
              <a:gd name="T93" fmla="*/ 48 h 380"/>
              <a:gd name="T94" fmla="*/ 366 w 413"/>
              <a:gd name="T95" fmla="*/ 233 h 380"/>
              <a:gd name="T96" fmla="*/ 47 w 413"/>
              <a:gd name="T97" fmla="*/ 233 h 380"/>
              <a:gd name="T98" fmla="*/ 47 w 413"/>
              <a:gd name="T99" fmla="*/ 48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13" h="380">
                <a:moveTo>
                  <a:pt x="406" y="0"/>
                </a:move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273"/>
                  <a:pt x="0" y="273"/>
                  <a:pt x="0" y="273"/>
                </a:cubicBezTo>
                <a:cubicBezTo>
                  <a:pt x="0" y="277"/>
                  <a:pt x="3" y="281"/>
                  <a:pt x="7" y="281"/>
                </a:cubicBezTo>
                <a:cubicBezTo>
                  <a:pt x="133" y="281"/>
                  <a:pt x="133" y="281"/>
                  <a:pt x="133" y="281"/>
                </a:cubicBezTo>
                <a:cubicBezTo>
                  <a:pt x="133" y="332"/>
                  <a:pt x="133" y="332"/>
                  <a:pt x="133" y="332"/>
                </a:cubicBezTo>
                <a:cubicBezTo>
                  <a:pt x="73" y="332"/>
                  <a:pt x="73" y="332"/>
                  <a:pt x="73" y="332"/>
                </a:cubicBezTo>
                <a:cubicBezTo>
                  <a:pt x="69" y="332"/>
                  <a:pt x="65" y="336"/>
                  <a:pt x="65" y="340"/>
                </a:cubicBezTo>
                <a:cubicBezTo>
                  <a:pt x="65" y="373"/>
                  <a:pt x="65" y="373"/>
                  <a:pt x="65" y="373"/>
                </a:cubicBezTo>
                <a:cubicBezTo>
                  <a:pt x="65" y="377"/>
                  <a:pt x="69" y="380"/>
                  <a:pt x="73" y="380"/>
                </a:cubicBezTo>
                <a:cubicBezTo>
                  <a:pt x="339" y="380"/>
                  <a:pt x="339" y="380"/>
                  <a:pt x="339" y="380"/>
                </a:cubicBezTo>
                <a:cubicBezTo>
                  <a:pt x="343" y="380"/>
                  <a:pt x="346" y="377"/>
                  <a:pt x="346" y="373"/>
                </a:cubicBezTo>
                <a:cubicBezTo>
                  <a:pt x="346" y="340"/>
                  <a:pt x="346" y="340"/>
                  <a:pt x="346" y="340"/>
                </a:cubicBezTo>
                <a:cubicBezTo>
                  <a:pt x="346" y="336"/>
                  <a:pt x="343" y="332"/>
                  <a:pt x="339" y="332"/>
                </a:cubicBezTo>
                <a:cubicBezTo>
                  <a:pt x="280" y="332"/>
                  <a:pt x="280" y="332"/>
                  <a:pt x="280" y="332"/>
                </a:cubicBezTo>
                <a:cubicBezTo>
                  <a:pt x="280" y="281"/>
                  <a:pt x="280" y="281"/>
                  <a:pt x="280" y="281"/>
                </a:cubicBezTo>
                <a:cubicBezTo>
                  <a:pt x="406" y="281"/>
                  <a:pt x="406" y="281"/>
                  <a:pt x="406" y="281"/>
                </a:cubicBezTo>
                <a:cubicBezTo>
                  <a:pt x="410" y="281"/>
                  <a:pt x="413" y="277"/>
                  <a:pt x="413" y="273"/>
                </a:cubicBezTo>
                <a:cubicBezTo>
                  <a:pt x="413" y="7"/>
                  <a:pt x="413" y="7"/>
                  <a:pt x="413" y="7"/>
                </a:cubicBezTo>
                <a:cubicBezTo>
                  <a:pt x="413" y="3"/>
                  <a:pt x="410" y="0"/>
                  <a:pt x="406" y="0"/>
                </a:cubicBezTo>
                <a:close/>
                <a:moveTo>
                  <a:pt x="331" y="366"/>
                </a:moveTo>
                <a:cubicBezTo>
                  <a:pt x="80" y="366"/>
                  <a:pt x="80" y="366"/>
                  <a:pt x="80" y="366"/>
                </a:cubicBezTo>
                <a:cubicBezTo>
                  <a:pt x="80" y="347"/>
                  <a:pt x="80" y="347"/>
                  <a:pt x="80" y="347"/>
                </a:cubicBezTo>
                <a:cubicBezTo>
                  <a:pt x="331" y="347"/>
                  <a:pt x="331" y="347"/>
                  <a:pt x="331" y="347"/>
                </a:cubicBezTo>
                <a:lnTo>
                  <a:pt x="331" y="366"/>
                </a:lnTo>
                <a:close/>
                <a:moveTo>
                  <a:pt x="266" y="332"/>
                </a:moveTo>
                <a:cubicBezTo>
                  <a:pt x="148" y="332"/>
                  <a:pt x="148" y="332"/>
                  <a:pt x="148" y="332"/>
                </a:cubicBezTo>
                <a:cubicBezTo>
                  <a:pt x="148" y="281"/>
                  <a:pt x="148" y="281"/>
                  <a:pt x="148" y="281"/>
                </a:cubicBezTo>
                <a:cubicBezTo>
                  <a:pt x="266" y="281"/>
                  <a:pt x="266" y="281"/>
                  <a:pt x="266" y="281"/>
                </a:cubicBezTo>
                <a:lnTo>
                  <a:pt x="266" y="332"/>
                </a:lnTo>
                <a:close/>
                <a:moveTo>
                  <a:pt x="399" y="266"/>
                </a:moveTo>
                <a:cubicBezTo>
                  <a:pt x="15" y="266"/>
                  <a:pt x="15" y="266"/>
                  <a:pt x="15" y="266"/>
                </a:cubicBezTo>
                <a:cubicBezTo>
                  <a:pt x="15" y="15"/>
                  <a:pt x="15" y="15"/>
                  <a:pt x="15" y="15"/>
                </a:cubicBezTo>
                <a:cubicBezTo>
                  <a:pt x="399" y="15"/>
                  <a:pt x="399" y="15"/>
                  <a:pt x="399" y="15"/>
                </a:cubicBezTo>
                <a:lnTo>
                  <a:pt x="399" y="266"/>
                </a:lnTo>
                <a:close/>
                <a:moveTo>
                  <a:pt x="40" y="247"/>
                </a:moveTo>
                <a:cubicBezTo>
                  <a:pt x="373" y="247"/>
                  <a:pt x="373" y="247"/>
                  <a:pt x="373" y="247"/>
                </a:cubicBezTo>
                <a:cubicBezTo>
                  <a:pt x="377" y="247"/>
                  <a:pt x="381" y="244"/>
                  <a:pt x="381" y="240"/>
                </a:cubicBezTo>
                <a:cubicBezTo>
                  <a:pt x="381" y="41"/>
                  <a:pt x="381" y="41"/>
                  <a:pt x="381" y="41"/>
                </a:cubicBezTo>
                <a:cubicBezTo>
                  <a:pt x="381" y="37"/>
                  <a:pt x="377" y="33"/>
                  <a:pt x="373" y="33"/>
                </a:cubicBezTo>
                <a:cubicBezTo>
                  <a:pt x="40" y="33"/>
                  <a:pt x="40" y="33"/>
                  <a:pt x="40" y="33"/>
                </a:cubicBezTo>
                <a:cubicBezTo>
                  <a:pt x="36" y="33"/>
                  <a:pt x="33" y="37"/>
                  <a:pt x="33" y="41"/>
                </a:cubicBezTo>
                <a:cubicBezTo>
                  <a:pt x="33" y="240"/>
                  <a:pt x="33" y="240"/>
                  <a:pt x="33" y="240"/>
                </a:cubicBezTo>
                <a:cubicBezTo>
                  <a:pt x="33" y="244"/>
                  <a:pt x="36" y="247"/>
                  <a:pt x="40" y="247"/>
                </a:cubicBezTo>
                <a:close/>
                <a:moveTo>
                  <a:pt x="47" y="48"/>
                </a:moveTo>
                <a:cubicBezTo>
                  <a:pt x="366" y="48"/>
                  <a:pt x="366" y="48"/>
                  <a:pt x="366" y="48"/>
                </a:cubicBezTo>
                <a:cubicBezTo>
                  <a:pt x="366" y="233"/>
                  <a:pt x="366" y="233"/>
                  <a:pt x="366" y="233"/>
                </a:cubicBezTo>
                <a:cubicBezTo>
                  <a:pt x="47" y="233"/>
                  <a:pt x="47" y="233"/>
                  <a:pt x="47" y="233"/>
                </a:cubicBezTo>
                <a:lnTo>
                  <a:pt x="47" y="4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4" name="Group 1"/>
          <p:cNvGrpSpPr/>
          <p:nvPr/>
        </p:nvGrpSpPr>
        <p:grpSpPr>
          <a:xfrm>
            <a:off x="4525058" y="4688736"/>
            <a:ext cx="652589" cy="651308"/>
            <a:chOff x="9192144" y="5138150"/>
            <a:chExt cx="652589" cy="651308"/>
          </a:xfrm>
        </p:grpSpPr>
        <p:sp>
          <p:nvSpPr>
            <p:cNvPr id="35" name="Freeform 88"/>
            <p:cNvSpPr>
              <a:spLocks noEditPoints="1"/>
            </p:cNvSpPr>
            <p:nvPr/>
          </p:nvSpPr>
          <p:spPr bwMode="auto">
            <a:xfrm>
              <a:off x="9193425" y="5138150"/>
              <a:ext cx="651308" cy="651308"/>
            </a:xfrm>
            <a:custGeom>
              <a:avLst/>
              <a:gdLst>
                <a:gd name="T0" fmla="*/ 207 w 414"/>
                <a:gd name="T1" fmla="*/ 0 h 414"/>
                <a:gd name="T2" fmla="*/ 0 w 414"/>
                <a:gd name="T3" fmla="*/ 207 h 414"/>
                <a:gd name="T4" fmla="*/ 207 w 414"/>
                <a:gd name="T5" fmla="*/ 414 h 414"/>
                <a:gd name="T6" fmla="*/ 414 w 414"/>
                <a:gd name="T7" fmla="*/ 207 h 414"/>
                <a:gd name="T8" fmla="*/ 207 w 414"/>
                <a:gd name="T9" fmla="*/ 0 h 414"/>
                <a:gd name="T10" fmla="*/ 207 w 414"/>
                <a:gd name="T11" fmla="*/ 399 h 414"/>
                <a:gd name="T12" fmla="*/ 15 w 414"/>
                <a:gd name="T13" fmla="*/ 207 h 414"/>
                <a:gd name="T14" fmla="*/ 207 w 414"/>
                <a:gd name="T15" fmla="*/ 15 h 414"/>
                <a:gd name="T16" fmla="*/ 399 w 414"/>
                <a:gd name="T17" fmla="*/ 207 h 414"/>
                <a:gd name="T18" fmla="*/ 207 w 414"/>
                <a:gd name="T19" fmla="*/ 399 h 414"/>
                <a:gd name="T20" fmla="*/ 299 w 414"/>
                <a:gd name="T21" fmla="*/ 174 h 414"/>
                <a:gd name="T22" fmla="*/ 314 w 414"/>
                <a:gd name="T23" fmla="*/ 174 h 414"/>
                <a:gd name="T24" fmla="*/ 314 w 414"/>
                <a:gd name="T25" fmla="*/ 307 h 414"/>
                <a:gd name="T26" fmla="*/ 306 w 414"/>
                <a:gd name="T27" fmla="*/ 314 h 414"/>
                <a:gd name="T28" fmla="*/ 173 w 414"/>
                <a:gd name="T29" fmla="*/ 314 h 414"/>
                <a:gd name="T30" fmla="*/ 173 w 414"/>
                <a:gd name="T31" fmla="*/ 300 h 414"/>
                <a:gd name="T32" fmla="*/ 288 w 414"/>
                <a:gd name="T33" fmla="*/ 300 h 414"/>
                <a:gd name="T34" fmla="*/ 108 w 414"/>
                <a:gd name="T35" fmla="*/ 120 h 414"/>
                <a:gd name="T36" fmla="*/ 119 w 414"/>
                <a:gd name="T37" fmla="*/ 109 h 414"/>
                <a:gd name="T38" fmla="*/ 299 w 414"/>
                <a:gd name="T39" fmla="*/ 289 h 414"/>
                <a:gd name="T40" fmla="*/ 299 w 414"/>
                <a:gd name="T41" fmla="*/ 17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4" h="414">
                  <a:moveTo>
                    <a:pt x="207" y="0"/>
                  </a:moveTo>
                  <a:cubicBezTo>
                    <a:pt x="93" y="0"/>
                    <a:pt x="0" y="93"/>
                    <a:pt x="0" y="207"/>
                  </a:cubicBezTo>
                  <a:cubicBezTo>
                    <a:pt x="0" y="321"/>
                    <a:pt x="93" y="414"/>
                    <a:pt x="207" y="414"/>
                  </a:cubicBezTo>
                  <a:cubicBezTo>
                    <a:pt x="321" y="414"/>
                    <a:pt x="414" y="321"/>
                    <a:pt x="414" y="207"/>
                  </a:cubicBezTo>
                  <a:cubicBezTo>
                    <a:pt x="414" y="93"/>
                    <a:pt x="321" y="0"/>
                    <a:pt x="207" y="0"/>
                  </a:cubicBezTo>
                  <a:close/>
                  <a:moveTo>
                    <a:pt x="207" y="399"/>
                  </a:moveTo>
                  <a:cubicBezTo>
                    <a:pt x="101" y="399"/>
                    <a:pt x="15" y="313"/>
                    <a:pt x="15" y="207"/>
                  </a:cubicBezTo>
                  <a:cubicBezTo>
                    <a:pt x="15" y="101"/>
                    <a:pt x="101" y="15"/>
                    <a:pt x="207" y="15"/>
                  </a:cubicBezTo>
                  <a:cubicBezTo>
                    <a:pt x="313" y="15"/>
                    <a:pt x="399" y="101"/>
                    <a:pt x="399" y="207"/>
                  </a:cubicBezTo>
                  <a:cubicBezTo>
                    <a:pt x="399" y="313"/>
                    <a:pt x="313" y="399"/>
                    <a:pt x="207" y="399"/>
                  </a:cubicBezTo>
                  <a:close/>
                  <a:moveTo>
                    <a:pt x="299" y="174"/>
                  </a:moveTo>
                  <a:cubicBezTo>
                    <a:pt x="314" y="174"/>
                    <a:pt x="314" y="174"/>
                    <a:pt x="314" y="174"/>
                  </a:cubicBezTo>
                  <a:cubicBezTo>
                    <a:pt x="314" y="307"/>
                    <a:pt x="314" y="307"/>
                    <a:pt x="314" y="307"/>
                  </a:cubicBezTo>
                  <a:cubicBezTo>
                    <a:pt x="314" y="311"/>
                    <a:pt x="310" y="314"/>
                    <a:pt x="306" y="314"/>
                  </a:cubicBezTo>
                  <a:cubicBezTo>
                    <a:pt x="173" y="314"/>
                    <a:pt x="173" y="314"/>
                    <a:pt x="173" y="314"/>
                  </a:cubicBezTo>
                  <a:cubicBezTo>
                    <a:pt x="173" y="300"/>
                    <a:pt x="173" y="300"/>
                    <a:pt x="173" y="300"/>
                  </a:cubicBezTo>
                  <a:cubicBezTo>
                    <a:pt x="288" y="300"/>
                    <a:pt x="288" y="300"/>
                    <a:pt x="288" y="300"/>
                  </a:cubicBezTo>
                  <a:cubicBezTo>
                    <a:pt x="108" y="120"/>
                    <a:pt x="108" y="120"/>
                    <a:pt x="108" y="120"/>
                  </a:cubicBezTo>
                  <a:cubicBezTo>
                    <a:pt x="119" y="109"/>
                    <a:pt x="119" y="109"/>
                    <a:pt x="119" y="109"/>
                  </a:cubicBezTo>
                  <a:cubicBezTo>
                    <a:pt x="299" y="289"/>
                    <a:pt x="299" y="289"/>
                    <a:pt x="299" y="289"/>
                  </a:cubicBezTo>
                  <a:lnTo>
                    <a:pt x="299" y="1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88"/>
            <p:cNvSpPr>
              <a:spLocks noEditPoints="1"/>
            </p:cNvSpPr>
            <p:nvPr/>
          </p:nvSpPr>
          <p:spPr bwMode="auto">
            <a:xfrm rot="10800000">
              <a:off x="9192144" y="5138150"/>
              <a:ext cx="651308" cy="651308"/>
            </a:xfrm>
            <a:custGeom>
              <a:avLst/>
              <a:gdLst>
                <a:gd name="T0" fmla="*/ 207 w 414"/>
                <a:gd name="T1" fmla="*/ 0 h 414"/>
                <a:gd name="T2" fmla="*/ 0 w 414"/>
                <a:gd name="T3" fmla="*/ 207 h 414"/>
                <a:gd name="T4" fmla="*/ 207 w 414"/>
                <a:gd name="T5" fmla="*/ 414 h 414"/>
                <a:gd name="T6" fmla="*/ 414 w 414"/>
                <a:gd name="T7" fmla="*/ 207 h 414"/>
                <a:gd name="T8" fmla="*/ 207 w 414"/>
                <a:gd name="T9" fmla="*/ 0 h 414"/>
                <a:gd name="T10" fmla="*/ 207 w 414"/>
                <a:gd name="T11" fmla="*/ 399 h 414"/>
                <a:gd name="T12" fmla="*/ 15 w 414"/>
                <a:gd name="T13" fmla="*/ 207 h 414"/>
                <a:gd name="T14" fmla="*/ 207 w 414"/>
                <a:gd name="T15" fmla="*/ 15 h 414"/>
                <a:gd name="T16" fmla="*/ 399 w 414"/>
                <a:gd name="T17" fmla="*/ 207 h 414"/>
                <a:gd name="T18" fmla="*/ 207 w 414"/>
                <a:gd name="T19" fmla="*/ 399 h 414"/>
                <a:gd name="T20" fmla="*/ 299 w 414"/>
                <a:gd name="T21" fmla="*/ 174 h 414"/>
                <a:gd name="T22" fmla="*/ 314 w 414"/>
                <a:gd name="T23" fmla="*/ 174 h 414"/>
                <a:gd name="T24" fmla="*/ 314 w 414"/>
                <a:gd name="T25" fmla="*/ 307 h 414"/>
                <a:gd name="T26" fmla="*/ 306 w 414"/>
                <a:gd name="T27" fmla="*/ 314 h 414"/>
                <a:gd name="T28" fmla="*/ 173 w 414"/>
                <a:gd name="T29" fmla="*/ 314 h 414"/>
                <a:gd name="T30" fmla="*/ 173 w 414"/>
                <a:gd name="T31" fmla="*/ 300 h 414"/>
                <a:gd name="T32" fmla="*/ 288 w 414"/>
                <a:gd name="T33" fmla="*/ 300 h 414"/>
                <a:gd name="T34" fmla="*/ 108 w 414"/>
                <a:gd name="T35" fmla="*/ 120 h 414"/>
                <a:gd name="T36" fmla="*/ 119 w 414"/>
                <a:gd name="T37" fmla="*/ 109 h 414"/>
                <a:gd name="T38" fmla="*/ 299 w 414"/>
                <a:gd name="T39" fmla="*/ 289 h 414"/>
                <a:gd name="T40" fmla="*/ 299 w 414"/>
                <a:gd name="T41" fmla="*/ 17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4" h="414">
                  <a:moveTo>
                    <a:pt x="207" y="0"/>
                  </a:moveTo>
                  <a:cubicBezTo>
                    <a:pt x="93" y="0"/>
                    <a:pt x="0" y="93"/>
                    <a:pt x="0" y="207"/>
                  </a:cubicBezTo>
                  <a:cubicBezTo>
                    <a:pt x="0" y="321"/>
                    <a:pt x="93" y="414"/>
                    <a:pt x="207" y="414"/>
                  </a:cubicBezTo>
                  <a:cubicBezTo>
                    <a:pt x="321" y="414"/>
                    <a:pt x="414" y="321"/>
                    <a:pt x="414" y="207"/>
                  </a:cubicBezTo>
                  <a:cubicBezTo>
                    <a:pt x="414" y="93"/>
                    <a:pt x="321" y="0"/>
                    <a:pt x="207" y="0"/>
                  </a:cubicBezTo>
                  <a:close/>
                  <a:moveTo>
                    <a:pt x="207" y="399"/>
                  </a:moveTo>
                  <a:cubicBezTo>
                    <a:pt x="101" y="399"/>
                    <a:pt x="15" y="313"/>
                    <a:pt x="15" y="207"/>
                  </a:cubicBezTo>
                  <a:cubicBezTo>
                    <a:pt x="15" y="101"/>
                    <a:pt x="101" y="15"/>
                    <a:pt x="207" y="15"/>
                  </a:cubicBezTo>
                  <a:cubicBezTo>
                    <a:pt x="313" y="15"/>
                    <a:pt x="399" y="101"/>
                    <a:pt x="399" y="207"/>
                  </a:cubicBezTo>
                  <a:cubicBezTo>
                    <a:pt x="399" y="313"/>
                    <a:pt x="313" y="399"/>
                    <a:pt x="207" y="399"/>
                  </a:cubicBezTo>
                  <a:close/>
                  <a:moveTo>
                    <a:pt x="299" y="174"/>
                  </a:moveTo>
                  <a:cubicBezTo>
                    <a:pt x="314" y="174"/>
                    <a:pt x="314" y="174"/>
                    <a:pt x="314" y="174"/>
                  </a:cubicBezTo>
                  <a:cubicBezTo>
                    <a:pt x="314" y="307"/>
                    <a:pt x="314" y="307"/>
                    <a:pt x="314" y="307"/>
                  </a:cubicBezTo>
                  <a:cubicBezTo>
                    <a:pt x="314" y="311"/>
                    <a:pt x="310" y="314"/>
                    <a:pt x="306" y="314"/>
                  </a:cubicBezTo>
                  <a:cubicBezTo>
                    <a:pt x="173" y="314"/>
                    <a:pt x="173" y="314"/>
                    <a:pt x="173" y="314"/>
                  </a:cubicBezTo>
                  <a:cubicBezTo>
                    <a:pt x="173" y="300"/>
                    <a:pt x="173" y="300"/>
                    <a:pt x="173" y="300"/>
                  </a:cubicBezTo>
                  <a:cubicBezTo>
                    <a:pt x="288" y="300"/>
                    <a:pt x="288" y="300"/>
                    <a:pt x="288" y="300"/>
                  </a:cubicBezTo>
                  <a:cubicBezTo>
                    <a:pt x="108" y="120"/>
                    <a:pt x="108" y="120"/>
                    <a:pt x="108" y="120"/>
                  </a:cubicBezTo>
                  <a:cubicBezTo>
                    <a:pt x="119" y="109"/>
                    <a:pt x="119" y="109"/>
                    <a:pt x="119" y="109"/>
                  </a:cubicBezTo>
                  <a:cubicBezTo>
                    <a:pt x="299" y="289"/>
                    <a:pt x="299" y="289"/>
                    <a:pt x="299" y="289"/>
                  </a:cubicBezTo>
                  <a:lnTo>
                    <a:pt x="299" y="1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Group 12"/>
          <p:cNvGrpSpPr/>
          <p:nvPr/>
        </p:nvGrpSpPr>
        <p:grpSpPr>
          <a:xfrm>
            <a:off x="2424896" y="3732458"/>
            <a:ext cx="652589" cy="651308"/>
            <a:chOff x="9192144" y="5138150"/>
            <a:chExt cx="652589" cy="651308"/>
          </a:xfrm>
        </p:grpSpPr>
        <p:sp>
          <p:nvSpPr>
            <p:cNvPr id="38" name="Freeform 88"/>
            <p:cNvSpPr>
              <a:spLocks noEditPoints="1"/>
            </p:cNvSpPr>
            <p:nvPr/>
          </p:nvSpPr>
          <p:spPr bwMode="auto">
            <a:xfrm>
              <a:off x="9193425" y="5138150"/>
              <a:ext cx="651308" cy="651308"/>
            </a:xfrm>
            <a:custGeom>
              <a:avLst/>
              <a:gdLst>
                <a:gd name="T0" fmla="*/ 207 w 414"/>
                <a:gd name="T1" fmla="*/ 0 h 414"/>
                <a:gd name="T2" fmla="*/ 0 w 414"/>
                <a:gd name="T3" fmla="*/ 207 h 414"/>
                <a:gd name="T4" fmla="*/ 207 w 414"/>
                <a:gd name="T5" fmla="*/ 414 h 414"/>
                <a:gd name="T6" fmla="*/ 414 w 414"/>
                <a:gd name="T7" fmla="*/ 207 h 414"/>
                <a:gd name="T8" fmla="*/ 207 w 414"/>
                <a:gd name="T9" fmla="*/ 0 h 414"/>
                <a:gd name="T10" fmla="*/ 207 w 414"/>
                <a:gd name="T11" fmla="*/ 399 h 414"/>
                <a:gd name="T12" fmla="*/ 15 w 414"/>
                <a:gd name="T13" fmla="*/ 207 h 414"/>
                <a:gd name="T14" fmla="*/ 207 w 414"/>
                <a:gd name="T15" fmla="*/ 15 h 414"/>
                <a:gd name="T16" fmla="*/ 399 w 414"/>
                <a:gd name="T17" fmla="*/ 207 h 414"/>
                <a:gd name="T18" fmla="*/ 207 w 414"/>
                <a:gd name="T19" fmla="*/ 399 h 414"/>
                <a:gd name="T20" fmla="*/ 299 w 414"/>
                <a:gd name="T21" fmla="*/ 174 h 414"/>
                <a:gd name="T22" fmla="*/ 314 w 414"/>
                <a:gd name="T23" fmla="*/ 174 h 414"/>
                <a:gd name="T24" fmla="*/ 314 w 414"/>
                <a:gd name="T25" fmla="*/ 307 h 414"/>
                <a:gd name="T26" fmla="*/ 306 w 414"/>
                <a:gd name="T27" fmla="*/ 314 h 414"/>
                <a:gd name="T28" fmla="*/ 173 w 414"/>
                <a:gd name="T29" fmla="*/ 314 h 414"/>
                <a:gd name="T30" fmla="*/ 173 w 414"/>
                <a:gd name="T31" fmla="*/ 300 h 414"/>
                <a:gd name="T32" fmla="*/ 288 w 414"/>
                <a:gd name="T33" fmla="*/ 300 h 414"/>
                <a:gd name="T34" fmla="*/ 108 w 414"/>
                <a:gd name="T35" fmla="*/ 120 h 414"/>
                <a:gd name="T36" fmla="*/ 119 w 414"/>
                <a:gd name="T37" fmla="*/ 109 h 414"/>
                <a:gd name="T38" fmla="*/ 299 w 414"/>
                <a:gd name="T39" fmla="*/ 289 h 414"/>
                <a:gd name="T40" fmla="*/ 299 w 414"/>
                <a:gd name="T41" fmla="*/ 17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4" h="414">
                  <a:moveTo>
                    <a:pt x="207" y="0"/>
                  </a:moveTo>
                  <a:cubicBezTo>
                    <a:pt x="93" y="0"/>
                    <a:pt x="0" y="93"/>
                    <a:pt x="0" y="207"/>
                  </a:cubicBezTo>
                  <a:cubicBezTo>
                    <a:pt x="0" y="321"/>
                    <a:pt x="93" y="414"/>
                    <a:pt x="207" y="414"/>
                  </a:cubicBezTo>
                  <a:cubicBezTo>
                    <a:pt x="321" y="414"/>
                    <a:pt x="414" y="321"/>
                    <a:pt x="414" y="207"/>
                  </a:cubicBezTo>
                  <a:cubicBezTo>
                    <a:pt x="414" y="93"/>
                    <a:pt x="321" y="0"/>
                    <a:pt x="207" y="0"/>
                  </a:cubicBezTo>
                  <a:close/>
                  <a:moveTo>
                    <a:pt x="207" y="399"/>
                  </a:moveTo>
                  <a:cubicBezTo>
                    <a:pt x="101" y="399"/>
                    <a:pt x="15" y="313"/>
                    <a:pt x="15" y="207"/>
                  </a:cubicBezTo>
                  <a:cubicBezTo>
                    <a:pt x="15" y="101"/>
                    <a:pt x="101" y="15"/>
                    <a:pt x="207" y="15"/>
                  </a:cubicBezTo>
                  <a:cubicBezTo>
                    <a:pt x="313" y="15"/>
                    <a:pt x="399" y="101"/>
                    <a:pt x="399" y="207"/>
                  </a:cubicBezTo>
                  <a:cubicBezTo>
                    <a:pt x="399" y="313"/>
                    <a:pt x="313" y="399"/>
                    <a:pt x="207" y="399"/>
                  </a:cubicBezTo>
                  <a:close/>
                  <a:moveTo>
                    <a:pt x="299" y="174"/>
                  </a:moveTo>
                  <a:cubicBezTo>
                    <a:pt x="314" y="174"/>
                    <a:pt x="314" y="174"/>
                    <a:pt x="314" y="174"/>
                  </a:cubicBezTo>
                  <a:cubicBezTo>
                    <a:pt x="314" y="307"/>
                    <a:pt x="314" y="307"/>
                    <a:pt x="314" y="307"/>
                  </a:cubicBezTo>
                  <a:cubicBezTo>
                    <a:pt x="314" y="311"/>
                    <a:pt x="310" y="314"/>
                    <a:pt x="306" y="314"/>
                  </a:cubicBezTo>
                  <a:cubicBezTo>
                    <a:pt x="173" y="314"/>
                    <a:pt x="173" y="314"/>
                    <a:pt x="173" y="314"/>
                  </a:cubicBezTo>
                  <a:cubicBezTo>
                    <a:pt x="173" y="300"/>
                    <a:pt x="173" y="300"/>
                    <a:pt x="173" y="300"/>
                  </a:cubicBezTo>
                  <a:cubicBezTo>
                    <a:pt x="288" y="300"/>
                    <a:pt x="288" y="300"/>
                    <a:pt x="288" y="300"/>
                  </a:cubicBezTo>
                  <a:cubicBezTo>
                    <a:pt x="108" y="120"/>
                    <a:pt x="108" y="120"/>
                    <a:pt x="108" y="120"/>
                  </a:cubicBezTo>
                  <a:cubicBezTo>
                    <a:pt x="119" y="109"/>
                    <a:pt x="119" y="109"/>
                    <a:pt x="119" y="109"/>
                  </a:cubicBezTo>
                  <a:cubicBezTo>
                    <a:pt x="299" y="289"/>
                    <a:pt x="299" y="289"/>
                    <a:pt x="299" y="289"/>
                  </a:cubicBezTo>
                  <a:lnTo>
                    <a:pt x="299" y="1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88"/>
            <p:cNvSpPr>
              <a:spLocks noEditPoints="1"/>
            </p:cNvSpPr>
            <p:nvPr/>
          </p:nvSpPr>
          <p:spPr bwMode="auto">
            <a:xfrm rot="10800000">
              <a:off x="9192144" y="5138150"/>
              <a:ext cx="651308" cy="651308"/>
            </a:xfrm>
            <a:custGeom>
              <a:avLst/>
              <a:gdLst>
                <a:gd name="T0" fmla="*/ 207 w 414"/>
                <a:gd name="T1" fmla="*/ 0 h 414"/>
                <a:gd name="T2" fmla="*/ 0 w 414"/>
                <a:gd name="T3" fmla="*/ 207 h 414"/>
                <a:gd name="T4" fmla="*/ 207 w 414"/>
                <a:gd name="T5" fmla="*/ 414 h 414"/>
                <a:gd name="T6" fmla="*/ 414 w 414"/>
                <a:gd name="T7" fmla="*/ 207 h 414"/>
                <a:gd name="T8" fmla="*/ 207 w 414"/>
                <a:gd name="T9" fmla="*/ 0 h 414"/>
                <a:gd name="T10" fmla="*/ 207 w 414"/>
                <a:gd name="T11" fmla="*/ 399 h 414"/>
                <a:gd name="T12" fmla="*/ 15 w 414"/>
                <a:gd name="T13" fmla="*/ 207 h 414"/>
                <a:gd name="T14" fmla="*/ 207 w 414"/>
                <a:gd name="T15" fmla="*/ 15 h 414"/>
                <a:gd name="T16" fmla="*/ 399 w 414"/>
                <a:gd name="T17" fmla="*/ 207 h 414"/>
                <a:gd name="T18" fmla="*/ 207 w 414"/>
                <a:gd name="T19" fmla="*/ 399 h 414"/>
                <a:gd name="T20" fmla="*/ 299 w 414"/>
                <a:gd name="T21" fmla="*/ 174 h 414"/>
                <a:gd name="T22" fmla="*/ 314 w 414"/>
                <a:gd name="T23" fmla="*/ 174 h 414"/>
                <a:gd name="T24" fmla="*/ 314 w 414"/>
                <a:gd name="T25" fmla="*/ 307 h 414"/>
                <a:gd name="T26" fmla="*/ 306 w 414"/>
                <a:gd name="T27" fmla="*/ 314 h 414"/>
                <a:gd name="T28" fmla="*/ 173 w 414"/>
                <a:gd name="T29" fmla="*/ 314 h 414"/>
                <a:gd name="T30" fmla="*/ 173 w 414"/>
                <a:gd name="T31" fmla="*/ 300 h 414"/>
                <a:gd name="T32" fmla="*/ 288 w 414"/>
                <a:gd name="T33" fmla="*/ 300 h 414"/>
                <a:gd name="T34" fmla="*/ 108 w 414"/>
                <a:gd name="T35" fmla="*/ 120 h 414"/>
                <a:gd name="T36" fmla="*/ 119 w 414"/>
                <a:gd name="T37" fmla="*/ 109 h 414"/>
                <a:gd name="T38" fmla="*/ 299 w 414"/>
                <a:gd name="T39" fmla="*/ 289 h 414"/>
                <a:gd name="T40" fmla="*/ 299 w 414"/>
                <a:gd name="T41" fmla="*/ 17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4" h="414">
                  <a:moveTo>
                    <a:pt x="207" y="0"/>
                  </a:moveTo>
                  <a:cubicBezTo>
                    <a:pt x="93" y="0"/>
                    <a:pt x="0" y="93"/>
                    <a:pt x="0" y="207"/>
                  </a:cubicBezTo>
                  <a:cubicBezTo>
                    <a:pt x="0" y="321"/>
                    <a:pt x="93" y="414"/>
                    <a:pt x="207" y="414"/>
                  </a:cubicBezTo>
                  <a:cubicBezTo>
                    <a:pt x="321" y="414"/>
                    <a:pt x="414" y="321"/>
                    <a:pt x="414" y="207"/>
                  </a:cubicBezTo>
                  <a:cubicBezTo>
                    <a:pt x="414" y="93"/>
                    <a:pt x="321" y="0"/>
                    <a:pt x="207" y="0"/>
                  </a:cubicBezTo>
                  <a:close/>
                  <a:moveTo>
                    <a:pt x="207" y="399"/>
                  </a:moveTo>
                  <a:cubicBezTo>
                    <a:pt x="101" y="399"/>
                    <a:pt x="15" y="313"/>
                    <a:pt x="15" y="207"/>
                  </a:cubicBezTo>
                  <a:cubicBezTo>
                    <a:pt x="15" y="101"/>
                    <a:pt x="101" y="15"/>
                    <a:pt x="207" y="15"/>
                  </a:cubicBezTo>
                  <a:cubicBezTo>
                    <a:pt x="313" y="15"/>
                    <a:pt x="399" y="101"/>
                    <a:pt x="399" y="207"/>
                  </a:cubicBezTo>
                  <a:cubicBezTo>
                    <a:pt x="399" y="313"/>
                    <a:pt x="313" y="399"/>
                    <a:pt x="207" y="399"/>
                  </a:cubicBezTo>
                  <a:close/>
                  <a:moveTo>
                    <a:pt x="299" y="174"/>
                  </a:moveTo>
                  <a:cubicBezTo>
                    <a:pt x="314" y="174"/>
                    <a:pt x="314" y="174"/>
                    <a:pt x="314" y="174"/>
                  </a:cubicBezTo>
                  <a:cubicBezTo>
                    <a:pt x="314" y="307"/>
                    <a:pt x="314" y="307"/>
                    <a:pt x="314" y="307"/>
                  </a:cubicBezTo>
                  <a:cubicBezTo>
                    <a:pt x="314" y="311"/>
                    <a:pt x="310" y="314"/>
                    <a:pt x="306" y="314"/>
                  </a:cubicBezTo>
                  <a:cubicBezTo>
                    <a:pt x="173" y="314"/>
                    <a:pt x="173" y="314"/>
                    <a:pt x="173" y="314"/>
                  </a:cubicBezTo>
                  <a:cubicBezTo>
                    <a:pt x="173" y="300"/>
                    <a:pt x="173" y="300"/>
                    <a:pt x="173" y="300"/>
                  </a:cubicBezTo>
                  <a:cubicBezTo>
                    <a:pt x="288" y="300"/>
                    <a:pt x="288" y="300"/>
                    <a:pt x="288" y="300"/>
                  </a:cubicBezTo>
                  <a:cubicBezTo>
                    <a:pt x="108" y="120"/>
                    <a:pt x="108" y="120"/>
                    <a:pt x="108" y="120"/>
                  </a:cubicBezTo>
                  <a:cubicBezTo>
                    <a:pt x="119" y="109"/>
                    <a:pt x="119" y="109"/>
                    <a:pt x="119" y="109"/>
                  </a:cubicBezTo>
                  <a:cubicBezTo>
                    <a:pt x="299" y="289"/>
                    <a:pt x="299" y="289"/>
                    <a:pt x="299" y="289"/>
                  </a:cubicBezTo>
                  <a:lnTo>
                    <a:pt x="299" y="1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3" name="Freeform 79"/>
          <p:cNvSpPr>
            <a:spLocks noEditPoints="1"/>
          </p:cNvSpPr>
          <p:nvPr/>
        </p:nvSpPr>
        <p:spPr bwMode="auto">
          <a:xfrm>
            <a:off x="6242516" y="5542779"/>
            <a:ext cx="649975" cy="597365"/>
          </a:xfrm>
          <a:custGeom>
            <a:avLst/>
            <a:gdLst>
              <a:gd name="T0" fmla="*/ 406 w 413"/>
              <a:gd name="T1" fmla="*/ 0 h 380"/>
              <a:gd name="T2" fmla="*/ 7 w 413"/>
              <a:gd name="T3" fmla="*/ 0 h 380"/>
              <a:gd name="T4" fmla="*/ 0 w 413"/>
              <a:gd name="T5" fmla="*/ 7 h 380"/>
              <a:gd name="T6" fmla="*/ 0 w 413"/>
              <a:gd name="T7" fmla="*/ 273 h 380"/>
              <a:gd name="T8" fmla="*/ 7 w 413"/>
              <a:gd name="T9" fmla="*/ 281 h 380"/>
              <a:gd name="T10" fmla="*/ 133 w 413"/>
              <a:gd name="T11" fmla="*/ 281 h 380"/>
              <a:gd name="T12" fmla="*/ 133 w 413"/>
              <a:gd name="T13" fmla="*/ 332 h 380"/>
              <a:gd name="T14" fmla="*/ 73 w 413"/>
              <a:gd name="T15" fmla="*/ 332 h 380"/>
              <a:gd name="T16" fmla="*/ 65 w 413"/>
              <a:gd name="T17" fmla="*/ 340 h 380"/>
              <a:gd name="T18" fmla="*/ 65 w 413"/>
              <a:gd name="T19" fmla="*/ 373 h 380"/>
              <a:gd name="T20" fmla="*/ 73 w 413"/>
              <a:gd name="T21" fmla="*/ 380 h 380"/>
              <a:gd name="T22" fmla="*/ 339 w 413"/>
              <a:gd name="T23" fmla="*/ 380 h 380"/>
              <a:gd name="T24" fmla="*/ 346 w 413"/>
              <a:gd name="T25" fmla="*/ 373 h 380"/>
              <a:gd name="T26" fmla="*/ 346 w 413"/>
              <a:gd name="T27" fmla="*/ 340 h 380"/>
              <a:gd name="T28" fmla="*/ 339 w 413"/>
              <a:gd name="T29" fmla="*/ 332 h 380"/>
              <a:gd name="T30" fmla="*/ 280 w 413"/>
              <a:gd name="T31" fmla="*/ 332 h 380"/>
              <a:gd name="T32" fmla="*/ 280 w 413"/>
              <a:gd name="T33" fmla="*/ 281 h 380"/>
              <a:gd name="T34" fmla="*/ 406 w 413"/>
              <a:gd name="T35" fmla="*/ 281 h 380"/>
              <a:gd name="T36" fmla="*/ 413 w 413"/>
              <a:gd name="T37" fmla="*/ 273 h 380"/>
              <a:gd name="T38" fmla="*/ 413 w 413"/>
              <a:gd name="T39" fmla="*/ 7 h 380"/>
              <a:gd name="T40" fmla="*/ 406 w 413"/>
              <a:gd name="T41" fmla="*/ 0 h 380"/>
              <a:gd name="T42" fmla="*/ 331 w 413"/>
              <a:gd name="T43" fmla="*/ 366 h 380"/>
              <a:gd name="T44" fmla="*/ 80 w 413"/>
              <a:gd name="T45" fmla="*/ 366 h 380"/>
              <a:gd name="T46" fmla="*/ 80 w 413"/>
              <a:gd name="T47" fmla="*/ 347 h 380"/>
              <a:gd name="T48" fmla="*/ 331 w 413"/>
              <a:gd name="T49" fmla="*/ 347 h 380"/>
              <a:gd name="T50" fmla="*/ 331 w 413"/>
              <a:gd name="T51" fmla="*/ 366 h 380"/>
              <a:gd name="T52" fmla="*/ 266 w 413"/>
              <a:gd name="T53" fmla="*/ 332 h 380"/>
              <a:gd name="T54" fmla="*/ 148 w 413"/>
              <a:gd name="T55" fmla="*/ 332 h 380"/>
              <a:gd name="T56" fmla="*/ 148 w 413"/>
              <a:gd name="T57" fmla="*/ 281 h 380"/>
              <a:gd name="T58" fmla="*/ 266 w 413"/>
              <a:gd name="T59" fmla="*/ 281 h 380"/>
              <a:gd name="T60" fmla="*/ 266 w 413"/>
              <a:gd name="T61" fmla="*/ 332 h 380"/>
              <a:gd name="T62" fmla="*/ 399 w 413"/>
              <a:gd name="T63" fmla="*/ 266 h 380"/>
              <a:gd name="T64" fmla="*/ 15 w 413"/>
              <a:gd name="T65" fmla="*/ 266 h 380"/>
              <a:gd name="T66" fmla="*/ 15 w 413"/>
              <a:gd name="T67" fmla="*/ 15 h 380"/>
              <a:gd name="T68" fmla="*/ 399 w 413"/>
              <a:gd name="T69" fmla="*/ 15 h 380"/>
              <a:gd name="T70" fmla="*/ 399 w 413"/>
              <a:gd name="T71" fmla="*/ 266 h 380"/>
              <a:gd name="T72" fmla="*/ 40 w 413"/>
              <a:gd name="T73" fmla="*/ 247 h 380"/>
              <a:gd name="T74" fmla="*/ 373 w 413"/>
              <a:gd name="T75" fmla="*/ 247 h 380"/>
              <a:gd name="T76" fmla="*/ 381 w 413"/>
              <a:gd name="T77" fmla="*/ 240 h 380"/>
              <a:gd name="T78" fmla="*/ 381 w 413"/>
              <a:gd name="T79" fmla="*/ 41 h 380"/>
              <a:gd name="T80" fmla="*/ 373 w 413"/>
              <a:gd name="T81" fmla="*/ 33 h 380"/>
              <a:gd name="T82" fmla="*/ 40 w 413"/>
              <a:gd name="T83" fmla="*/ 33 h 380"/>
              <a:gd name="T84" fmla="*/ 33 w 413"/>
              <a:gd name="T85" fmla="*/ 41 h 380"/>
              <a:gd name="T86" fmla="*/ 33 w 413"/>
              <a:gd name="T87" fmla="*/ 240 h 380"/>
              <a:gd name="T88" fmla="*/ 40 w 413"/>
              <a:gd name="T89" fmla="*/ 247 h 380"/>
              <a:gd name="T90" fmla="*/ 47 w 413"/>
              <a:gd name="T91" fmla="*/ 48 h 380"/>
              <a:gd name="T92" fmla="*/ 366 w 413"/>
              <a:gd name="T93" fmla="*/ 48 h 380"/>
              <a:gd name="T94" fmla="*/ 366 w 413"/>
              <a:gd name="T95" fmla="*/ 233 h 380"/>
              <a:gd name="T96" fmla="*/ 47 w 413"/>
              <a:gd name="T97" fmla="*/ 233 h 380"/>
              <a:gd name="T98" fmla="*/ 47 w 413"/>
              <a:gd name="T99" fmla="*/ 48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13" h="380">
                <a:moveTo>
                  <a:pt x="406" y="0"/>
                </a:move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273"/>
                  <a:pt x="0" y="273"/>
                  <a:pt x="0" y="273"/>
                </a:cubicBezTo>
                <a:cubicBezTo>
                  <a:pt x="0" y="277"/>
                  <a:pt x="3" y="281"/>
                  <a:pt x="7" y="281"/>
                </a:cubicBezTo>
                <a:cubicBezTo>
                  <a:pt x="133" y="281"/>
                  <a:pt x="133" y="281"/>
                  <a:pt x="133" y="281"/>
                </a:cubicBezTo>
                <a:cubicBezTo>
                  <a:pt x="133" y="332"/>
                  <a:pt x="133" y="332"/>
                  <a:pt x="133" y="332"/>
                </a:cubicBezTo>
                <a:cubicBezTo>
                  <a:pt x="73" y="332"/>
                  <a:pt x="73" y="332"/>
                  <a:pt x="73" y="332"/>
                </a:cubicBezTo>
                <a:cubicBezTo>
                  <a:pt x="69" y="332"/>
                  <a:pt x="65" y="336"/>
                  <a:pt x="65" y="340"/>
                </a:cubicBezTo>
                <a:cubicBezTo>
                  <a:pt x="65" y="373"/>
                  <a:pt x="65" y="373"/>
                  <a:pt x="65" y="373"/>
                </a:cubicBezTo>
                <a:cubicBezTo>
                  <a:pt x="65" y="377"/>
                  <a:pt x="69" y="380"/>
                  <a:pt x="73" y="380"/>
                </a:cubicBezTo>
                <a:cubicBezTo>
                  <a:pt x="339" y="380"/>
                  <a:pt x="339" y="380"/>
                  <a:pt x="339" y="380"/>
                </a:cubicBezTo>
                <a:cubicBezTo>
                  <a:pt x="343" y="380"/>
                  <a:pt x="346" y="377"/>
                  <a:pt x="346" y="373"/>
                </a:cubicBezTo>
                <a:cubicBezTo>
                  <a:pt x="346" y="340"/>
                  <a:pt x="346" y="340"/>
                  <a:pt x="346" y="340"/>
                </a:cubicBezTo>
                <a:cubicBezTo>
                  <a:pt x="346" y="336"/>
                  <a:pt x="343" y="332"/>
                  <a:pt x="339" y="332"/>
                </a:cubicBezTo>
                <a:cubicBezTo>
                  <a:pt x="280" y="332"/>
                  <a:pt x="280" y="332"/>
                  <a:pt x="280" y="332"/>
                </a:cubicBezTo>
                <a:cubicBezTo>
                  <a:pt x="280" y="281"/>
                  <a:pt x="280" y="281"/>
                  <a:pt x="280" y="281"/>
                </a:cubicBezTo>
                <a:cubicBezTo>
                  <a:pt x="406" y="281"/>
                  <a:pt x="406" y="281"/>
                  <a:pt x="406" y="281"/>
                </a:cubicBezTo>
                <a:cubicBezTo>
                  <a:pt x="410" y="281"/>
                  <a:pt x="413" y="277"/>
                  <a:pt x="413" y="273"/>
                </a:cubicBezTo>
                <a:cubicBezTo>
                  <a:pt x="413" y="7"/>
                  <a:pt x="413" y="7"/>
                  <a:pt x="413" y="7"/>
                </a:cubicBezTo>
                <a:cubicBezTo>
                  <a:pt x="413" y="3"/>
                  <a:pt x="410" y="0"/>
                  <a:pt x="406" y="0"/>
                </a:cubicBezTo>
                <a:close/>
                <a:moveTo>
                  <a:pt x="331" y="366"/>
                </a:moveTo>
                <a:cubicBezTo>
                  <a:pt x="80" y="366"/>
                  <a:pt x="80" y="366"/>
                  <a:pt x="80" y="366"/>
                </a:cubicBezTo>
                <a:cubicBezTo>
                  <a:pt x="80" y="347"/>
                  <a:pt x="80" y="347"/>
                  <a:pt x="80" y="347"/>
                </a:cubicBezTo>
                <a:cubicBezTo>
                  <a:pt x="331" y="347"/>
                  <a:pt x="331" y="347"/>
                  <a:pt x="331" y="347"/>
                </a:cubicBezTo>
                <a:lnTo>
                  <a:pt x="331" y="366"/>
                </a:lnTo>
                <a:close/>
                <a:moveTo>
                  <a:pt x="266" y="332"/>
                </a:moveTo>
                <a:cubicBezTo>
                  <a:pt x="148" y="332"/>
                  <a:pt x="148" y="332"/>
                  <a:pt x="148" y="332"/>
                </a:cubicBezTo>
                <a:cubicBezTo>
                  <a:pt x="148" y="281"/>
                  <a:pt x="148" y="281"/>
                  <a:pt x="148" y="281"/>
                </a:cubicBezTo>
                <a:cubicBezTo>
                  <a:pt x="266" y="281"/>
                  <a:pt x="266" y="281"/>
                  <a:pt x="266" y="281"/>
                </a:cubicBezTo>
                <a:lnTo>
                  <a:pt x="266" y="332"/>
                </a:lnTo>
                <a:close/>
                <a:moveTo>
                  <a:pt x="399" y="266"/>
                </a:moveTo>
                <a:cubicBezTo>
                  <a:pt x="15" y="266"/>
                  <a:pt x="15" y="266"/>
                  <a:pt x="15" y="266"/>
                </a:cubicBezTo>
                <a:cubicBezTo>
                  <a:pt x="15" y="15"/>
                  <a:pt x="15" y="15"/>
                  <a:pt x="15" y="15"/>
                </a:cubicBezTo>
                <a:cubicBezTo>
                  <a:pt x="399" y="15"/>
                  <a:pt x="399" y="15"/>
                  <a:pt x="399" y="15"/>
                </a:cubicBezTo>
                <a:lnTo>
                  <a:pt x="399" y="266"/>
                </a:lnTo>
                <a:close/>
                <a:moveTo>
                  <a:pt x="40" y="247"/>
                </a:moveTo>
                <a:cubicBezTo>
                  <a:pt x="373" y="247"/>
                  <a:pt x="373" y="247"/>
                  <a:pt x="373" y="247"/>
                </a:cubicBezTo>
                <a:cubicBezTo>
                  <a:pt x="377" y="247"/>
                  <a:pt x="381" y="244"/>
                  <a:pt x="381" y="240"/>
                </a:cubicBezTo>
                <a:cubicBezTo>
                  <a:pt x="381" y="41"/>
                  <a:pt x="381" y="41"/>
                  <a:pt x="381" y="41"/>
                </a:cubicBezTo>
                <a:cubicBezTo>
                  <a:pt x="381" y="37"/>
                  <a:pt x="377" y="33"/>
                  <a:pt x="373" y="33"/>
                </a:cubicBezTo>
                <a:cubicBezTo>
                  <a:pt x="40" y="33"/>
                  <a:pt x="40" y="33"/>
                  <a:pt x="40" y="33"/>
                </a:cubicBezTo>
                <a:cubicBezTo>
                  <a:pt x="36" y="33"/>
                  <a:pt x="33" y="37"/>
                  <a:pt x="33" y="41"/>
                </a:cubicBezTo>
                <a:cubicBezTo>
                  <a:pt x="33" y="240"/>
                  <a:pt x="33" y="240"/>
                  <a:pt x="33" y="240"/>
                </a:cubicBezTo>
                <a:cubicBezTo>
                  <a:pt x="33" y="244"/>
                  <a:pt x="36" y="247"/>
                  <a:pt x="40" y="247"/>
                </a:cubicBezTo>
                <a:close/>
                <a:moveTo>
                  <a:pt x="47" y="48"/>
                </a:moveTo>
                <a:cubicBezTo>
                  <a:pt x="366" y="48"/>
                  <a:pt x="366" y="48"/>
                  <a:pt x="366" y="48"/>
                </a:cubicBezTo>
                <a:cubicBezTo>
                  <a:pt x="366" y="233"/>
                  <a:pt x="366" y="233"/>
                  <a:pt x="366" y="233"/>
                </a:cubicBezTo>
                <a:cubicBezTo>
                  <a:pt x="47" y="233"/>
                  <a:pt x="47" y="233"/>
                  <a:pt x="47" y="233"/>
                </a:cubicBezTo>
                <a:lnTo>
                  <a:pt x="47" y="4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4" name="Straight Connector 16"/>
          <p:cNvCxnSpPr/>
          <p:nvPr/>
        </p:nvCxnSpPr>
        <p:spPr>
          <a:xfrm>
            <a:off x="367496" y="4058112"/>
            <a:ext cx="20573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17"/>
          <p:cNvCxnSpPr>
            <a:endCxn id="60" idx="6"/>
          </p:cNvCxnSpPr>
          <p:nvPr/>
        </p:nvCxnSpPr>
        <p:spPr>
          <a:xfrm>
            <a:off x="3806313" y="3880298"/>
            <a:ext cx="0" cy="4051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20"/>
          <p:cNvCxnSpPr/>
          <p:nvPr/>
        </p:nvCxnSpPr>
        <p:spPr>
          <a:xfrm>
            <a:off x="5176366" y="5002458"/>
            <a:ext cx="20573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21"/>
          <p:cNvCxnSpPr/>
          <p:nvPr/>
        </p:nvCxnSpPr>
        <p:spPr>
          <a:xfrm>
            <a:off x="3796496" y="5014390"/>
            <a:ext cx="72856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24"/>
          <p:cNvCxnSpPr/>
          <p:nvPr/>
        </p:nvCxnSpPr>
        <p:spPr>
          <a:xfrm>
            <a:off x="3067935" y="4058112"/>
            <a:ext cx="72856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25"/>
          <p:cNvCxnSpPr/>
          <p:nvPr/>
        </p:nvCxnSpPr>
        <p:spPr>
          <a:xfrm>
            <a:off x="968934" y="3504553"/>
            <a:ext cx="0" cy="55355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27"/>
          <p:cNvCxnSpPr/>
          <p:nvPr/>
        </p:nvCxnSpPr>
        <p:spPr>
          <a:xfrm>
            <a:off x="6566973" y="5002458"/>
            <a:ext cx="0" cy="55355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Freeform 77"/>
          <p:cNvSpPr>
            <a:spLocks noEditPoints="1"/>
          </p:cNvSpPr>
          <p:nvPr/>
        </p:nvSpPr>
        <p:spPr bwMode="auto">
          <a:xfrm>
            <a:off x="3534326" y="4285423"/>
            <a:ext cx="649310" cy="445527"/>
          </a:xfrm>
          <a:custGeom>
            <a:avLst/>
            <a:gdLst>
              <a:gd name="T0" fmla="*/ 340 w 413"/>
              <a:gd name="T1" fmla="*/ 283 h 283"/>
              <a:gd name="T2" fmla="*/ 73 w 413"/>
              <a:gd name="T3" fmla="*/ 283 h 283"/>
              <a:gd name="T4" fmla="*/ 72 w 413"/>
              <a:gd name="T5" fmla="*/ 283 h 283"/>
              <a:gd name="T6" fmla="*/ 0 w 413"/>
              <a:gd name="T7" fmla="*/ 209 h 283"/>
              <a:gd name="T8" fmla="*/ 70 w 413"/>
              <a:gd name="T9" fmla="*/ 135 h 283"/>
              <a:gd name="T10" fmla="*/ 66 w 413"/>
              <a:gd name="T11" fmla="*/ 107 h 283"/>
              <a:gd name="T12" fmla="*/ 173 w 413"/>
              <a:gd name="T13" fmla="*/ 0 h 283"/>
              <a:gd name="T14" fmla="*/ 273 w 413"/>
              <a:gd name="T15" fmla="*/ 69 h 283"/>
              <a:gd name="T16" fmla="*/ 273 w 413"/>
              <a:gd name="T17" fmla="*/ 69 h 283"/>
              <a:gd name="T18" fmla="*/ 346 w 413"/>
              <a:gd name="T19" fmla="*/ 135 h 283"/>
              <a:gd name="T20" fmla="*/ 413 w 413"/>
              <a:gd name="T21" fmla="*/ 209 h 283"/>
              <a:gd name="T22" fmla="*/ 341 w 413"/>
              <a:gd name="T23" fmla="*/ 283 h 283"/>
              <a:gd name="T24" fmla="*/ 340 w 413"/>
              <a:gd name="T25" fmla="*/ 283 h 283"/>
              <a:gd name="T26" fmla="*/ 73 w 413"/>
              <a:gd name="T27" fmla="*/ 268 h 283"/>
              <a:gd name="T28" fmla="*/ 339 w 413"/>
              <a:gd name="T29" fmla="*/ 268 h 283"/>
              <a:gd name="T30" fmla="*/ 340 w 413"/>
              <a:gd name="T31" fmla="*/ 268 h 283"/>
              <a:gd name="T32" fmla="*/ 398 w 413"/>
              <a:gd name="T33" fmla="*/ 209 h 283"/>
              <a:gd name="T34" fmla="*/ 339 w 413"/>
              <a:gd name="T35" fmla="*/ 150 h 283"/>
              <a:gd name="T36" fmla="*/ 332 w 413"/>
              <a:gd name="T37" fmla="*/ 142 h 283"/>
              <a:gd name="T38" fmla="*/ 273 w 413"/>
              <a:gd name="T39" fmla="*/ 83 h 283"/>
              <a:gd name="T40" fmla="*/ 268 w 413"/>
              <a:gd name="T41" fmla="*/ 84 h 283"/>
              <a:gd name="T42" fmla="*/ 261 w 413"/>
              <a:gd name="T43" fmla="*/ 79 h 283"/>
              <a:gd name="T44" fmla="*/ 173 w 413"/>
              <a:gd name="T45" fmla="*/ 15 h 283"/>
              <a:gd name="T46" fmla="*/ 81 w 413"/>
              <a:gd name="T47" fmla="*/ 107 h 283"/>
              <a:gd name="T48" fmla="*/ 87 w 413"/>
              <a:gd name="T49" fmla="*/ 140 h 283"/>
              <a:gd name="T50" fmla="*/ 86 w 413"/>
              <a:gd name="T51" fmla="*/ 147 h 283"/>
              <a:gd name="T52" fmla="*/ 79 w 413"/>
              <a:gd name="T53" fmla="*/ 150 h 283"/>
              <a:gd name="T54" fmla="*/ 73 w 413"/>
              <a:gd name="T55" fmla="*/ 150 h 283"/>
              <a:gd name="T56" fmla="*/ 14 w 413"/>
              <a:gd name="T57" fmla="*/ 209 h 283"/>
              <a:gd name="T58" fmla="*/ 73 w 413"/>
              <a:gd name="T59" fmla="*/ 268 h 283"/>
              <a:gd name="T60" fmla="*/ 73 w 413"/>
              <a:gd name="T61" fmla="*/ 268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13" h="283">
                <a:moveTo>
                  <a:pt x="340" y="283"/>
                </a:moveTo>
                <a:cubicBezTo>
                  <a:pt x="73" y="283"/>
                  <a:pt x="73" y="283"/>
                  <a:pt x="73" y="283"/>
                </a:cubicBezTo>
                <a:cubicBezTo>
                  <a:pt x="73" y="283"/>
                  <a:pt x="72" y="283"/>
                  <a:pt x="72" y="283"/>
                </a:cubicBezTo>
                <a:cubicBezTo>
                  <a:pt x="32" y="282"/>
                  <a:pt x="0" y="249"/>
                  <a:pt x="0" y="209"/>
                </a:cubicBezTo>
                <a:cubicBezTo>
                  <a:pt x="0" y="169"/>
                  <a:pt x="31" y="137"/>
                  <a:pt x="70" y="135"/>
                </a:cubicBezTo>
                <a:cubicBezTo>
                  <a:pt x="67" y="126"/>
                  <a:pt x="66" y="117"/>
                  <a:pt x="66" y="107"/>
                </a:cubicBezTo>
                <a:cubicBezTo>
                  <a:pt x="66" y="48"/>
                  <a:pt x="114" y="0"/>
                  <a:pt x="173" y="0"/>
                </a:cubicBezTo>
                <a:cubicBezTo>
                  <a:pt x="217" y="0"/>
                  <a:pt x="257" y="27"/>
                  <a:pt x="273" y="69"/>
                </a:cubicBezTo>
                <a:cubicBezTo>
                  <a:pt x="273" y="69"/>
                  <a:pt x="273" y="69"/>
                  <a:pt x="273" y="69"/>
                </a:cubicBezTo>
                <a:cubicBezTo>
                  <a:pt x="311" y="69"/>
                  <a:pt x="343" y="98"/>
                  <a:pt x="346" y="135"/>
                </a:cubicBezTo>
                <a:cubicBezTo>
                  <a:pt x="384" y="139"/>
                  <a:pt x="413" y="171"/>
                  <a:pt x="413" y="209"/>
                </a:cubicBezTo>
                <a:cubicBezTo>
                  <a:pt x="413" y="249"/>
                  <a:pt x="381" y="282"/>
                  <a:pt x="341" y="283"/>
                </a:cubicBezTo>
                <a:cubicBezTo>
                  <a:pt x="340" y="283"/>
                  <a:pt x="340" y="283"/>
                  <a:pt x="340" y="283"/>
                </a:cubicBezTo>
                <a:close/>
                <a:moveTo>
                  <a:pt x="73" y="268"/>
                </a:moveTo>
                <a:cubicBezTo>
                  <a:pt x="339" y="268"/>
                  <a:pt x="339" y="268"/>
                  <a:pt x="339" y="268"/>
                </a:cubicBezTo>
                <a:cubicBezTo>
                  <a:pt x="339" y="268"/>
                  <a:pt x="340" y="268"/>
                  <a:pt x="340" y="268"/>
                </a:cubicBezTo>
                <a:cubicBezTo>
                  <a:pt x="372" y="268"/>
                  <a:pt x="398" y="241"/>
                  <a:pt x="398" y="209"/>
                </a:cubicBezTo>
                <a:cubicBezTo>
                  <a:pt x="398" y="176"/>
                  <a:pt x="372" y="150"/>
                  <a:pt x="339" y="150"/>
                </a:cubicBezTo>
                <a:cubicBezTo>
                  <a:pt x="335" y="150"/>
                  <a:pt x="332" y="146"/>
                  <a:pt x="332" y="142"/>
                </a:cubicBezTo>
                <a:cubicBezTo>
                  <a:pt x="332" y="110"/>
                  <a:pt x="305" y="83"/>
                  <a:pt x="273" y="83"/>
                </a:cubicBezTo>
                <a:cubicBezTo>
                  <a:pt x="271" y="83"/>
                  <a:pt x="270" y="83"/>
                  <a:pt x="268" y="84"/>
                </a:cubicBezTo>
                <a:cubicBezTo>
                  <a:pt x="265" y="84"/>
                  <a:pt x="262" y="82"/>
                  <a:pt x="261" y="79"/>
                </a:cubicBezTo>
                <a:cubicBezTo>
                  <a:pt x="248" y="40"/>
                  <a:pt x="213" y="15"/>
                  <a:pt x="173" y="15"/>
                </a:cubicBezTo>
                <a:cubicBezTo>
                  <a:pt x="122" y="15"/>
                  <a:pt x="81" y="56"/>
                  <a:pt x="81" y="107"/>
                </a:cubicBezTo>
                <a:cubicBezTo>
                  <a:pt x="81" y="118"/>
                  <a:pt x="83" y="129"/>
                  <a:pt x="87" y="140"/>
                </a:cubicBezTo>
                <a:cubicBezTo>
                  <a:pt x="88" y="142"/>
                  <a:pt x="87" y="145"/>
                  <a:pt x="86" y="147"/>
                </a:cubicBezTo>
                <a:cubicBezTo>
                  <a:pt x="84" y="149"/>
                  <a:pt x="82" y="150"/>
                  <a:pt x="79" y="150"/>
                </a:cubicBezTo>
                <a:cubicBezTo>
                  <a:pt x="77" y="150"/>
                  <a:pt x="75" y="150"/>
                  <a:pt x="73" y="150"/>
                </a:cubicBezTo>
                <a:cubicBezTo>
                  <a:pt x="41" y="150"/>
                  <a:pt x="14" y="176"/>
                  <a:pt x="14" y="209"/>
                </a:cubicBezTo>
                <a:cubicBezTo>
                  <a:pt x="14" y="241"/>
                  <a:pt x="41" y="268"/>
                  <a:pt x="73" y="268"/>
                </a:cubicBezTo>
                <a:cubicBezTo>
                  <a:pt x="73" y="268"/>
                  <a:pt x="73" y="268"/>
                  <a:pt x="73" y="2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61" name="Straight Connector 28"/>
          <p:cNvCxnSpPr/>
          <p:nvPr/>
        </p:nvCxnSpPr>
        <p:spPr>
          <a:xfrm>
            <a:off x="3796496" y="4730950"/>
            <a:ext cx="0" cy="9077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38"/>
          <p:cNvCxnSpPr/>
          <p:nvPr/>
        </p:nvCxnSpPr>
        <p:spPr>
          <a:xfrm>
            <a:off x="1396195" y="3206030"/>
            <a:ext cx="1029982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ular Callout 40"/>
          <p:cNvSpPr/>
          <p:nvPr/>
        </p:nvSpPr>
        <p:spPr bwMode="auto">
          <a:xfrm>
            <a:off x="367496" y="4285423"/>
            <a:ext cx="1828800" cy="495300"/>
          </a:xfrm>
          <a:prstGeom prst="wedgeRoundRectCallout">
            <a:avLst>
              <a:gd name="adj1" fmla="val 56657"/>
              <a:gd name="adj2" fmla="val -85328"/>
              <a:gd name="adj3" fmla="val 16667"/>
            </a:avLst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200" dirty="0">
                <a:solidFill>
                  <a:srgbClr val="FFFFFF">
                    <a:alpha val="98824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MTU = 1500</a:t>
            </a:r>
          </a:p>
        </p:txBody>
      </p:sp>
      <p:cxnSp>
        <p:nvCxnSpPr>
          <p:cNvPr id="64" name="Straight Arrow Connector 41"/>
          <p:cNvCxnSpPr/>
          <p:nvPr/>
        </p:nvCxnSpPr>
        <p:spPr>
          <a:xfrm>
            <a:off x="1548595" y="3358430"/>
            <a:ext cx="1528890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ounded Rectangular Callout 44"/>
          <p:cNvSpPr/>
          <p:nvPr/>
        </p:nvSpPr>
        <p:spPr bwMode="auto">
          <a:xfrm>
            <a:off x="3358407" y="3110780"/>
            <a:ext cx="1828800" cy="495300"/>
          </a:xfrm>
          <a:prstGeom prst="wedgeRoundRectCallout">
            <a:avLst>
              <a:gd name="adj1" fmla="val -63829"/>
              <a:gd name="adj2" fmla="val 114672"/>
              <a:gd name="adj3" fmla="val 16667"/>
            </a:avLst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200" dirty="0">
                <a:solidFill>
                  <a:srgbClr val="FFFFFF">
                    <a:alpha val="98824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MTU = 1400</a:t>
            </a:r>
          </a:p>
        </p:txBody>
      </p:sp>
      <p:cxnSp>
        <p:nvCxnSpPr>
          <p:cNvPr id="66" name="Straight Arrow Connector 45"/>
          <p:cNvCxnSpPr/>
          <p:nvPr/>
        </p:nvCxnSpPr>
        <p:spPr>
          <a:xfrm>
            <a:off x="1700995" y="3510830"/>
            <a:ext cx="2825344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ed Rectangular Callout 47"/>
          <p:cNvSpPr/>
          <p:nvPr/>
        </p:nvSpPr>
        <p:spPr bwMode="auto">
          <a:xfrm>
            <a:off x="2517815" y="5251144"/>
            <a:ext cx="1828800" cy="495300"/>
          </a:xfrm>
          <a:prstGeom prst="wedgeRoundRectCallout">
            <a:avLst>
              <a:gd name="adj1" fmla="val 56657"/>
              <a:gd name="adj2" fmla="val -85328"/>
              <a:gd name="adj3" fmla="val 16667"/>
            </a:avLst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200" dirty="0">
                <a:solidFill>
                  <a:srgbClr val="FFFFFF">
                    <a:alpha val="98824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MTU = 1400</a:t>
            </a:r>
          </a:p>
        </p:txBody>
      </p:sp>
      <p:cxnSp>
        <p:nvCxnSpPr>
          <p:cNvPr id="68" name="Straight Arrow Connector 48"/>
          <p:cNvCxnSpPr/>
          <p:nvPr/>
        </p:nvCxnSpPr>
        <p:spPr>
          <a:xfrm>
            <a:off x="1853395" y="3510830"/>
            <a:ext cx="3324252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ular Callout 50"/>
          <p:cNvSpPr/>
          <p:nvPr/>
        </p:nvSpPr>
        <p:spPr bwMode="auto">
          <a:xfrm>
            <a:off x="5047744" y="3989348"/>
            <a:ext cx="1828800" cy="495300"/>
          </a:xfrm>
          <a:prstGeom prst="wedgeRoundRectCallout">
            <a:avLst>
              <a:gd name="adj1" fmla="val -47162"/>
              <a:gd name="adj2" fmla="val 103133"/>
              <a:gd name="adj3" fmla="val 16667"/>
            </a:avLst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200" dirty="0">
                <a:solidFill>
                  <a:srgbClr val="FFFFFF">
                    <a:alpha val="98824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MTU = 1500</a:t>
            </a:r>
          </a:p>
        </p:txBody>
      </p:sp>
      <p:cxnSp>
        <p:nvCxnSpPr>
          <p:cNvPr id="70" name="Straight Arrow Connector 51"/>
          <p:cNvCxnSpPr/>
          <p:nvPr/>
        </p:nvCxnSpPr>
        <p:spPr>
          <a:xfrm>
            <a:off x="2005795" y="3511244"/>
            <a:ext cx="4076701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&quot;No&quot; Symbol 53"/>
          <p:cNvSpPr/>
          <p:nvPr/>
        </p:nvSpPr>
        <p:spPr bwMode="auto">
          <a:xfrm>
            <a:off x="2792875" y="3110780"/>
            <a:ext cx="550119" cy="495300"/>
          </a:xfrm>
          <a:prstGeom prst="noSmoking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200" dirty="0">
              <a:solidFill>
                <a:srgbClr val="FFFFFF">
                  <a:alpha val="98824"/>
                </a:srgb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2" name="Rounded Rectangular Callout 54"/>
          <p:cNvSpPr/>
          <p:nvPr/>
        </p:nvSpPr>
        <p:spPr bwMode="auto">
          <a:xfrm>
            <a:off x="2884586" y="2048496"/>
            <a:ext cx="3679586" cy="495300"/>
          </a:xfrm>
          <a:prstGeom prst="wedgeRoundRectCallout">
            <a:avLst>
              <a:gd name="adj1" fmla="val -45135"/>
              <a:gd name="adj2" fmla="val 156979"/>
              <a:gd name="adj3" fmla="val 16667"/>
            </a:avLst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200" dirty="0" err="1">
                <a:solidFill>
                  <a:srgbClr val="FFFFFF">
                    <a:alpha val="98824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Impostazione</a:t>
            </a:r>
            <a:r>
              <a:rPr lang="en-US" sz="2200" dirty="0">
                <a:solidFill>
                  <a:srgbClr val="FFFFFF">
                    <a:alpha val="98824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MTU a 1400</a:t>
            </a:r>
          </a:p>
        </p:txBody>
      </p:sp>
      <p:sp>
        <p:nvSpPr>
          <p:cNvPr id="73" name="Freeform 83"/>
          <p:cNvSpPr>
            <a:spLocks noEditPoints="1"/>
          </p:cNvSpPr>
          <p:nvPr/>
        </p:nvSpPr>
        <p:spPr bwMode="auto">
          <a:xfrm>
            <a:off x="6242318" y="3252154"/>
            <a:ext cx="649310" cy="504797"/>
          </a:xfrm>
          <a:custGeom>
            <a:avLst/>
            <a:gdLst>
              <a:gd name="T0" fmla="*/ 339 w 413"/>
              <a:gd name="T1" fmla="*/ 41 h 321"/>
              <a:gd name="T2" fmla="*/ 280 w 413"/>
              <a:gd name="T3" fmla="*/ 41 h 321"/>
              <a:gd name="T4" fmla="*/ 280 w 413"/>
              <a:gd name="T5" fmla="*/ 8 h 321"/>
              <a:gd name="T6" fmla="*/ 273 w 413"/>
              <a:gd name="T7" fmla="*/ 0 h 321"/>
              <a:gd name="T8" fmla="*/ 140 w 413"/>
              <a:gd name="T9" fmla="*/ 0 h 321"/>
              <a:gd name="T10" fmla="*/ 132 w 413"/>
              <a:gd name="T11" fmla="*/ 8 h 321"/>
              <a:gd name="T12" fmla="*/ 132 w 413"/>
              <a:gd name="T13" fmla="*/ 41 h 321"/>
              <a:gd name="T14" fmla="*/ 73 w 413"/>
              <a:gd name="T15" fmla="*/ 41 h 321"/>
              <a:gd name="T16" fmla="*/ 0 w 413"/>
              <a:gd name="T17" fmla="*/ 115 h 321"/>
              <a:gd name="T18" fmla="*/ 0 w 413"/>
              <a:gd name="T19" fmla="*/ 247 h 321"/>
              <a:gd name="T20" fmla="*/ 73 w 413"/>
              <a:gd name="T21" fmla="*/ 321 h 321"/>
              <a:gd name="T22" fmla="*/ 339 w 413"/>
              <a:gd name="T23" fmla="*/ 321 h 321"/>
              <a:gd name="T24" fmla="*/ 413 w 413"/>
              <a:gd name="T25" fmla="*/ 247 h 321"/>
              <a:gd name="T26" fmla="*/ 413 w 413"/>
              <a:gd name="T27" fmla="*/ 115 h 321"/>
              <a:gd name="T28" fmla="*/ 339 w 413"/>
              <a:gd name="T29" fmla="*/ 41 h 321"/>
              <a:gd name="T30" fmla="*/ 81 w 413"/>
              <a:gd name="T31" fmla="*/ 56 h 321"/>
              <a:gd name="T32" fmla="*/ 332 w 413"/>
              <a:gd name="T33" fmla="*/ 56 h 321"/>
              <a:gd name="T34" fmla="*/ 332 w 413"/>
              <a:gd name="T35" fmla="*/ 306 h 321"/>
              <a:gd name="T36" fmla="*/ 81 w 413"/>
              <a:gd name="T37" fmla="*/ 306 h 321"/>
              <a:gd name="T38" fmla="*/ 81 w 413"/>
              <a:gd name="T39" fmla="*/ 56 h 321"/>
              <a:gd name="T40" fmla="*/ 147 w 413"/>
              <a:gd name="T41" fmla="*/ 15 h 321"/>
              <a:gd name="T42" fmla="*/ 265 w 413"/>
              <a:gd name="T43" fmla="*/ 15 h 321"/>
              <a:gd name="T44" fmla="*/ 265 w 413"/>
              <a:gd name="T45" fmla="*/ 41 h 321"/>
              <a:gd name="T46" fmla="*/ 147 w 413"/>
              <a:gd name="T47" fmla="*/ 41 h 321"/>
              <a:gd name="T48" fmla="*/ 147 w 413"/>
              <a:gd name="T49" fmla="*/ 15 h 321"/>
              <a:gd name="T50" fmla="*/ 14 w 413"/>
              <a:gd name="T51" fmla="*/ 247 h 321"/>
              <a:gd name="T52" fmla="*/ 14 w 413"/>
              <a:gd name="T53" fmla="*/ 115 h 321"/>
              <a:gd name="T54" fmla="*/ 66 w 413"/>
              <a:gd name="T55" fmla="*/ 56 h 321"/>
              <a:gd name="T56" fmla="*/ 66 w 413"/>
              <a:gd name="T57" fmla="*/ 305 h 321"/>
              <a:gd name="T58" fmla="*/ 14 w 413"/>
              <a:gd name="T59" fmla="*/ 247 h 321"/>
              <a:gd name="T60" fmla="*/ 398 w 413"/>
              <a:gd name="T61" fmla="*/ 247 h 321"/>
              <a:gd name="T62" fmla="*/ 347 w 413"/>
              <a:gd name="T63" fmla="*/ 305 h 321"/>
              <a:gd name="T64" fmla="*/ 347 w 413"/>
              <a:gd name="T65" fmla="*/ 56 h 321"/>
              <a:gd name="T66" fmla="*/ 398 w 413"/>
              <a:gd name="T67" fmla="*/ 115 h 321"/>
              <a:gd name="T68" fmla="*/ 398 w 413"/>
              <a:gd name="T69" fmla="*/ 247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13" h="321">
                <a:moveTo>
                  <a:pt x="339" y="41"/>
                </a:moveTo>
                <a:cubicBezTo>
                  <a:pt x="280" y="41"/>
                  <a:pt x="280" y="41"/>
                  <a:pt x="280" y="41"/>
                </a:cubicBezTo>
                <a:cubicBezTo>
                  <a:pt x="280" y="8"/>
                  <a:pt x="280" y="8"/>
                  <a:pt x="280" y="8"/>
                </a:cubicBezTo>
                <a:cubicBezTo>
                  <a:pt x="280" y="4"/>
                  <a:pt x="277" y="0"/>
                  <a:pt x="273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36" y="0"/>
                  <a:pt x="132" y="4"/>
                  <a:pt x="132" y="8"/>
                </a:cubicBezTo>
                <a:cubicBezTo>
                  <a:pt x="132" y="41"/>
                  <a:pt x="132" y="41"/>
                  <a:pt x="132" y="41"/>
                </a:cubicBezTo>
                <a:cubicBezTo>
                  <a:pt x="73" y="41"/>
                  <a:pt x="73" y="41"/>
                  <a:pt x="73" y="41"/>
                </a:cubicBezTo>
                <a:cubicBezTo>
                  <a:pt x="33" y="41"/>
                  <a:pt x="0" y="74"/>
                  <a:pt x="0" y="115"/>
                </a:cubicBezTo>
                <a:cubicBezTo>
                  <a:pt x="0" y="247"/>
                  <a:pt x="0" y="247"/>
                  <a:pt x="0" y="247"/>
                </a:cubicBezTo>
                <a:cubicBezTo>
                  <a:pt x="0" y="288"/>
                  <a:pt x="33" y="321"/>
                  <a:pt x="73" y="321"/>
                </a:cubicBezTo>
                <a:cubicBezTo>
                  <a:pt x="339" y="321"/>
                  <a:pt x="339" y="321"/>
                  <a:pt x="339" y="321"/>
                </a:cubicBezTo>
                <a:cubicBezTo>
                  <a:pt x="380" y="321"/>
                  <a:pt x="413" y="288"/>
                  <a:pt x="413" y="247"/>
                </a:cubicBezTo>
                <a:cubicBezTo>
                  <a:pt x="413" y="115"/>
                  <a:pt x="413" y="115"/>
                  <a:pt x="413" y="115"/>
                </a:cubicBezTo>
                <a:cubicBezTo>
                  <a:pt x="413" y="74"/>
                  <a:pt x="380" y="41"/>
                  <a:pt x="339" y="41"/>
                </a:cubicBezTo>
                <a:close/>
                <a:moveTo>
                  <a:pt x="81" y="56"/>
                </a:moveTo>
                <a:cubicBezTo>
                  <a:pt x="332" y="56"/>
                  <a:pt x="332" y="56"/>
                  <a:pt x="332" y="56"/>
                </a:cubicBezTo>
                <a:cubicBezTo>
                  <a:pt x="332" y="306"/>
                  <a:pt x="332" y="306"/>
                  <a:pt x="332" y="306"/>
                </a:cubicBezTo>
                <a:cubicBezTo>
                  <a:pt x="81" y="306"/>
                  <a:pt x="81" y="306"/>
                  <a:pt x="81" y="306"/>
                </a:cubicBezTo>
                <a:lnTo>
                  <a:pt x="81" y="56"/>
                </a:lnTo>
                <a:close/>
                <a:moveTo>
                  <a:pt x="147" y="15"/>
                </a:moveTo>
                <a:cubicBezTo>
                  <a:pt x="265" y="15"/>
                  <a:pt x="265" y="15"/>
                  <a:pt x="265" y="15"/>
                </a:cubicBezTo>
                <a:cubicBezTo>
                  <a:pt x="265" y="41"/>
                  <a:pt x="265" y="41"/>
                  <a:pt x="265" y="41"/>
                </a:cubicBezTo>
                <a:cubicBezTo>
                  <a:pt x="147" y="41"/>
                  <a:pt x="147" y="41"/>
                  <a:pt x="147" y="41"/>
                </a:cubicBezTo>
                <a:lnTo>
                  <a:pt x="147" y="15"/>
                </a:lnTo>
                <a:close/>
                <a:moveTo>
                  <a:pt x="14" y="247"/>
                </a:moveTo>
                <a:cubicBezTo>
                  <a:pt x="14" y="115"/>
                  <a:pt x="14" y="115"/>
                  <a:pt x="14" y="115"/>
                </a:cubicBezTo>
                <a:cubicBezTo>
                  <a:pt x="14" y="85"/>
                  <a:pt x="37" y="60"/>
                  <a:pt x="66" y="56"/>
                </a:cubicBezTo>
                <a:cubicBezTo>
                  <a:pt x="66" y="305"/>
                  <a:pt x="66" y="305"/>
                  <a:pt x="66" y="305"/>
                </a:cubicBezTo>
                <a:cubicBezTo>
                  <a:pt x="37" y="302"/>
                  <a:pt x="14" y="277"/>
                  <a:pt x="14" y="247"/>
                </a:cubicBezTo>
                <a:close/>
                <a:moveTo>
                  <a:pt x="398" y="247"/>
                </a:moveTo>
                <a:cubicBezTo>
                  <a:pt x="398" y="277"/>
                  <a:pt x="376" y="302"/>
                  <a:pt x="347" y="305"/>
                </a:cubicBezTo>
                <a:cubicBezTo>
                  <a:pt x="347" y="56"/>
                  <a:pt x="347" y="56"/>
                  <a:pt x="347" y="56"/>
                </a:cubicBezTo>
                <a:cubicBezTo>
                  <a:pt x="376" y="60"/>
                  <a:pt x="398" y="85"/>
                  <a:pt x="398" y="115"/>
                </a:cubicBezTo>
                <a:lnTo>
                  <a:pt x="398" y="2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ttangolo 1"/>
          <p:cNvSpPr/>
          <p:nvPr/>
        </p:nvSpPr>
        <p:spPr>
          <a:xfrm>
            <a:off x="7051450" y="1926512"/>
            <a:ext cx="494920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In IPv6 la frammentazione può essere eseguita solo alla sorgente, ovvero i router IPv6 non frammentano i pacchetti che ritrasmettono (anche se possono frammentare i pacchetti che generano loro stessi), mentre i router IPv4 si</a:t>
            </a:r>
          </a:p>
        </p:txBody>
      </p:sp>
      <p:sp>
        <p:nvSpPr>
          <p:cNvPr id="7" name="Rettangolo 6"/>
          <p:cNvSpPr/>
          <p:nvPr/>
        </p:nvSpPr>
        <p:spPr>
          <a:xfrm>
            <a:off x="7189113" y="5365083"/>
            <a:ext cx="46738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pacchetto</a:t>
            </a:r>
            <a:r>
              <a:rPr lang="en-US" dirty="0"/>
              <a:t> è </a:t>
            </a:r>
            <a:r>
              <a:rPr lang="en-US" dirty="0" err="1"/>
              <a:t>maggiore</a:t>
            </a:r>
            <a:r>
              <a:rPr lang="en-US" dirty="0"/>
              <a:t> </a:t>
            </a:r>
            <a:r>
              <a:rPr lang="en-US" dirty="0" err="1"/>
              <a:t>dell’MTU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eseguito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drop del </a:t>
            </a:r>
            <a:r>
              <a:rPr lang="en-US" dirty="0" err="1"/>
              <a:t>pacchetto</a:t>
            </a:r>
            <a:r>
              <a:rPr lang="en-US" dirty="0"/>
              <a:t> e </a:t>
            </a:r>
            <a:r>
              <a:rPr lang="en-US" dirty="0" err="1"/>
              <a:t>inoltrato</a:t>
            </a:r>
            <a:r>
              <a:rPr lang="en-US" dirty="0"/>
              <a:t> un ICMPv6 Packet Too Big (Type 2)</a:t>
            </a:r>
            <a:endParaRPr lang="it-IT" dirty="0"/>
          </a:p>
        </p:txBody>
      </p:sp>
      <p:sp>
        <p:nvSpPr>
          <p:cNvPr id="39" name="Stella a 32 punte 38"/>
          <p:cNvSpPr>
            <a:spLocks noChangeAspect="1"/>
          </p:cNvSpPr>
          <p:nvPr/>
        </p:nvSpPr>
        <p:spPr bwMode="ltGray">
          <a:xfrm>
            <a:off x="10380835" y="145076"/>
            <a:ext cx="1655816" cy="1656000"/>
          </a:xfrm>
          <a:prstGeom prst="star32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Condensed" pitchFamily="34" charset="0"/>
                <a:ea typeface="+mn-ea"/>
                <a:cs typeface="+mn-cs"/>
              </a:rPr>
              <a:t>Occorre permettere il traffico</a:t>
            </a:r>
            <a:r>
              <a:rPr kumimoji="0" lang="it-IT" sz="1200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Condensed" pitchFamily="34" charset="0"/>
                <a:ea typeface="+mn-ea"/>
                <a:cs typeface="+mn-cs"/>
              </a:rPr>
              <a:t> ICMPv6 nella rete</a:t>
            </a:r>
            <a:endParaRPr kumimoji="0" lang="it-IT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Condensed" pitchFamily="34" charset="0"/>
              <a:ea typeface="+mn-ea"/>
              <a:cs typeface="+mn-cs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7101660" y="3771416"/>
            <a:ext cx="48989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Viene utilizzato il </a:t>
            </a:r>
            <a:r>
              <a:rPr lang="it-IT" dirty="0" err="1"/>
              <a:t>path</a:t>
            </a:r>
            <a:r>
              <a:rPr lang="it-IT" dirty="0"/>
              <a:t> MTU </a:t>
            </a:r>
            <a:r>
              <a:rPr lang="it-IT" dirty="0" err="1"/>
              <a:t>discovery</a:t>
            </a:r>
            <a:r>
              <a:rPr lang="it-IT" dirty="0"/>
              <a:t> che permette di determinare il </a:t>
            </a:r>
            <a:r>
              <a:rPr lang="it-IT" dirty="0" err="1"/>
              <a:t>path</a:t>
            </a:r>
            <a:r>
              <a:rPr lang="it-IT" dirty="0"/>
              <a:t> MTU fra due stazioni (RFC 1981)</a:t>
            </a:r>
          </a:p>
        </p:txBody>
      </p:sp>
    </p:spTree>
    <p:extLst>
      <p:ext uri="{BB962C8B-B14F-4D97-AF65-F5344CB8AC3E}">
        <p14:creationId xmlns:p14="http://schemas.microsoft.com/office/powerpoint/2010/main" val="388365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o 19"/>
          <p:cNvGrpSpPr/>
          <p:nvPr/>
        </p:nvGrpSpPr>
        <p:grpSpPr>
          <a:xfrm>
            <a:off x="119336" y="1161056"/>
            <a:ext cx="5904000" cy="2772000"/>
            <a:chOff x="119336" y="1161056"/>
            <a:chExt cx="5904000" cy="2772000"/>
          </a:xfrm>
        </p:grpSpPr>
        <p:sp>
          <p:nvSpPr>
            <p:cNvPr id="30" name="Rettangolo 29"/>
            <p:cNvSpPr/>
            <p:nvPr/>
          </p:nvSpPr>
          <p:spPr bwMode="ltGray">
            <a:xfrm>
              <a:off x="119336" y="1161056"/>
              <a:ext cx="5904000" cy="2772000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Condensed" pitchFamily="34" charset="0"/>
                <a:ea typeface="+mn-ea"/>
                <a:cs typeface="+mn-cs"/>
              </a:endParaRPr>
            </a:p>
          </p:txBody>
        </p:sp>
        <p:sp>
          <p:nvSpPr>
            <p:cNvPr id="8" name="Freeform 79"/>
            <p:cNvSpPr>
              <a:spLocks noEditPoints="1"/>
            </p:cNvSpPr>
            <p:nvPr/>
          </p:nvSpPr>
          <p:spPr bwMode="auto">
            <a:xfrm>
              <a:off x="1199457" y="1557016"/>
              <a:ext cx="389745" cy="358198"/>
            </a:xfrm>
            <a:custGeom>
              <a:avLst/>
              <a:gdLst>
                <a:gd name="T0" fmla="*/ 406 w 413"/>
                <a:gd name="T1" fmla="*/ 0 h 380"/>
                <a:gd name="T2" fmla="*/ 7 w 413"/>
                <a:gd name="T3" fmla="*/ 0 h 380"/>
                <a:gd name="T4" fmla="*/ 0 w 413"/>
                <a:gd name="T5" fmla="*/ 7 h 380"/>
                <a:gd name="T6" fmla="*/ 0 w 413"/>
                <a:gd name="T7" fmla="*/ 273 h 380"/>
                <a:gd name="T8" fmla="*/ 7 w 413"/>
                <a:gd name="T9" fmla="*/ 281 h 380"/>
                <a:gd name="T10" fmla="*/ 133 w 413"/>
                <a:gd name="T11" fmla="*/ 281 h 380"/>
                <a:gd name="T12" fmla="*/ 133 w 413"/>
                <a:gd name="T13" fmla="*/ 332 h 380"/>
                <a:gd name="T14" fmla="*/ 73 w 413"/>
                <a:gd name="T15" fmla="*/ 332 h 380"/>
                <a:gd name="T16" fmla="*/ 65 w 413"/>
                <a:gd name="T17" fmla="*/ 340 h 380"/>
                <a:gd name="T18" fmla="*/ 65 w 413"/>
                <a:gd name="T19" fmla="*/ 373 h 380"/>
                <a:gd name="T20" fmla="*/ 73 w 413"/>
                <a:gd name="T21" fmla="*/ 380 h 380"/>
                <a:gd name="T22" fmla="*/ 339 w 413"/>
                <a:gd name="T23" fmla="*/ 380 h 380"/>
                <a:gd name="T24" fmla="*/ 346 w 413"/>
                <a:gd name="T25" fmla="*/ 373 h 380"/>
                <a:gd name="T26" fmla="*/ 346 w 413"/>
                <a:gd name="T27" fmla="*/ 340 h 380"/>
                <a:gd name="T28" fmla="*/ 339 w 413"/>
                <a:gd name="T29" fmla="*/ 332 h 380"/>
                <a:gd name="T30" fmla="*/ 280 w 413"/>
                <a:gd name="T31" fmla="*/ 332 h 380"/>
                <a:gd name="T32" fmla="*/ 280 w 413"/>
                <a:gd name="T33" fmla="*/ 281 h 380"/>
                <a:gd name="T34" fmla="*/ 406 w 413"/>
                <a:gd name="T35" fmla="*/ 281 h 380"/>
                <a:gd name="T36" fmla="*/ 413 w 413"/>
                <a:gd name="T37" fmla="*/ 273 h 380"/>
                <a:gd name="T38" fmla="*/ 413 w 413"/>
                <a:gd name="T39" fmla="*/ 7 h 380"/>
                <a:gd name="T40" fmla="*/ 406 w 413"/>
                <a:gd name="T41" fmla="*/ 0 h 380"/>
                <a:gd name="T42" fmla="*/ 331 w 413"/>
                <a:gd name="T43" fmla="*/ 366 h 380"/>
                <a:gd name="T44" fmla="*/ 80 w 413"/>
                <a:gd name="T45" fmla="*/ 366 h 380"/>
                <a:gd name="T46" fmla="*/ 80 w 413"/>
                <a:gd name="T47" fmla="*/ 347 h 380"/>
                <a:gd name="T48" fmla="*/ 331 w 413"/>
                <a:gd name="T49" fmla="*/ 347 h 380"/>
                <a:gd name="T50" fmla="*/ 331 w 413"/>
                <a:gd name="T51" fmla="*/ 366 h 380"/>
                <a:gd name="T52" fmla="*/ 266 w 413"/>
                <a:gd name="T53" fmla="*/ 332 h 380"/>
                <a:gd name="T54" fmla="*/ 148 w 413"/>
                <a:gd name="T55" fmla="*/ 332 h 380"/>
                <a:gd name="T56" fmla="*/ 148 w 413"/>
                <a:gd name="T57" fmla="*/ 281 h 380"/>
                <a:gd name="T58" fmla="*/ 266 w 413"/>
                <a:gd name="T59" fmla="*/ 281 h 380"/>
                <a:gd name="T60" fmla="*/ 266 w 413"/>
                <a:gd name="T61" fmla="*/ 332 h 380"/>
                <a:gd name="T62" fmla="*/ 399 w 413"/>
                <a:gd name="T63" fmla="*/ 266 h 380"/>
                <a:gd name="T64" fmla="*/ 15 w 413"/>
                <a:gd name="T65" fmla="*/ 266 h 380"/>
                <a:gd name="T66" fmla="*/ 15 w 413"/>
                <a:gd name="T67" fmla="*/ 15 h 380"/>
                <a:gd name="T68" fmla="*/ 399 w 413"/>
                <a:gd name="T69" fmla="*/ 15 h 380"/>
                <a:gd name="T70" fmla="*/ 399 w 413"/>
                <a:gd name="T71" fmla="*/ 266 h 380"/>
                <a:gd name="T72" fmla="*/ 40 w 413"/>
                <a:gd name="T73" fmla="*/ 247 h 380"/>
                <a:gd name="T74" fmla="*/ 373 w 413"/>
                <a:gd name="T75" fmla="*/ 247 h 380"/>
                <a:gd name="T76" fmla="*/ 381 w 413"/>
                <a:gd name="T77" fmla="*/ 240 h 380"/>
                <a:gd name="T78" fmla="*/ 381 w 413"/>
                <a:gd name="T79" fmla="*/ 41 h 380"/>
                <a:gd name="T80" fmla="*/ 373 w 413"/>
                <a:gd name="T81" fmla="*/ 33 h 380"/>
                <a:gd name="T82" fmla="*/ 40 w 413"/>
                <a:gd name="T83" fmla="*/ 33 h 380"/>
                <a:gd name="T84" fmla="*/ 33 w 413"/>
                <a:gd name="T85" fmla="*/ 41 h 380"/>
                <a:gd name="T86" fmla="*/ 33 w 413"/>
                <a:gd name="T87" fmla="*/ 240 h 380"/>
                <a:gd name="T88" fmla="*/ 40 w 413"/>
                <a:gd name="T89" fmla="*/ 247 h 380"/>
                <a:gd name="T90" fmla="*/ 47 w 413"/>
                <a:gd name="T91" fmla="*/ 48 h 380"/>
                <a:gd name="T92" fmla="*/ 366 w 413"/>
                <a:gd name="T93" fmla="*/ 48 h 380"/>
                <a:gd name="T94" fmla="*/ 366 w 413"/>
                <a:gd name="T95" fmla="*/ 233 h 380"/>
                <a:gd name="T96" fmla="*/ 47 w 413"/>
                <a:gd name="T97" fmla="*/ 233 h 380"/>
                <a:gd name="T98" fmla="*/ 47 w 413"/>
                <a:gd name="T99" fmla="*/ 48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13" h="380">
                  <a:moveTo>
                    <a:pt x="406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7"/>
                    <a:pt x="3" y="281"/>
                    <a:pt x="7" y="281"/>
                  </a:cubicBezTo>
                  <a:cubicBezTo>
                    <a:pt x="133" y="281"/>
                    <a:pt x="133" y="281"/>
                    <a:pt x="133" y="281"/>
                  </a:cubicBezTo>
                  <a:cubicBezTo>
                    <a:pt x="133" y="332"/>
                    <a:pt x="133" y="332"/>
                    <a:pt x="133" y="332"/>
                  </a:cubicBezTo>
                  <a:cubicBezTo>
                    <a:pt x="73" y="332"/>
                    <a:pt x="73" y="332"/>
                    <a:pt x="73" y="332"/>
                  </a:cubicBezTo>
                  <a:cubicBezTo>
                    <a:pt x="69" y="332"/>
                    <a:pt x="65" y="336"/>
                    <a:pt x="65" y="340"/>
                  </a:cubicBezTo>
                  <a:cubicBezTo>
                    <a:pt x="65" y="373"/>
                    <a:pt x="65" y="373"/>
                    <a:pt x="65" y="373"/>
                  </a:cubicBezTo>
                  <a:cubicBezTo>
                    <a:pt x="65" y="377"/>
                    <a:pt x="69" y="380"/>
                    <a:pt x="73" y="380"/>
                  </a:cubicBezTo>
                  <a:cubicBezTo>
                    <a:pt x="339" y="380"/>
                    <a:pt x="339" y="380"/>
                    <a:pt x="339" y="380"/>
                  </a:cubicBezTo>
                  <a:cubicBezTo>
                    <a:pt x="343" y="380"/>
                    <a:pt x="346" y="377"/>
                    <a:pt x="346" y="373"/>
                  </a:cubicBezTo>
                  <a:cubicBezTo>
                    <a:pt x="346" y="340"/>
                    <a:pt x="346" y="340"/>
                    <a:pt x="346" y="340"/>
                  </a:cubicBezTo>
                  <a:cubicBezTo>
                    <a:pt x="346" y="336"/>
                    <a:pt x="343" y="332"/>
                    <a:pt x="339" y="332"/>
                  </a:cubicBezTo>
                  <a:cubicBezTo>
                    <a:pt x="280" y="332"/>
                    <a:pt x="280" y="332"/>
                    <a:pt x="280" y="332"/>
                  </a:cubicBezTo>
                  <a:cubicBezTo>
                    <a:pt x="280" y="281"/>
                    <a:pt x="280" y="281"/>
                    <a:pt x="280" y="281"/>
                  </a:cubicBezTo>
                  <a:cubicBezTo>
                    <a:pt x="406" y="281"/>
                    <a:pt x="406" y="281"/>
                    <a:pt x="406" y="281"/>
                  </a:cubicBezTo>
                  <a:cubicBezTo>
                    <a:pt x="410" y="281"/>
                    <a:pt x="413" y="277"/>
                    <a:pt x="413" y="273"/>
                  </a:cubicBezTo>
                  <a:cubicBezTo>
                    <a:pt x="413" y="7"/>
                    <a:pt x="413" y="7"/>
                    <a:pt x="413" y="7"/>
                  </a:cubicBezTo>
                  <a:cubicBezTo>
                    <a:pt x="413" y="3"/>
                    <a:pt x="410" y="0"/>
                    <a:pt x="406" y="0"/>
                  </a:cubicBezTo>
                  <a:close/>
                  <a:moveTo>
                    <a:pt x="331" y="366"/>
                  </a:moveTo>
                  <a:cubicBezTo>
                    <a:pt x="80" y="366"/>
                    <a:pt x="80" y="366"/>
                    <a:pt x="80" y="366"/>
                  </a:cubicBezTo>
                  <a:cubicBezTo>
                    <a:pt x="80" y="347"/>
                    <a:pt x="80" y="347"/>
                    <a:pt x="80" y="347"/>
                  </a:cubicBezTo>
                  <a:cubicBezTo>
                    <a:pt x="331" y="347"/>
                    <a:pt x="331" y="347"/>
                    <a:pt x="331" y="347"/>
                  </a:cubicBezTo>
                  <a:lnTo>
                    <a:pt x="331" y="366"/>
                  </a:lnTo>
                  <a:close/>
                  <a:moveTo>
                    <a:pt x="266" y="332"/>
                  </a:moveTo>
                  <a:cubicBezTo>
                    <a:pt x="148" y="332"/>
                    <a:pt x="148" y="332"/>
                    <a:pt x="148" y="332"/>
                  </a:cubicBezTo>
                  <a:cubicBezTo>
                    <a:pt x="148" y="281"/>
                    <a:pt x="148" y="281"/>
                    <a:pt x="148" y="281"/>
                  </a:cubicBezTo>
                  <a:cubicBezTo>
                    <a:pt x="266" y="281"/>
                    <a:pt x="266" y="281"/>
                    <a:pt x="266" y="281"/>
                  </a:cubicBezTo>
                  <a:lnTo>
                    <a:pt x="266" y="332"/>
                  </a:lnTo>
                  <a:close/>
                  <a:moveTo>
                    <a:pt x="399" y="266"/>
                  </a:moveTo>
                  <a:cubicBezTo>
                    <a:pt x="15" y="266"/>
                    <a:pt x="15" y="266"/>
                    <a:pt x="15" y="26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399" y="15"/>
                    <a:pt x="399" y="15"/>
                    <a:pt x="399" y="15"/>
                  </a:cubicBezTo>
                  <a:lnTo>
                    <a:pt x="399" y="266"/>
                  </a:lnTo>
                  <a:close/>
                  <a:moveTo>
                    <a:pt x="40" y="247"/>
                  </a:moveTo>
                  <a:cubicBezTo>
                    <a:pt x="373" y="247"/>
                    <a:pt x="373" y="247"/>
                    <a:pt x="373" y="247"/>
                  </a:cubicBezTo>
                  <a:cubicBezTo>
                    <a:pt x="377" y="247"/>
                    <a:pt x="381" y="244"/>
                    <a:pt x="381" y="240"/>
                  </a:cubicBezTo>
                  <a:cubicBezTo>
                    <a:pt x="381" y="41"/>
                    <a:pt x="381" y="41"/>
                    <a:pt x="381" y="41"/>
                  </a:cubicBezTo>
                  <a:cubicBezTo>
                    <a:pt x="381" y="37"/>
                    <a:pt x="377" y="33"/>
                    <a:pt x="373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36" y="33"/>
                    <a:pt x="33" y="37"/>
                    <a:pt x="33" y="41"/>
                  </a:cubicBezTo>
                  <a:cubicBezTo>
                    <a:pt x="33" y="240"/>
                    <a:pt x="33" y="240"/>
                    <a:pt x="33" y="240"/>
                  </a:cubicBezTo>
                  <a:cubicBezTo>
                    <a:pt x="33" y="244"/>
                    <a:pt x="36" y="247"/>
                    <a:pt x="40" y="247"/>
                  </a:cubicBezTo>
                  <a:close/>
                  <a:moveTo>
                    <a:pt x="47" y="48"/>
                  </a:moveTo>
                  <a:cubicBezTo>
                    <a:pt x="366" y="48"/>
                    <a:pt x="366" y="48"/>
                    <a:pt x="366" y="48"/>
                  </a:cubicBezTo>
                  <a:cubicBezTo>
                    <a:pt x="366" y="233"/>
                    <a:pt x="366" y="233"/>
                    <a:pt x="366" y="233"/>
                  </a:cubicBezTo>
                  <a:cubicBezTo>
                    <a:pt x="47" y="233"/>
                    <a:pt x="47" y="233"/>
                    <a:pt x="47" y="233"/>
                  </a:cubicBezTo>
                  <a:lnTo>
                    <a:pt x="4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3526689" y="2630707"/>
              <a:ext cx="391312" cy="390544"/>
              <a:chOff x="9192144" y="5138150"/>
              <a:chExt cx="652589" cy="651308"/>
            </a:xfrm>
          </p:grpSpPr>
          <p:sp>
            <p:nvSpPr>
              <p:cNvPr id="10" name="Freeform 88"/>
              <p:cNvSpPr>
                <a:spLocks noEditPoints="1"/>
              </p:cNvSpPr>
              <p:nvPr/>
            </p:nvSpPr>
            <p:spPr bwMode="auto">
              <a:xfrm>
                <a:off x="9193425" y="5138150"/>
                <a:ext cx="651308" cy="651308"/>
              </a:xfrm>
              <a:custGeom>
                <a:avLst/>
                <a:gdLst>
                  <a:gd name="T0" fmla="*/ 207 w 414"/>
                  <a:gd name="T1" fmla="*/ 0 h 414"/>
                  <a:gd name="T2" fmla="*/ 0 w 414"/>
                  <a:gd name="T3" fmla="*/ 207 h 414"/>
                  <a:gd name="T4" fmla="*/ 207 w 414"/>
                  <a:gd name="T5" fmla="*/ 414 h 414"/>
                  <a:gd name="T6" fmla="*/ 414 w 414"/>
                  <a:gd name="T7" fmla="*/ 207 h 414"/>
                  <a:gd name="T8" fmla="*/ 207 w 414"/>
                  <a:gd name="T9" fmla="*/ 0 h 414"/>
                  <a:gd name="T10" fmla="*/ 207 w 414"/>
                  <a:gd name="T11" fmla="*/ 399 h 414"/>
                  <a:gd name="T12" fmla="*/ 15 w 414"/>
                  <a:gd name="T13" fmla="*/ 207 h 414"/>
                  <a:gd name="T14" fmla="*/ 207 w 414"/>
                  <a:gd name="T15" fmla="*/ 15 h 414"/>
                  <a:gd name="T16" fmla="*/ 399 w 414"/>
                  <a:gd name="T17" fmla="*/ 207 h 414"/>
                  <a:gd name="T18" fmla="*/ 207 w 414"/>
                  <a:gd name="T19" fmla="*/ 399 h 414"/>
                  <a:gd name="T20" fmla="*/ 299 w 414"/>
                  <a:gd name="T21" fmla="*/ 174 h 414"/>
                  <a:gd name="T22" fmla="*/ 314 w 414"/>
                  <a:gd name="T23" fmla="*/ 174 h 414"/>
                  <a:gd name="T24" fmla="*/ 314 w 414"/>
                  <a:gd name="T25" fmla="*/ 307 h 414"/>
                  <a:gd name="T26" fmla="*/ 306 w 414"/>
                  <a:gd name="T27" fmla="*/ 314 h 414"/>
                  <a:gd name="T28" fmla="*/ 173 w 414"/>
                  <a:gd name="T29" fmla="*/ 314 h 414"/>
                  <a:gd name="T30" fmla="*/ 173 w 414"/>
                  <a:gd name="T31" fmla="*/ 300 h 414"/>
                  <a:gd name="T32" fmla="*/ 288 w 414"/>
                  <a:gd name="T33" fmla="*/ 300 h 414"/>
                  <a:gd name="T34" fmla="*/ 108 w 414"/>
                  <a:gd name="T35" fmla="*/ 120 h 414"/>
                  <a:gd name="T36" fmla="*/ 119 w 414"/>
                  <a:gd name="T37" fmla="*/ 109 h 414"/>
                  <a:gd name="T38" fmla="*/ 299 w 414"/>
                  <a:gd name="T39" fmla="*/ 289 h 414"/>
                  <a:gd name="T40" fmla="*/ 299 w 414"/>
                  <a:gd name="T41" fmla="*/ 174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14" h="414">
                    <a:moveTo>
                      <a:pt x="207" y="0"/>
                    </a:moveTo>
                    <a:cubicBezTo>
                      <a:pt x="93" y="0"/>
                      <a:pt x="0" y="93"/>
                      <a:pt x="0" y="207"/>
                    </a:cubicBezTo>
                    <a:cubicBezTo>
                      <a:pt x="0" y="321"/>
                      <a:pt x="93" y="414"/>
                      <a:pt x="207" y="414"/>
                    </a:cubicBezTo>
                    <a:cubicBezTo>
                      <a:pt x="321" y="414"/>
                      <a:pt x="414" y="321"/>
                      <a:pt x="414" y="207"/>
                    </a:cubicBezTo>
                    <a:cubicBezTo>
                      <a:pt x="414" y="93"/>
                      <a:pt x="321" y="0"/>
                      <a:pt x="207" y="0"/>
                    </a:cubicBezTo>
                    <a:close/>
                    <a:moveTo>
                      <a:pt x="207" y="399"/>
                    </a:moveTo>
                    <a:cubicBezTo>
                      <a:pt x="101" y="399"/>
                      <a:pt x="15" y="313"/>
                      <a:pt x="15" y="207"/>
                    </a:cubicBezTo>
                    <a:cubicBezTo>
                      <a:pt x="15" y="101"/>
                      <a:pt x="101" y="15"/>
                      <a:pt x="207" y="15"/>
                    </a:cubicBezTo>
                    <a:cubicBezTo>
                      <a:pt x="313" y="15"/>
                      <a:pt x="399" y="101"/>
                      <a:pt x="399" y="207"/>
                    </a:cubicBezTo>
                    <a:cubicBezTo>
                      <a:pt x="399" y="313"/>
                      <a:pt x="313" y="399"/>
                      <a:pt x="207" y="399"/>
                    </a:cubicBezTo>
                    <a:close/>
                    <a:moveTo>
                      <a:pt x="299" y="174"/>
                    </a:moveTo>
                    <a:cubicBezTo>
                      <a:pt x="314" y="174"/>
                      <a:pt x="314" y="174"/>
                      <a:pt x="314" y="174"/>
                    </a:cubicBezTo>
                    <a:cubicBezTo>
                      <a:pt x="314" y="307"/>
                      <a:pt x="314" y="307"/>
                      <a:pt x="314" y="307"/>
                    </a:cubicBezTo>
                    <a:cubicBezTo>
                      <a:pt x="314" y="311"/>
                      <a:pt x="310" y="314"/>
                      <a:pt x="306" y="314"/>
                    </a:cubicBezTo>
                    <a:cubicBezTo>
                      <a:pt x="173" y="314"/>
                      <a:pt x="173" y="314"/>
                      <a:pt x="173" y="314"/>
                    </a:cubicBezTo>
                    <a:cubicBezTo>
                      <a:pt x="173" y="300"/>
                      <a:pt x="173" y="300"/>
                      <a:pt x="173" y="300"/>
                    </a:cubicBezTo>
                    <a:cubicBezTo>
                      <a:pt x="288" y="300"/>
                      <a:pt x="288" y="300"/>
                      <a:pt x="288" y="300"/>
                    </a:cubicBezTo>
                    <a:cubicBezTo>
                      <a:pt x="108" y="120"/>
                      <a:pt x="108" y="120"/>
                      <a:pt x="108" y="120"/>
                    </a:cubicBezTo>
                    <a:cubicBezTo>
                      <a:pt x="119" y="109"/>
                      <a:pt x="119" y="109"/>
                      <a:pt x="119" y="109"/>
                    </a:cubicBezTo>
                    <a:cubicBezTo>
                      <a:pt x="299" y="289"/>
                      <a:pt x="299" y="289"/>
                      <a:pt x="299" y="289"/>
                    </a:cubicBezTo>
                    <a:lnTo>
                      <a:pt x="299" y="1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88"/>
              <p:cNvSpPr>
                <a:spLocks noEditPoints="1"/>
              </p:cNvSpPr>
              <p:nvPr/>
            </p:nvSpPr>
            <p:spPr bwMode="auto">
              <a:xfrm rot="10800000">
                <a:off x="9192144" y="5138150"/>
                <a:ext cx="651308" cy="651308"/>
              </a:xfrm>
              <a:custGeom>
                <a:avLst/>
                <a:gdLst>
                  <a:gd name="T0" fmla="*/ 207 w 414"/>
                  <a:gd name="T1" fmla="*/ 0 h 414"/>
                  <a:gd name="T2" fmla="*/ 0 w 414"/>
                  <a:gd name="T3" fmla="*/ 207 h 414"/>
                  <a:gd name="T4" fmla="*/ 207 w 414"/>
                  <a:gd name="T5" fmla="*/ 414 h 414"/>
                  <a:gd name="T6" fmla="*/ 414 w 414"/>
                  <a:gd name="T7" fmla="*/ 207 h 414"/>
                  <a:gd name="T8" fmla="*/ 207 w 414"/>
                  <a:gd name="T9" fmla="*/ 0 h 414"/>
                  <a:gd name="T10" fmla="*/ 207 w 414"/>
                  <a:gd name="T11" fmla="*/ 399 h 414"/>
                  <a:gd name="T12" fmla="*/ 15 w 414"/>
                  <a:gd name="T13" fmla="*/ 207 h 414"/>
                  <a:gd name="T14" fmla="*/ 207 w 414"/>
                  <a:gd name="T15" fmla="*/ 15 h 414"/>
                  <a:gd name="T16" fmla="*/ 399 w 414"/>
                  <a:gd name="T17" fmla="*/ 207 h 414"/>
                  <a:gd name="T18" fmla="*/ 207 w 414"/>
                  <a:gd name="T19" fmla="*/ 399 h 414"/>
                  <a:gd name="T20" fmla="*/ 299 w 414"/>
                  <a:gd name="T21" fmla="*/ 174 h 414"/>
                  <a:gd name="T22" fmla="*/ 314 w 414"/>
                  <a:gd name="T23" fmla="*/ 174 h 414"/>
                  <a:gd name="T24" fmla="*/ 314 w 414"/>
                  <a:gd name="T25" fmla="*/ 307 h 414"/>
                  <a:gd name="T26" fmla="*/ 306 w 414"/>
                  <a:gd name="T27" fmla="*/ 314 h 414"/>
                  <a:gd name="T28" fmla="*/ 173 w 414"/>
                  <a:gd name="T29" fmla="*/ 314 h 414"/>
                  <a:gd name="T30" fmla="*/ 173 w 414"/>
                  <a:gd name="T31" fmla="*/ 300 h 414"/>
                  <a:gd name="T32" fmla="*/ 288 w 414"/>
                  <a:gd name="T33" fmla="*/ 300 h 414"/>
                  <a:gd name="T34" fmla="*/ 108 w 414"/>
                  <a:gd name="T35" fmla="*/ 120 h 414"/>
                  <a:gd name="T36" fmla="*/ 119 w 414"/>
                  <a:gd name="T37" fmla="*/ 109 h 414"/>
                  <a:gd name="T38" fmla="*/ 299 w 414"/>
                  <a:gd name="T39" fmla="*/ 289 h 414"/>
                  <a:gd name="T40" fmla="*/ 299 w 414"/>
                  <a:gd name="T41" fmla="*/ 174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14" h="414">
                    <a:moveTo>
                      <a:pt x="207" y="0"/>
                    </a:moveTo>
                    <a:cubicBezTo>
                      <a:pt x="93" y="0"/>
                      <a:pt x="0" y="93"/>
                      <a:pt x="0" y="207"/>
                    </a:cubicBezTo>
                    <a:cubicBezTo>
                      <a:pt x="0" y="321"/>
                      <a:pt x="93" y="414"/>
                      <a:pt x="207" y="414"/>
                    </a:cubicBezTo>
                    <a:cubicBezTo>
                      <a:pt x="321" y="414"/>
                      <a:pt x="414" y="321"/>
                      <a:pt x="414" y="207"/>
                    </a:cubicBezTo>
                    <a:cubicBezTo>
                      <a:pt x="414" y="93"/>
                      <a:pt x="321" y="0"/>
                      <a:pt x="207" y="0"/>
                    </a:cubicBezTo>
                    <a:close/>
                    <a:moveTo>
                      <a:pt x="207" y="399"/>
                    </a:moveTo>
                    <a:cubicBezTo>
                      <a:pt x="101" y="399"/>
                      <a:pt x="15" y="313"/>
                      <a:pt x="15" y="207"/>
                    </a:cubicBezTo>
                    <a:cubicBezTo>
                      <a:pt x="15" y="101"/>
                      <a:pt x="101" y="15"/>
                      <a:pt x="207" y="15"/>
                    </a:cubicBezTo>
                    <a:cubicBezTo>
                      <a:pt x="313" y="15"/>
                      <a:pt x="399" y="101"/>
                      <a:pt x="399" y="207"/>
                    </a:cubicBezTo>
                    <a:cubicBezTo>
                      <a:pt x="399" y="313"/>
                      <a:pt x="313" y="399"/>
                      <a:pt x="207" y="399"/>
                    </a:cubicBezTo>
                    <a:close/>
                    <a:moveTo>
                      <a:pt x="299" y="174"/>
                    </a:moveTo>
                    <a:cubicBezTo>
                      <a:pt x="314" y="174"/>
                      <a:pt x="314" y="174"/>
                      <a:pt x="314" y="174"/>
                    </a:cubicBezTo>
                    <a:cubicBezTo>
                      <a:pt x="314" y="307"/>
                      <a:pt x="314" y="307"/>
                      <a:pt x="314" y="307"/>
                    </a:cubicBezTo>
                    <a:cubicBezTo>
                      <a:pt x="314" y="311"/>
                      <a:pt x="310" y="314"/>
                      <a:pt x="306" y="314"/>
                    </a:cubicBezTo>
                    <a:cubicBezTo>
                      <a:pt x="173" y="314"/>
                      <a:pt x="173" y="314"/>
                      <a:pt x="173" y="314"/>
                    </a:cubicBezTo>
                    <a:cubicBezTo>
                      <a:pt x="173" y="300"/>
                      <a:pt x="173" y="300"/>
                      <a:pt x="173" y="300"/>
                    </a:cubicBezTo>
                    <a:cubicBezTo>
                      <a:pt x="288" y="300"/>
                      <a:pt x="288" y="300"/>
                      <a:pt x="288" y="300"/>
                    </a:cubicBezTo>
                    <a:cubicBezTo>
                      <a:pt x="108" y="120"/>
                      <a:pt x="108" y="120"/>
                      <a:pt x="108" y="120"/>
                    </a:cubicBezTo>
                    <a:cubicBezTo>
                      <a:pt x="119" y="109"/>
                      <a:pt x="119" y="109"/>
                      <a:pt x="119" y="109"/>
                    </a:cubicBezTo>
                    <a:cubicBezTo>
                      <a:pt x="299" y="289"/>
                      <a:pt x="299" y="289"/>
                      <a:pt x="299" y="289"/>
                    </a:cubicBezTo>
                    <a:lnTo>
                      <a:pt x="299" y="1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267368" y="2057294"/>
              <a:ext cx="391312" cy="390544"/>
              <a:chOff x="9192144" y="5138150"/>
              <a:chExt cx="652589" cy="651308"/>
            </a:xfrm>
          </p:grpSpPr>
          <p:sp>
            <p:nvSpPr>
              <p:cNvPr id="14" name="Freeform 88"/>
              <p:cNvSpPr>
                <a:spLocks noEditPoints="1"/>
              </p:cNvSpPr>
              <p:nvPr/>
            </p:nvSpPr>
            <p:spPr bwMode="auto">
              <a:xfrm>
                <a:off x="9193425" y="5138150"/>
                <a:ext cx="651308" cy="651308"/>
              </a:xfrm>
              <a:custGeom>
                <a:avLst/>
                <a:gdLst>
                  <a:gd name="T0" fmla="*/ 207 w 414"/>
                  <a:gd name="T1" fmla="*/ 0 h 414"/>
                  <a:gd name="T2" fmla="*/ 0 w 414"/>
                  <a:gd name="T3" fmla="*/ 207 h 414"/>
                  <a:gd name="T4" fmla="*/ 207 w 414"/>
                  <a:gd name="T5" fmla="*/ 414 h 414"/>
                  <a:gd name="T6" fmla="*/ 414 w 414"/>
                  <a:gd name="T7" fmla="*/ 207 h 414"/>
                  <a:gd name="T8" fmla="*/ 207 w 414"/>
                  <a:gd name="T9" fmla="*/ 0 h 414"/>
                  <a:gd name="T10" fmla="*/ 207 w 414"/>
                  <a:gd name="T11" fmla="*/ 399 h 414"/>
                  <a:gd name="T12" fmla="*/ 15 w 414"/>
                  <a:gd name="T13" fmla="*/ 207 h 414"/>
                  <a:gd name="T14" fmla="*/ 207 w 414"/>
                  <a:gd name="T15" fmla="*/ 15 h 414"/>
                  <a:gd name="T16" fmla="*/ 399 w 414"/>
                  <a:gd name="T17" fmla="*/ 207 h 414"/>
                  <a:gd name="T18" fmla="*/ 207 w 414"/>
                  <a:gd name="T19" fmla="*/ 399 h 414"/>
                  <a:gd name="T20" fmla="*/ 299 w 414"/>
                  <a:gd name="T21" fmla="*/ 174 h 414"/>
                  <a:gd name="T22" fmla="*/ 314 w 414"/>
                  <a:gd name="T23" fmla="*/ 174 h 414"/>
                  <a:gd name="T24" fmla="*/ 314 w 414"/>
                  <a:gd name="T25" fmla="*/ 307 h 414"/>
                  <a:gd name="T26" fmla="*/ 306 w 414"/>
                  <a:gd name="T27" fmla="*/ 314 h 414"/>
                  <a:gd name="T28" fmla="*/ 173 w 414"/>
                  <a:gd name="T29" fmla="*/ 314 h 414"/>
                  <a:gd name="T30" fmla="*/ 173 w 414"/>
                  <a:gd name="T31" fmla="*/ 300 h 414"/>
                  <a:gd name="T32" fmla="*/ 288 w 414"/>
                  <a:gd name="T33" fmla="*/ 300 h 414"/>
                  <a:gd name="T34" fmla="*/ 108 w 414"/>
                  <a:gd name="T35" fmla="*/ 120 h 414"/>
                  <a:gd name="T36" fmla="*/ 119 w 414"/>
                  <a:gd name="T37" fmla="*/ 109 h 414"/>
                  <a:gd name="T38" fmla="*/ 299 w 414"/>
                  <a:gd name="T39" fmla="*/ 289 h 414"/>
                  <a:gd name="T40" fmla="*/ 299 w 414"/>
                  <a:gd name="T41" fmla="*/ 174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14" h="414">
                    <a:moveTo>
                      <a:pt x="207" y="0"/>
                    </a:moveTo>
                    <a:cubicBezTo>
                      <a:pt x="93" y="0"/>
                      <a:pt x="0" y="93"/>
                      <a:pt x="0" y="207"/>
                    </a:cubicBezTo>
                    <a:cubicBezTo>
                      <a:pt x="0" y="321"/>
                      <a:pt x="93" y="414"/>
                      <a:pt x="207" y="414"/>
                    </a:cubicBezTo>
                    <a:cubicBezTo>
                      <a:pt x="321" y="414"/>
                      <a:pt x="414" y="321"/>
                      <a:pt x="414" y="207"/>
                    </a:cubicBezTo>
                    <a:cubicBezTo>
                      <a:pt x="414" y="93"/>
                      <a:pt x="321" y="0"/>
                      <a:pt x="207" y="0"/>
                    </a:cubicBezTo>
                    <a:close/>
                    <a:moveTo>
                      <a:pt x="207" y="399"/>
                    </a:moveTo>
                    <a:cubicBezTo>
                      <a:pt x="101" y="399"/>
                      <a:pt x="15" y="313"/>
                      <a:pt x="15" y="207"/>
                    </a:cubicBezTo>
                    <a:cubicBezTo>
                      <a:pt x="15" y="101"/>
                      <a:pt x="101" y="15"/>
                      <a:pt x="207" y="15"/>
                    </a:cubicBezTo>
                    <a:cubicBezTo>
                      <a:pt x="313" y="15"/>
                      <a:pt x="399" y="101"/>
                      <a:pt x="399" y="207"/>
                    </a:cubicBezTo>
                    <a:cubicBezTo>
                      <a:pt x="399" y="313"/>
                      <a:pt x="313" y="399"/>
                      <a:pt x="207" y="399"/>
                    </a:cubicBezTo>
                    <a:close/>
                    <a:moveTo>
                      <a:pt x="299" y="174"/>
                    </a:moveTo>
                    <a:cubicBezTo>
                      <a:pt x="314" y="174"/>
                      <a:pt x="314" y="174"/>
                      <a:pt x="314" y="174"/>
                    </a:cubicBezTo>
                    <a:cubicBezTo>
                      <a:pt x="314" y="307"/>
                      <a:pt x="314" y="307"/>
                      <a:pt x="314" y="307"/>
                    </a:cubicBezTo>
                    <a:cubicBezTo>
                      <a:pt x="314" y="311"/>
                      <a:pt x="310" y="314"/>
                      <a:pt x="306" y="314"/>
                    </a:cubicBezTo>
                    <a:cubicBezTo>
                      <a:pt x="173" y="314"/>
                      <a:pt x="173" y="314"/>
                      <a:pt x="173" y="314"/>
                    </a:cubicBezTo>
                    <a:cubicBezTo>
                      <a:pt x="173" y="300"/>
                      <a:pt x="173" y="300"/>
                      <a:pt x="173" y="300"/>
                    </a:cubicBezTo>
                    <a:cubicBezTo>
                      <a:pt x="288" y="300"/>
                      <a:pt x="288" y="300"/>
                      <a:pt x="288" y="300"/>
                    </a:cubicBezTo>
                    <a:cubicBezTo>
                      <a:pt x="108" y="120"/>
                      <a:pt x="108" y="120"/>
                      <a:pt x="108" y="120"/>
                    </a:cubicBezTo>
                    <a:cubicBezTo>
                      <a:pt x="119" y="109"/>
                      <a:pt x="119" y="109"/>
                      <a:pt x="119" y="109"/>
                    </a:cubicBezTo>
                    <a:cubicBezTo>
                      <a:pt x="299" y="289"/>
                      <a:pt x="299" y="289"/>
                      <a:pt x="299" y="289"/>
                    </a:cubicBezTo>
                    <a:lnTo>
                      <a:pt x="299" y="1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88"/>
              <p:cNvSpPr>
                <a:spLocks noEditPoints="1"/>
              </p:cNvSpPr>
              <p:nvPr/>
            </p:nvSpPr>
            <p:spPr bwMode="auto">
              <a:xfrm rot="10800000">
                <a:off x="9192144" y="5138150"/>
                <a:ext cx="651308" cy="651308"/>
              </a:xfrm>
              <a:custGeom>
                <a:avLst/>
                <a:gdLst>
                  <a:gd name="T0" fmla="*/ 207 w 414"/>
                  <a:gd name="T1" fmla="*/ 0 h 414"/>
                  <a:gd name="T2" fmla="*/ 0 w 414"/>
                  <a:gd name="T3" fmla="*/ 207 h 414"/>
                  <a:gd name="T4" fmla="*/ 207 w 414"/>
                  <a:gd name="T5" fmla="*/ 414 h 414"/>
                  <a:gd name="T6" fmla="*/ 414 w 414"/>
                  <a:gd name="T7" fmla="*/ 207 h 414"/>
                  <a:gd name="T8" fmla="*/ 207 w 414"/>
                  <a:gd name="T9" fmla="*/ 0 h 414"/>
                  <a:gd name="T10" fmla="*/ 207 w 414"/>
                  <a:gd name="T11" fmla="*/ 399 h 414"/>
                  <a:gd name="T12" fmla="*/ 15 w 414"/>
                  <a:gd name="T13" fmla="*/ 207 h 414"/>
                  <a:gd name="T14" fmla="*/ 207 w 414"/>
                  <a:gd name="T15" fmla="*/ 15 h 414"/>
                  <a:gd name="T16" fmla="*/ 399 w 414"/>
                  <a:gd name="T17" fmla="*/ 207 h 414"/>
                  <a:gd name="T18" fmla="*/ 207 w 414"/>
                  <a:gd name="T19" fmla="*/ 399 h 414"/>
                  <a:gd name="T20" fmla="*/ 299 w 414"/>
                  <a:gd name="T21" fmla="*/ 174 h 414"/>
                  <a:gd name="T22" fmla="*/ 314 w 414"/>
                  <a:gd name="T23" fmla="*/ 174 h 414"/>
                  <a:gd name="T24" fmla="*/ 314 w 414"/>
                  <a:gd name="T25" fmla="*/ 307 h 414"/>
                  <a:gd name="T26" fmla="*/ 306 w 414"/>
                  <a:gd name="T27" fmla="*/ 314 h 414"/>
                  <a:gd name="T28" fmla="*/ 173 w 414"/>
                  <a:gd name="T29" fmla="*/ 314 h 414"/>
                  <a:gd name="T30" fmla="*/ 173 w 414"/>
                  <a:gd name="T31" fmla="*/ 300 h 414"/>
                  <a:gd name="T32" fmla="*/ 288 w 414"/>
                  <a:gd name="T33" fmla="*/ 300 h 414"/>
                  <a:gd name="T34" fmla="*/ 108 w 414"/>
                  <a:gd name="T35" fmla="*/ 120 h 414"/>
                  <a:gd name="T36" fmla="*/ 119 w 414"/>
                  <a:gd name="T37" fmla="*/ 109 h 414"/>
                  <a:gd name="T38" fmla="*/ 299 w 414"/>
                  <a:gd name="T39" fmla="*/ 289 h 414"/>
                  <a:gd name="T40" fmla="*/ 299 w 414"/>
                  <a:gd name="T41" fmla="*/ 174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14" h="414">
                    <a:moveTo>
                      <a:pt x="207" y="0"/>
                    </a:moveTo>
                    <a:cubicBezTo>
                      <a:pt x="93" y="0"/>
                      <a:pt x="0" y="93"/>
                      <a:pt x="0" y="207"/>
                    </a:cubicBezTo>
                    <a:cubicBezTo>
                      <a:pt x="0" y="321"/>
                      <a:pt x="93" y="414"/>
                      <a:pt x="207" y="414"/>
                    </a:cubicBezTo>
                    <a:cubicBezTo>
                      <a:pt x="321" y="414"/>
                      <a:pt x="414" y="321"/>
                      <a:pt x="414" y="207"/>
                    </a:cubicBezTo>
                    <a:cubicBezTo>
                      <a:pt x="414" y="93"/>
                      <a:pt x="321" y="0"/>
                      <a:pt x="207" y="0"/>
                    </a:cubicBezTo>
                    <a:close/>
                    <a:moveTo>
                      <a:pt x="207" y="399"/>
                    </a:moveTo>
                    <a:cubicBezTo>
                      <a:pt x="101" y="399"/>
                      <a:pt x="15" y="313"/>
                      <a:pt x="15" y="207"/>
                    </a:cubicBezTo>
                    <a:cubicBezTo>
                      <a:pt x="15" y="101"/>
                      <a:pt x="101" y="15"/>
                      <a:pt x="207" y="15"/>
                    </a:cubicBezTo>
                    <a:cubicBezTo>
                      <a:pt x="313" y="15"/>
                      <a:pt x="399" y="101"/>
                      <a:pt x="399" y="207"/>
                    </a:cubicBezTo>
                    <a:cubicBezTo>
                      <a:pt x="399" y="313"/>
                      <a:pt x="313" y="399"/>
                      <a:pt x="207" y="399"/>
                    </a:cubicBezTo>
                    <a:close/>
                    <a:moveTo>
                      <a:pt x="299" y="174"/>
                    </a:moveTo>
                    <a:cubicBezTo>
                      <a:pt x="314" y="174"/>
                      <a:pt x="314" y="174"/>
                      <a:pt x="314" y="174"/>
                    </a:cubicBezTo>
                    <a:cubicBezTo>
                      <a:pt x="314" y="307"/>
                      <a:pt x="314" y="307"/>
                      <a:pt x="314" y="307"/>
                    </a:cubicBezTo>
                    <a:cubicBezTo>
                      <a:pt x="314" y="311"/>
                      <a:pt x="310" y="314"/>
                      <a:pt x="306" y="314"/>
                    </a:cubicBezTo>
                    <a:cubicBezTo>
                      <a:pt x="173" y="314"/>
                      <a:pt x="173" y="314"/>
                      <a:pt x="173" y="314"/>
                    </a:cubicBezTo>
                    <a:cubicBezTo>
                      <a:pt x="173" y="300"/>
                      <a:pt x="173" y="300"/>
                      <a:pt x="173" y="300"/>
                    </a:cubicBezTo>
                    <a:cubicBezTo>
                      <a:pt x="288" y="300"/>
                      <a:pt x="288" y="300"/>
                      <a:pt x="288" y="300"/>
                    </a:cubicBezTo>
                    <a:cubicBezTo>
                      <a:pt x="108" y="120"/>
                      <a:pt x="108" y="120"/>
                      <a:pt x="108" y="120"/>
                    </a:cubicBezTo>
                    <a:cubicBezTo>
                      <a:pt x="119" y="109"/>
                      <a:pt x="119" y="109"/>
                      <a:pt x="119" y="109"/>
                    </a:cubicBezTo>
                    <a:cubicBezTo>
                      <a:pt x="299" y="289"/>
                      <a:pt x="299" y="289"/>
                      <a:pt x="299" y="289"/>
                    </a:cubicBezTo>
                    <a:lnTo>
                      <a:pt x="299" y="1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" name="Freeform 79"/>
            <p:cNvSpPr>
              <a:spLocks noEditPoints="1"/>
            </p:cNvSpPr>
            <p:nvPr/>
          </p:nvSpPr>
          <p:spPr bwMode="auto">
            <a:xfrm>
              <a:off x="4556529" y="3142818"/>
              <a:ext cx="389745" cy="358198"/>
            </a:xfrm>
            <a:custGeom>
              <a:avLst/>
              <a:gdLst>
                <a:gd name="T0" fmla="*/ 406 w 413"/>
                <a:gd name="T1" fmla="*/ 0 h 380"/>
                <a:gd name="T2" fmla="*/ 7 w 413"/>
                <a:gd name="T3" fmla="*/ 0 h 380"/>
                <a:gd name="T4" fmla="*/ 0 w 413"/>
                <a:gd name="T5" fmla="*/ 7 h 380"/>
                <a:gd name="T6" fmla="*/ 0 w 413"/>
                <a:gd name="T7" fmla="*/ 273 h 380"/>
                <a:gd name="T8" fmla="*/ 7 w 413"/>
                <a:gd name="T9" fmla="*/ 281 h 380"/>
                <a:gd name="T10" fmla="*/ 133 w 413"/>
                <a:gd name="T11" fmla="*/ 281 h 380"/>
                <a:gd name="T12" fmla="*/ 133 w 413"/>
                <a:gd name="T13" fmla="*/ 332 h 380"/>
                <a:gd name="T14" fmla="*/ 73 w 413"/>
                <a:gd name="T15" fmla="*/ 332 h 380"/>
                <a:gd name="T16" fmla="*/ 65 w 413"/>
                <a:gd name="T17" fmla="*/ 340 h 380"/>
                <a:gd name="T18" fmla="*/ 65 w 413"/>
                <a:gd name="T19" fmla="*/ 373 h 380"/>
                <a:gd name="T20" fmla="*/ 73 w 413"/>
                <a:gd name="T21" fmla="*/ 380 h 380"/>
                <a:gd name="T22" fmla="*/ 339 w 413"/>
                <a:gd name="T23" fmla="*/ 380 h 380"/>
                <a:gd name="T24" fmla="*/ 346 w 413"/>
                <a:gd name="T25" fmla="*/ 373 h 380"/>
                <a:gd name="T26" fmla="*/ 346 w 413"/>
                <a:gd name="T27" fmla="*/ 340 h 380"/>
                <a:gd name="T28" fmla="*/ 339 w 413"/>
                <a:gd name="T29" fmla="*/ 332 h 380"/>
                <a:gd name="T30" fmla="*/ 280 w 413"/>
                <a:gd name="T31" fmla="*/ 332 h 380"/>
                <a:gd name="T32" fmla="*/ 280 w 413"/>
                <a:gd name="T33" fmla="*/ 281 h 380"/>
                <a:gd name="T34" fmla="*/ 406 w 413"/>
                <a:gd name="T35" fmla="*/ 281 h 380"/>
                <a:gd name="T36" fmla="*/ 413 w 413"/>
                <a:gd name="T37" fmla="*/ 273 h 380"/>
                <a:gd name="T38" fmla="*/ 413 w 413"/>
                <a:gd name="T39" fmla="*/ 7 h 380"/>
                <a:gd name="T40" fmla="*/ 406 w 413"/>
                <a:gd name="T41" fmla="*/ 0 h 380"/>
                <a:gd name="T42" fmla="*/ 331 w 413"/>
                <a:gd name="T43" fmla="*/ 366 h 380"/>
                <a:gd name="T44" fmla="*/ 80 w 413"/>
                <a:gd name="T45" fmla="*/ 366 h 380"/>
                <a:gd name="T46" fmla="*/ 80 w 413"/>
                <a:gd name="T47" fmla="*/ 347 h 380"/>
                <a:gd name="T48" fmla="*/ 331 w 413"/>
                <a:gd name="T49" fmla="*/ 347 h 380"/>
                <a:gd name="T50" fmla="*/ 331 w 413"/>
                <a:gd name="T51" fmla="*/ 366 h 380"/>
                <a:gd name="T52" fmla="*/ 266 w 413"/>
                <a:gd name="T53" fmla="*/ 332 h 380"/>
                <a:gd name="T54" fmla="*/ 148 w 413"/>
                <a:gd name="T55" fmla="*/ 332 h 380"/>
                <a:gd name="T56" fmla="*/ 148 w 413"/>
                <a:gd name="T57" fmla="*/ 281 h 380"/>
                <a:gd name="T58" fmla="*/ 266 w 413"/>
                <a:gd name="T59" fmla="*/ 281 h 380"/>
                <a:gd name="T60" fmla="*/ 266 w 413"/>
                <a:gd name="T61" fmla="*/ 332 h 380"/>
                <a:gd name="T62" fmla="*/ 399 w 413"/>
                <a:gd name="T63" fmla="*/ 266 h 380"/>
                <a:gd name="T64" fmla="*/ 15 w 413"/>
                <a:gd name="T65" fmla="*/ 266 h 380"/>
                <a:gd name="T66" fmla="*/ 15 w 413"/>
                <a:gd name="T67" fmla="*/ 15 h 380"/>
                <a:gd name="T68" fmla="*/ 399 w 413"/>
                <a:gd name="T69" fmla="*/ 15 h 380"/>
                <a:gd name="T70" fmla="*/ 399 w 413"/>
                <a:gd name="T71" fmla="*/ 266 h 380"/>
                <a:gd name="T72" fmla="*/ 40 w 413"/>
                <a:gd name="T73" fmla="*/ 247 h 380"/>
                <a:gd name="T74" fmla="*/ 373 w 413"/>
                <a:gd name="T75" fmla="*/ 247 h 380"/>
                <a:gd name="T76" fmla="*/ 381 w 413"/>
                <a:gd name="T77" fmla="*/ 240 h 380"/>
                <a:gd name="T78" fmla="*/ 381 w 413"/>
                <a:gd name="T79" fmla="*/ 41 h 380"/>
                <a:gd name="T80" fmla="*/ 373 w 413"/>
                <a:gd name="T81" fmla="*/ 33 h 380"/>
                <a:gd name="T82" fmla="*/ 40 w 413"/>
                <a:gd name="T83" fmla="*/ 33 h 380"/>
                <a:gd name="T84" fmla="*/ 33 w 413"/>
                <a:gd name="T85" fmla="*/ 41 h 380"/>
                <a:gd name="T86" fmla="*/ 33 w 413"/>
                <a:gd name="T87" fmla="*/ 240 h 380"/>
                <a:gd name="T88" fmla="*/ 40 w 413"/>
                <a:gd name="T89" fmla="*/ 247 h 380"/>
                <a:gd name="T90" fmla="*/ 47 w 413"/>
                <a:gd name="T91" fmla="*/ 48 h 380"/>
                <a:gd name="T92" fmla="*/ 366 w 413"/>
                <a:gd name="T93" fmla="*/ 48 h 380"/>
                <a:gd name="T94" fmla="*/ 366 w 413"/>
                <a:gd name="T95" fmla="*/ 233 h 380"/>
                <a:gd name="T96" fmla="*/ 47 w 413"/>
                <a:gd name="T97" fmla="*/ 233 h 380"/>
                <a:gd name="T98" fmla="*/ 47 w 413"/>
                <a:gd name="T99" fmla="*/ 48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13" h="380">
                  <a:moveTo>
                    <a:pt x="406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7"/>
                    <a:pt x="3" y="281"/>
                    <a:pt x="7" y="281"/>
                  </a:cubicBezTo>
                  <a:cubicBezTo>
                    <a:pt x="133" y="281"/>
                    <a:pt x="133" y="281"/>
                    <a:pt x="133" y="281"/>
                  </a:cubicBezTo>
                  <a:cubicBezTo>
                    <a:pt x="133" y="332"/>
                    <a:pt x="133" y="332"/>
                    <a:pt x="133" y="332"/>
                  </a:cubicBezTo>
                  <a:cubicBezTo>
                    <a:pt x="73" y="332"/>
                    <a:pt x="73" y="332"/>
                    <a:pt x="73" y="332"/>
                  </a:cubicBezTo>
                  <a:cubicBezTo>
                    <a:pt x="69" y="332"/>
                    <a:pt x="65" y="336"/>
                    <a:pt x="65" y="340"/>
                  </a:cubicBezTo>
                  <a:cubicBezTo>
                    <a:pt x="65" y="373"/>
                    <a:pt x="65" y="373"/>
                    <a:pt x="65" y="373"/>
                  </a:cubicBezTo>
                  <a:cubicBezTo>
                    <a:pt x="65" y="377"/>
                    <a:pt x="69" y="380"/>
                    <a:pt x="73" y="380"/>
                  </a:cubicBezTo>
                  <a:cubicBezTo>
                    <a:pt x="339" y="380"/>
                    <a:pt x="339" y="380"/>
                    <a:pt x="339" y="380"/>
                  </a:cubicBezTo>
                  <a:cubicBezTo>
                    <a:pt x="343" y="380"/>
                    <a:pt x="346" y="377"/>
                    <a:pt x="346" y="373"/>
                  </a:cubicBezTo>
                  <a:cubicBezTo>
                    <a:pt x="346" y="340"/>
                    <a:pt x="346" y="340"/>
                    <a:pt x="346" y="340"/>
                  </a:cubicBezTo>
                  <a:cubicBezTo>
                    <a:pt x="346" y="336"/>
                    <a:pt x="343" y="332"/>
                    <a:pt x="339" y="332"/>
                  </a:cubicBezTo>
                  <a:cubicBezTo>
                    <a:pt x="280" y="332"/>
                    <a:pt x="280" y="332"/>
                    <a:pt x="280" y="332"/>
                  </a:cubicBezTo>
                  <a:cubicBezTo>
                    <a:pt x="280" y="281"/>
                    <a:pt x="280" y="281"/>
                    <a:pt x="280" y="281"/>
                  </a:cubicBezTo>
                  <a:cubicBezTo>
                    <a:pt x="406" y="281"/>
                    <a:pt x="406" y="281"/>
                    <a:pt x="406" y="281"/>
                  </a:cubicBezTo>
                  <a:cubicBezTo>
                    <a:pt x="410" y="281"/>
                    <a:pt x="413" y="277"/>
                    <a:pt x="413" y="273"/>
                  </a:cubicBezTo>
                  <a:cubicBezTo>
                    <a:pt x="413" y="7"/>
                    <a:pt x="413" y="7"/>
                    <a:pt x="413" y="7"/>
                  </a:cubicBezTo>
                  <a:cubicBezTo>
                    <a:pt x="413" y="3"/>
                    <a:pt x="410" y="0"/>
                    <a:pt x="406" y="0"/>
                  </a:cubicBezTo>
                  <a:close/>
                  <a:moveTo>
                    <a:pt x="331" y="366"/>
                  </a:moveTo>
                  <a:cubicBezTo>
                    <a:pt x="80" y="366"/>
                    <a:pt x="80" y="366"/>
                    <a:pt x="80" y="366"/>
                  </a:cubicBezTo>
                  <a:cubicBezTo>
                    <a:pt x="80" y="347"/>
                    <a:pt x="80" y="347"/>
                    <a:pt x="80" y="347"/>
                  </a:cubicBezTo>
                  <a:cubicBezTo>
                    <a:pt x="331" y="347"/>
                    <a:pt x="331" y="347"/>
                    <a:pt x="331" y="347"/>
                  </a:cubicBezTo>
                  <a:lnTo>
                    <a:pt x="331" y="366"/>
                  </a:lnTo>
                  <a:close/>
                  <a:moveTo>
                    <a:pt x="266" y="332"/>
                  </a:moveTo>
                  <a:cubicBezTo>
                    <a:pt x="148" y="332"/>
                    <a:pt x="148" y="332"/>
                    <a:pt x="148" y="332"/>
                  </a:cubicBezTo>
                  <a:cubicBezTo>
                    <a:pt x="148" y="281"/>
                    <a:pt x="148" y="281"/>
                    <a:pt x="148" y="281"/>
                  </a:cubicBezTo>
                  <a:cubicBezTo>
                    <a:pt x="266" y="281"/>
                    <a:pt x="266" y="281"/>
                    <a:pt x="266" y="281"/>
                  </a:cubicBezTo>
                  <a:lnTo>
                    <a:pt x="266" y="332"/>
                  </a:lnTo>
                  <a:close/>
                  <a:moveTo>
                    <a:pt x="399" y="266"/>
                  </a:moveTo>
                  <a:cubicBezTo>
                    <a:pt x="15" y="266"/>
                    <a:pt x="15" y="266"/>
                    <a:pt x="15" y="26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399" y="15"/>
                    <a:pt x="399" y="15"/>
                    <a:pt x="399" y="15"/>
                  </a:cubicBezTo>
                  <a:lnTo>
                    <a:pt x="399" y="266"/>
                  </a:lnTo>
                  <a:close/>
                  <a:moveTo>
                    <a:pt x="40" y="247"/>
                  </a:moveTo>
                  <a:cubicBezTo>
                    <a:pt x="373" y="247"/>
                    <a:pt x="373" y="247"/>
                    <a:pt x="373" y="247"/>
                  </a:cubicBezTo>
                  <a:cubicBezTo>
                    <a:pt x="377" y="247"/>
                    <a:pt x="381" y="244"/>
                    <a:pt x="381" y="240"/>
                  </a:cubicBezTo>
                  <a:cubicBezTo>
                    <a:pt x="381" y="41"/>
                    <a:pt x="381" y="41"/>
                    <a:pt x="381" y="41"/>
                  </a:cubicBezTo>
                  <a:cubicBezTo>
                    <a:pt x="381" y="37"/>
                    <a:pt x="377" y="33"/>
                    <a:pt x="373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36" y="33"/>
                    <a:pt x="33" y="37"/>
                    <a:pt x="33" y="41"/>
                  </a:cubicBezTo>
                  <a:cubicBezTo>
                    <a:pt x="33" y="240"/>
                    <a:pt x="33" y="240"/>
                    <a:pt x="33" y="240"/>
                  </a:cubicBezTo>
                  <a:cubicBezTo>
                    <a:pt x="33" y="244"/>
                    <a:pt x="36" y="247"/>
                    <a:pt x="40" y="247"/>
                  </a:cubicBezTo>
                  <a:close/>
                  <a:moveTo>
                    <a:pt x="47" y="48"/>
                  </a:moveTo>
                  <a:cubicBezTo>
                    <a:pt x="366" y="48"/>
                    <a:pt x="366" y="48"/>
                    <a:pt x="366" y="48"/>
                  </a:cubicBezTo>
                  <a:cubicBezTo>
                    <a:pt x="366" y="233"/>
                    <a:pt x="366" y="233"/>
                    <a:pt x="366" y="233"/>
                  </a:cubicBezTo>
                  <a:cubicBezTo>
                    <a:pt x="47" y="233"/>
                    <a:pt x="47" y="233"/>
                    <a:pt x="47" y="233"/>
                  </a:cubicBezTo>
                  <a:lnTo>
                    <a:pt x="4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1302945" y="2252566"/>
              <a:ext cx="96442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endCxn id="4" idx="6"/>
            </p:cNvCxnSpPr>
            <p:nvPr/>
          </p:nvCxnSpPr>
          <p:spPr>
            <a:xfrm>
              <a:off x="3095707" y="2145944"/>
              <a:ext cx="0" cy="24292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917233" y="2818824"/>
              <a:ext cx="102904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089821" y="2825979"/>
              <a:ext cx="43686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652954" y="2252566"/>
              <a:ext cx="43686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394328" y="1920636"/>
              <a:ext cx="0" cy="33193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4751083" y="2818825"/>
              <a:ext cx="0" cy="33193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Freeform 77"/>
            <p:cNvSpPr>
              <a:spLocks noEditPoints="1"/>
            </p:cNvSpPr>
            <p:nvPr/>
          </p:nvSpPr>
          <p:spPr bwMode="auto">
            <a:xfrm>
              <a:off x="2932616" y="2388869"/>
              <a:ext cx="389346" cy="267151"/>
            </a:xfrm>
            <a:custGeom>
              <a:avLst/>
              <a:gdLst>
                <a:gd name="T0" fmla="*/ 340 w 413"/>
                <a:gd name="T1" fmla="*/ 283 h 283"/>
                <a:gd name="T2" fmla="*/ 73 w 413"/>
                <a:gd name="T3" fmla="*/ 283 h 283"/>
                <a:gd name="T4" fmla="*/ 72 w 413"/>
                <a:gd name="T5" fmla="*/ 283 h 283"/>
                <a:gd name="T6" fmla="*/ 0 w 413"/>
                <a:gd name="T7" fmla="*/ 209 h 283"/>
                <a:gd name="T8" fmla="*/ 70 w 413"/>
                <a:gd name="T9" fmla="*/ 135 h 283"/>
                <a:gd name="T10" fmla="*/ 66 w 413"/>
                <a:gd name="T11" fmla="*/ 107 h 283"/>
                <a:gd name="T12" fmla="*/ 173 w 413"/>
                <a:gd name="T13" fmla="*/ 0 h 283"/>
                <a:gd name="T14" fmla="*/ 273 w 413"/>
                <a:gd name="T15" fmla="*/ 69 h 283"/>
                <a:gd name="T16" fmla="*/ 273 w 413"/>
                <a:gd name="T17" fmla="*/ 69 h 283"/>
                <a:gd name="T18" fmla="*/ 346 w 413"/>
                <a:gd name="T19" fmla="*/ 135 h 283"/>
                <a:gd name="T20" fmla="*/ 413 w 413"/>
                <a:gd name="T21" fmla="*/ 209 h 283"/>
                <a:gd name="T22" fmla="*/ 341 w 413"/>
                <a:gd name="T23" fmla="*/ 283 h 283"/>
                <a:gd name="T24" fmla="*/ 340 w 413"/>
                <a:gd name="T25" fmla="*/ 283 h 283"/>
                <a:gd name="T26" fmla="*/ 73 w 413"/>
                <a:gd name="T27" fmla="*/ 268 h 283"/>
                <a:gd name="T28" fmla="*/ 339 w 413"/>
                <a:gd name="T29" fmla="*/ 268 h 283"/>
                <a:gd name="T30" fmla="*/ 340 w 413"/>
                <a:gd name="T31" fmla="*/ 268 h 283"/>
                <a:gd name="T32" fmla="*/ 398 w 413"/>
                <a:gd name="T33" fmla="*/ 209 h 283"/>
                <a:gd name="T34" fmla="*/ 339 w 413"/>
                <a:gd name="T35" fmla="*/ 150 h 283"/>
                <a:gd name="T36" fmla="*/ 332 w 413"/>
                <a:gd name="T37" fmla="*/ 142 h 283"/>
                <a:gd name="T38" fmla="*/ 273 w 413"/>
                <a:gd name="T39" fmla="*/ 83 h 283"/>
                <a:gd name="T40" fmla="*/ 268 w 413"/>
                <a:gd name="T41" fmla="*/ 84 h 283"/>
                <a:gd name="T42" fmla="*/ 261 w 413"/>
                <a:gd name="T43" fmla="*/ 79 h 283"/>
                <a:gd name="T44" fmla="*/ 173 w 413"/>
                <a:gd name="T45" fmla="*/ 15 h 283"/>
                <a:gd name="T46" fmla="*/ 81 w 413"/>
                <a:gd name="T47" fmla="*/ 107 h 283"/>
                <a:gd name="T48" fmla="*/ 87 w 413"/>
                <a:gd name="T49" fmla="*/ 140 h 283"/>
                <a:gd name="T50" fmla="*/ 86 w 413"/>
                <a:gd name="T51" fmla="*/ 147 h 283"/>
                <a:gd name="T52" fmla="*/ 79 w 413"/>
                <a:gd name="T53" fmla="*/ 150 h 283"/>
                <a:gd name="T54" fmla="*/ 73 w 413"/>
                <a:gd name="T55" fmla="*/ 150 h 283"/>
                <a:gd name="T56" fmla="*/ 14 w 413"/>
                <a:gd name="T57" fmla="*/ 209 h 283"/>
                <a:gd name="T58" fmla="*/ 73 w 413"/>
                <a:gd name="T59" fmla="*/ 268 h 283"/>
                <a:gd name="T60" fmla="*/ 73 w 413"/>
                <a:gd name="T61" fmla="*/ 268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3" h="283">
                  <a:moveTo>
                    <a:pt x="340" y="283"/>
                  </a:moveTo>
                  <a:cubicBezTo>
                    <a:pt x="73" y="283"/>
                    <a:pt x="73" y="283"/>
                    <a:pt x="73" y="283"/>
                  </a:cubicBezTo>
                  <a:cubicBezTo>
                    <a:pt x="73" y="283"/>
                    <a:pt x="72" y="283"/>
                    <a:pt x="72" y="283"/>
                  </a:cubicBezTo>
                  <a:cubicBezTo>
                    <a:pt x="32" y="282"/>
                    <a:pt x="0" y="249"/>
                    <a:pt x="0" y="209"/>
                  </a:cubicBezTo>
                  <a:cubicBezTo>
                    <a:pt x="0" y="169"/>
                    <a:pt x="31" y="137"/>
                    <a:pt x="70" y="135"/>
                  </a:cubicBezTo>
                  <a:cubicBezTo>
                    <a:pt x="67" y="126"/>
                    <a:pt x="66" y="117"/>
                    <a:pt x="66" y="107"/>
                  </a:cubicBezTo>
                  <a:cubicBezTo>
                    <a:pt x="66" y="48"/>
                    <a:pt x="114" y="0"/>
                    <a:pt x="173" y="0"/>
                  </a:cubicBezTo>
                  <a:cubicBezTo>
                    <a:pt x="217" y="0"/>
                    <a:pt x="257" y="27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311" y="69"/>
                    <a:pt x="343" y="98"/>
                    <a:pt x="346" y="135"/>
                  </a:cubicBezTo>
                  <a:cubicBezTo>
                    <a:pt x="384" y="139"/>
                    <a:pt x="413" y="171"/>
                    <a:pt x="413" y="209"/>
                  </a:cubicBezTo>
                  <a:cubicBezTo>
                    <a:pt x="413" y="249"/>
                    <a:pt x="381" y="282"/>
                    <a:pt x="341" y="283"/>
                  </a:cubicBezTo>
                  <a:cubicBezTo>
                    <a:pt x="340" y="283"/>
                    <a:pt x="340" y="283"/>
                    <a:pt x="340" y="283"/>
                  </a:cubicBezTo>
                  <a:close/>
                  <a:moveTo>
                    <a:pt x="73" y="268"/>
                  </a:moveTo>
                  <a:cubicBezTo>
                    <a:pt x="339" y="268"/>
                    <a:pt x="339" y="268"/>
                    <a:pt x="339" y="268"/>
                  </a:cubicBezTo>
                  <a:cubicBezTo>
                    <a:pt x="339" y="268"/>
                    <a:pt x="340" y="268"/>
                    <a:pt x="340" y="268"/>
                  </a:cubicBezTo>
                  <a:cubicBezTo>
                    <a:pt x="372" y="268"/>
                    <a:pt x="398" y="241"/>
                    <a:pt x="398" y="209"/>
                  </a:cubicBezTo>
                  <a:cubicBezTo>
                    <a:pt x="398" y="176"/>
                    <a:pt x="372" y="150"/>
                    <a:pt x="339" y="150"/>
                  </a:cubicBezTo>
                  <a:cubicBezTo>
                    <a:pt x="335" y="150"/>
                    <a:pt x="332" y="146"/>
                    <a:pt x="332" y="142"/>
                  </a:cubicBezTo>
                  <a:cubicBezTo>
                    <a:pt x="332" y="110"/>
                    <a:pt x="305" y="83"/>
                    <a:pt x="273" y="83"/>
                  </a:cubicBezTo>
                  <a:cubicBezTo>
                    <a:pt x="271" y="83"/>
                    <a:pt x="270" y="83"/>
                    <a:pt x="268" y="84"/>
                  </a:cubicBezTo>
                  <a:cubicBezTo>
                    <a:pt x="265" y="84"/>
                    <a:pt x="262" y="82"/>
                    <a:pt x="261" y="79"/>
                  </a:cubicBezTo>
                  <a:cubicBezTo>
                    <a:pt x="248" y="40"/>
                    <a:pt x="213" y="15"/>
                    <a:pt x="173" y="15"/>
                  </a:cubicBezTo>
                  <a:cubicBezTo>
                    <a:pt x="122" y="15"/>
                    <a:pt x="81" y="56"/>
                    <a:pt x="81" y="107"/>
                  </a:cubicBezTo>
                  <a:cubicBezTo>
                    <a:pt x="81" y="118"/>
                    <a:pt x="83" y="129"/>
                    <a:pt x="87" y="140"/>
                  </a:cubicBezTo>
                  <a:cubicBezTo>
                    <a:pt x="88" y="142"/>
                    <a:pt x="87" y="145"/>
                    <a:pt x="86" y="147"/>
                  </a:cubicBezTo>
                  <a:cubicBezTo>
                    <a:pt x="84" y="149"/>
                    <a:pt x="82" y="150"/>
                    <a:pt x="79" y="150"/>
                  </a:cubicBezTo>
                  <a:cubicBezTo>
                    <a:pt x="77" y="150"/>
                    <a:pt x="75" y="150"/>
                    <a:pt x="73" y="150"/>
                  </a:cubicBezTo>
                  <a:cubicBezTo>
                    <a:pt x="41" y="150"/>
                    <a:pt x="14" y="176"/>
                    <a:pt x="14" y="209"/>
                  </a:cubicBezTo>
                  <a:cubicBezTo>
                    <a:pt x="14" y="241"/>
                    <a:pt x="41" y="268"/>
                    <a:pt x="73" y="268"/>
                  </a:cubicBezTo>
                  <a:cubicBezTo>
                    <a:pt x="73" y="268"/>
                    <a:pt x="73" y="268"/>
                    <a:pt x="73" y="2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3089821" y="2656020"/>
              <a:ext cx="0" cy="5443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CasellaDiTesto 2"/>
            <p:cNvSpPr txBox="1"/>
            <p:nvPr/>
          </p:nvSpPr>
          <p:spPr>
            <a:xfrm>
              <a:off x="681564" y="1205148"/>
              <a:ext cx="637529" cy="307777"/>
            </a:xfrm>
            <a:prstGeom prst="rect">
              <a:avLst/>
            </a:prstGeom>
            <a:solidFill>
              <a:schemeClr val="accent3"/>
            </a:solidFill>
            <a:effectLst/>
          </p:spPr>
          <p:txBody>
            <a:bodyPr vert="horz" wrap="none" lIns="72000" tIns="0" rIns="72000" bIns="0" rtlCol="0" anchor="ctr" anchorCtr="0">
              <a:spAutoFit/>
              <a:scene3d>
                <a:camera prst="orthographicFront"/>
                <a:lightRig rig="threePt" dir="t">
                  <a:rot lat="0" lon="0" rev="4800000"/>
                </a:lightRig>
              </a:scene3d>
              <a:sp3d prstMaterial="matte">
                <a:bevelT w="50800" h="10160"/>
              </a:sp3d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rPr>
                <a:t>IPv6</a:t>
              </a:r>
            </a:p>
          </p:txBody>
        </p:sp>
        <p:sp>
          <p:nvSpPr>
            <p:cNvPr id="36" name="CasellaDiTesto 35"/>
            <p:cNvSpPr txBox="1"/>
            <p:nvPr/>
          </p:nvSpPr>
          <p:spPr>
            <a:xfrm>
              <a:off x="1475974" y="1205147"/>
              <a:ext cx="631117" cy="307777"/>
            </a:xfrm>
            <a:prstGeom prst="rect">
              <a:avLst/>
            </a:prstGeom>
            <a:solidFill>
              <a:schemeClr val="bg2"/>
            </a:solidFill>
            <a:effectLst/>
          </p:spPr>
          <p:txBody>
            <a:bodyPr vert="horz" wrap="none" lIns="72000" tIns="0" rIns="72000" bIns="0" rtlCol="0" anchor="ctr" anchorCtr="0">
              <a:spAutoFit/>
              <a:scene3d>
                <a:camera prst="orthographicFront"/>
                <a:lightRig rig="threePt" dir="t">
                  <a:rot lat="0" lon="0" rev="4800000"/>
                </a:lightRig>
              </a:scene3d>
              <a:sp3d prstMaterial="matte">
                <a:bevelT w="50800" h="10160"/>
              </a:sp3d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rPr>
                <a:t>IPv4</a:t>
              </a:r>
            </a:p>
          </p:txBody>
        </p:sp>
        <p:sp>
          <p:nvSpPr>
            <p:cNvPr id="37" name="CasellaDiTesto 36"/>
            <p:cNvSpPr txBox="1"/>
            <p:nvPr/>
          </p:nvSpPr>
          <p:spPr>
            <a:xfrm>
              <a:off x="4038319" y="3583908"/>
              <a:ext cx="637529" cy="307777"/>
            </a:xfrm>
            <a:prstGeom prst="rect">
              <a:avLst/>
            </a:prstGeom>
            <a:solidFill>
              <a:schemeClr val="accent3"/>
            </a:solidFill>
            <a:effectLst/>
          </p:spPr>
          <p:txBody>
            <a:bodyPr vert="horz" wrap="none" lIns="72000" tIns="0" rIns="72000" bIns="0" rtlCol="0" anchor="ctr" anchorCtr="0">
              <a:spAutoFit/>
              <a:scene3d>
                <a:camera prst="orthographicFront"/>
                <a:lightRig rig="threePt" dir="t">
                  <a:rot lat="0" lon="0" rev="4800000"/>
                </a:lightRig>
              </a:scene3d>
              <a:sp3d prstMaterial="matte">
                <a:bevelT w="50800" h="10160"/>
              </a:sp3d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rPr>
                <a:t>IPv6</a:t>
              </a:r>
            </a:p>
          </p:txBody>
        </p:sp>
        <p:sp>
          <p:nvSpPr>
            <p:cNvPr id="38" name="CasellaDiTesto 37"/>
            <p:cNvSpPr txBox="1"/>
            <p:nvPr/>
          </p:nvSpPr>
          <p:spPr>
            <a:xfrm>
              <a:off x="4832729" y="3583907"/>
              <a:ext cx="631117" cy="307777"/>
            </a:xfrm>
            <a:prstGeom prst="rect">
              <a:avLst/>
            </a:prstGeom>
            <a:solidFill>
              <a:schemeClr val="bg2"/>
            </a:solidFill>
            <a:effectLst/>
          </p:spPr>
          <p:txBody>
            <a:bodyPr vert="horz" wrap="none" lIns="72000" tIns="0" rIns="72000" bIns="0" rtlCol="0" anchor="ctr" anchorCtr="0">
              <a:spAutoFit/>
              <a:scene3d>
                <a:camera prst="orthographicFront"/>
                <a:lightRig rig="threePt" dir="t">
                  <a:rot lat="0" lon="0" rev="4800000"/>
                </a:lightRig>
              </a:scene3d>
              <a:sp3d prstMaterial="matte">
                <a:bevelT w="50800" h="10160"/>
              </a:sp3d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rPr>
                <a:t>IPv4</a:t>
              </a:r>
            </a:p>
          </p:txBody>
        </p:sp>
      </p:grpSp>
      <p:sp>
        <p:nvSpPr>
          <p:cNvPr id="47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Funzionamento</a:t>
            </a:r>
            <a:r>
              <a:rPr lang="en-US" dirty="0"/>
              <a:t> Happy Eyeballs (RFC 6556)</a:t>
            </a:r>
            <a:endParaRPr lang="it-IT" dirty="0"/>
          </a:p>
        </p:txBody>
      </p:sp>
      <p:grpSp>
        <p:nvGrpSpPr>
          <p:cNvPr id="48" name="Gruppo 47"/>
          <p:cNvGrpSpPr/>
          <p:nvPr/>
        </p:nvGrpSpPr>
        <p:grpSpPr>
          <a:xfrm>
            <a:off x="6168664" y="1161056"/>
            <a:ext cx="5904000" cy="2772000"/>
            <a:chOff x="119336" y="1161056"/>
            <a:chExt cx="5904000" cy="2772000"/>
          </a:xfrm>
        </p:grpSpPr>
        <p:sp>
          <p:nvSpPr>
            <p:cNvPr id="50" name="Rettangolo 49"/>
            <p:cNvSpPr/>
            <p:nvPr/>
          </p:nvSpPr>
          <p:spPr bwMode="ltGray">
            <a:xfrm>
              <a:off x="119336" y="1161056"/>
              <a:ext cx="5904000" cy="2772000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Condensed" pitchFamily="34" charset="0"/>
                <a:ea typeface="+mn-ea"/>
                <a:cs typeface="+mn-cs"/>
              </a:endParaRPr>
            </a:p>
          </p:txBody>
        </p:sp>
        <p:sp>
          <p:nvSpPr>
            <p:cNvPr id="51" name="Freeform 79"/>
            <p:cNvSpPr>
              <a:spLocks noEditPoints="1"/>
            </p:cNvSpPr>
            <p:nvPr/>
          </p:nvSpPr>
          <p:spPr bwMode="auto">
            <a:xfrm>
              <a:off x="1199457" y="1557016"/>
              <a:ext cx="389745" cy="358198"/>
            </a:xfrm>
            <a:custGeom>
              <a:avLst/>
              <a:gdLst>
                <a:gd name="T0" fmla="*/ 406 w 413"/>
                <a:gd name="T1" fmla="*/ 0 h 380"/>
                <a:gd name="T2" fmla="*/ 7 w 413"/>
                <a:gd name="T3" fmla="*/ 0 h 380"/>
                <a:gd name="T4" fmla="*/ 0 w 413"/>
                <a:gd name="T5" fmla="*/ 7 h 380"/>
                <a:gd name="T6" fmla="*/ 0 w 413"/>
                <a:gd name="T7" fmla="*/ 273 h 380"/>
                <a:gd name="T8" fmla="*/ 7 w 413"/>
                <a:gd name="T9" fmla="*/ 281 h 380"/>
                <a:gd name="T10" fmla="*/ 133 w 413"/>
                <a:gd name="T11" fmla="*/ 281 h 380"/>
                <a:gd name="T12" fmla="*/ 133 w 413"/>
                <a:gd name="T13" fmla="*/ 332 h 380"/>
                <a:gd name="T14" fmla="*/ 73 w 413"/>
                <a:gd name="T15" fmla="*/ 332 h 380"/>
                <a:gd name="T16" fmla="*/ 65 w 413"/>
                <a:gd name="T17" fmla="*/ 340 h 380"/>
                <a:gd name="T18" fmla="*/ 65 w 413"/>
                <a:gd name="T19" fmla="*/ 373 h 380"/>
                <a:gd name="T20" fmla="*/ 73 w 413"/>
                <a:gd name="T21" fmla="*/ 380 h 380"/>
                <a:gd name="T22" fmla="*/ 339 w 413"/>
                <a:gd name="T23" fmla="*/ 380 h 380"/>
                <a:gd name="T24" fmla="*/ 346 w 413"/>
                <a:gd name="T25" fmla="*/ 373 h 380"/>
                <a:gd name="T26" fmla="*/ 346 w 413"/>
                <a:gd name="T27" fmla="*/ 340 h 380"/>
                <a:gd name="T28" fmla="*/ 339 w 413"/>
                <a:gd name="T29" fmla="*/ 332 h 380"/>
                <a:gd name="T30" fmla="*/ 280 w 413"/>
                <a:gd name="T31" fmla="*/ 332 h 380"/>
                <a:gd name="T32" fmla="*/ 280 w 413"/>
                <a:gd name="T33" fmla="*/ 281 h 380"/>
                <a:gd name="T34" fmla="*/ 406 w 413"/>
                <a:gd name="T35" fmla="*/ 281 h 380"/>
                <a:gd name="T36" fmla="*/ 413 w 413"/>
                <a:gd name="T37" fmla="*/ 273 h 380"/>
                <a:gd name="T38" fmla="*/ 413 w 413"/>
                <a:gd name="T39" fmla="*/ 7 h 380"/>
                <a:gd name="T40" fmla="*/ 406 w 413"/>
                <a:gd name="T41" fmla="*/ 0 h 380"/>
                <a:gd name="T42" fmla="*/ 331 w 413"/>
                <a:gd name="T43" fmla="*/ 366 h 380"/>
                <a:gd name="T44" fmla="*/ 80 w 413"/>
                <a:gd name="T45" fmla="*/ 366 h 380"/>
                <a:gd name="T46" fmla="*/ 80 w 413"/>
                <a:gd name="T47" fmla="*/ 347 h 380"/>
                <a:gd name="T48" fmla="*/ 331 w 413"/>
                <a:gd name="T49" fmla="*/ 347 h 380"/>
                <a:gd name="T50" fmla="*/ 331 w 413"/>
                <a:gd name="T51" fmla="*/ 366 h 380"/>
                <a:gd name="T52" fmla="*/ 266 w 413"/>
                <a:gd name="T53" fmla="*/ 332 h 380"/>
                <a:gd name="T54" fmla="*/ 148 w 413"/>
                <a:gd name="T55" fmla="*/ 332 h 380"/>
                <a:gd name="T56" fmla="*/ 148 w 413"/>
                <a:gd name="T57" fmla="*/ 281 h 380"/>
                <a:gd name="T58" fmla="*/ 266 w 413"/>
                <a:gd name="T59" fmla="*/ 281 h 380"/>
                <a:gd name="T60" fmla="*/ 266 w 413"/>
                <a:gd name="T61" fmla="*/ 332 h 380"/>
                <a:gd name="T62" fmla="*/ 399 w 413"/>
                <a:gd name="T63" fmla="*/ 266 h 380"/>
                <a:gd name="T64" fmla="*/ 15 w 413"/>
                <a:gd name="T65" fmla="*/ 266 h 380"/>
                <a:gd name="T66" fmla="*/ 15 w 413"/>
                <a:gd name="T67" fmla="*/ 15 h 380"/>
                <a:gd name="T68" fmla="*/ 399 w 413"/>
                <a:gd name="T69" fmla="*/ 15 h 380"/>
                <a:gd name="T70" fmla="*/ 399 w 413"/>
                <a:gd name="T71" fmla="*/ 266 h 380"/>
                <a:gd name="T72" fmla="*/ 40 w 413"/>
                <a:gd name="T73" fmla="*/ 247 h 380"/>
                <a:gd name="T74" fmla="*/ 373 w 413"/>
                <a:gd name="T75" fmla="*/ 247 h 380"/>
                <a:gd name="T76" fmla="*/ 381 w 413"/>
                <a:gd name="T77" fmla="*/ 240 h 380"/>
                <a:gd name="T78" fmla="*/ 381 w 413"/>
                <a:gd name="T79" fmla="*/ 41 h 380"/>
                <a:gd name="T80" fmla="*/ 373 w 413"/>
                <a:gd name="T81" fmla="*/ 33 h 380"/>
                <a:gd name="T82" fmla="*/ 40 w 413"/>
                <a:gd name="T83" fmla="*/ 33 h 380"/>
                <a:gd name="T84" fmla="*/ 33 w 413"/>
                <a:gd name="T85" fmla="*/ 41 h 380"/>
                <a:gd name="T86" fmla="*/ 33 w 413"/>
                <a:gd name="T87" fmla="*/ 240 h 380"/>
                <a:gd name="T88" fmla="*/ 40 w 413"/>
                <a:gd name="T89" fmla="*/ 247 h 380"/>
                <a:gd name="T90" fmla="*/ 47 w 413"/>
                <a:gd name="T91" fmla="*/ 48 h 380"/>
                <a:gd name="T92" fmla="*/ 366 w 413"/>
                <a:gd name="T93" fmla="*/ 48 h 380"/>
                <a:gd name="T94" fmla="*/ 366 w 413"/>
                <a:gd name="T95" fmla="*/ 233 h 380"/>
                <a:gd name="T96" fmla="*/ 47 w 413"/>
                <a:gd name="T97" fmla="*/ 233 h 380"/>
                <a:gd name="T98" fmla="*/ 47 w 413"/>
                <a:gd name="T99" fmla="*/ 48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13" h="380">
                  <a:moveTo>
                    <a:pt x="406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7"/>
                    <a:pt x="3" y="281"/>
                    <a:pt x="7" y="281"/>
                  </a:cubicBezTo>
                  <a:cubicBezTo>
                    <a:pt x="133" y="281"/>
                    <a:pt x="133" y="281"/>
                    <a:pt x="133" y="281"/>
                  </a:cubicBezTo>
                  <a:cubicBezTo>
                    <a:pt x="133" y="332"/>
                    <a:pt x="133" y="332"/>
                    <a:pt x="133" y="332"/>
                  </a:cubicBezTo>
                  <a:cubicBezTo>
                    <a:pt x="73" y="332"/>
                    <a:pt x="73" y="332"/>
                    <a:pt x="73" y="332"/>
                  </a:cubicBezTo>
                  <a:cubicBezTo>
                    <a:pt x="69" y="332"/>
                    <a:pt x="65" y="336"/>
                    <a:pt x="65" y="340"/>
                  </a:cubicBezTo>
                  <a:cubicBezTo>
                    <a:pt x="65" y="373"/>
                    <a:pt x="65" y="373"/>
                    <a:pt x="65" y="373"/>
                  </a:cubicBezTo>
                  <a:cubicBezTo>
                    <a:pt x="65" y="377"/>
                    <a:pt x="69" y="380"/>
                    <a:pt x="73" y="380"/>
                  </a:cubicBezTo>
                  <a:cubicBezTo>
                    <a:pt x="339" y="380"/>
                    <a:pt x="339" y="380"/>
                    <a:pt x="339" y="380"/>
                  </a:cubicBezTo>
                  <a:cubicBezTo>
                    <a:pt x="343" y="380"/>
                    <a:pt x="346" y="377"/>
                    <a:pt x="346" y="373"/>
                  </a:cubicBezTo>
                  <a:cubicBezTo>
                    <a:pt x="346" y="340"/>
                    <a:pt x="346" y="340"/>
                    <a:pt x="346" y="340"/>
                  </a:cubicBezTo>
                  <a:cubicBezTo>
                    <a:pt x="346" y="336"/>
                    <a:pt x="343" y="332"/>
                    <a:pt x="339" y="332"/>
                  </a:cubicBezTo>
                  <a:cubicBezTo>
                    <a:pt x="280" y="332"/>
                    <a:pt x="280" y="332"/>
                    <a:pt x="280" y="332"/>
                  </a:cubicBezTo>
                  <a:cubicBezTo>
                    <a:pt x="280" y="281"/>
                    <a:pt x="280" y="281"/>
                    <a:pt x="280" y="281"/>
                  </a:cubicBezTo>
                  <a:cubicBezTo>
                    <a:pt x="406" y="281"/>
                    <a:pt x="406" y="281"/>
                    <a:pt x="406" y="281"/>
                  </a:cubicBezTo>
                  <a:cubicBezTo>
                    <a:pt x="410" y="281"/>
                    <a:pt x="413" y="277"/>
                    <a:pt x="413" y="273"/>
                  </a:cubicBezTo>
                  <a:cubicBezTo>
                    <a:pt x="413" y="7"/>
                    <a:pt x="413" y="7"/>
                    <a:pt x="413" y="7"/>
                  </a:cubicBezTo>
                  <a:cubicBezTo>
                    <a:pt x="413" y="3"/>
                    <a:pt x="410" y="0"/>
                    <a:pt x="406" y="0"/>
                  </a:cubicBezTo>
                  <a:close/>
                  <a:moveTo>
                    <a:pt x="331" y="366"/>
                  </a:moveTo>
                  <a:cubicBezTo>
                    <a:pt x="80" y="366"/>
                    <a:pt x="80" y="366"/>
                    <a:pt x="80" y="366"/>
                  </a:cubicBezTo>
                  <a:cubicBezTo>
                    <a:pt x="80" y="347"/>
                    <a:pt x="80" y="347"/>
                    <a:pt x="80" y="347"/>
                  </a:cubicBezTo>
                  <a:cubicBezTo>
                    <a:pt x="331" y="347"/>
                    <a:pt x="331" y="347"/>
                    <a:pt x="331" y="347"/>
                  </a:cubicBezTo>
                  <a:lnTo>
                    <a:pt x="331" y="366"/>
                  </a:lnTo>
                  <a:close/>
                  <a:moveTo>
                    <a:pt x="266" y="332"/>
                  </a:moveTo>
                  <a:cubicBezTo>
                    <a:pt x="148" y="332"/>
                    <a:pt x="148" y="332"/>
                    <a:pt x="148" y="332"/>
                  </a:cubicBezTo>
                  <a:cubicBezTo>
                    <a:pt x="148" y="281"/>
                    <a:pt x="148" y="281"/>
                    <a:pt x="148" y="281"/>
                  </a:cubicBezTo>
                  <a:cubicBezTo>
                    <a:pt x="266" y="281"/>
                    <a:pt x="266" y="281"/>
                    <a:pt x="266" y="281"/>
                  </a:cubicBezTo>
                  <a:lnTo>
                    <a:pt x="266" y="332"/>
                  </a:lnTo>
                  <a:close/>
                  <a:moveTo>
                    <a:pt x="399" y="266"/>
                  </a:moveTo>
                  <a:cubicBezTo>
                    <a:pt x="15" y="266"/>
                    <a:pt x="15" y="266"/>
                    <a:pt x="15" y="26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399" y="15"/>
                    <a:pt x="399" y="15"/>
                    <a:pt x="399" y="15"/>
                  </a:cubicBezTo>
                  <a:lnTo>
                    <a:pt x="399" y="266"/>
                  </a:lnTo>
                  <a:close/>
                  <a:moveTo>
                    <a:pt x="40" y="247"/>
                  </a:moveTo>
                  <a:cubicBezTo>
                    <a:pt x="373" y="247"/>
                    <a:pt x="373" y="247"/>
                    <a:pt x="373" y="247"/>
                  </a:cubicBezTo>
                  <a:cubicBezTo>
                    <a:pt x="377" y="247"/>
                    <a:pt x="381" y="244"/>
                    <a:pt x="381" y="240"/>
                  </a:cubicBezTo>
                  <a:cubicBezTo>
                    <a:pt x="381" y="41"/>
                    <a:pt x="381" y="41"/>
                    <a:pt x="381" y="41"/>
                  </a:cubicBezTo>
                  <a:cubicBezTo>
                    <a:pt x="381" y="37"/>
                    <a:pt x="377" y="33"/>
                    <a:pt x="373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36" y="33"/>
                    <a:pt x="33" y="37"/>
                    <a:pt x="33" y="41"/>
                  </a:cubicBezTo>
                  <a:cubicBezTo>
                    <a:pt x="33" y="240"/>
                    <a:pt x="33" y="240"/>
                    <a:pt x="33" y="240"/>
                  </a:cubicBezTo>
                  <a:cubicBezTo>
                    <a:pt x="33" y="244"/>
                    <a:pt x="36" y="247"/>
                    <a:pt x="40" y="247"/>
                  </a:cubicBezTo>
                  <a:close/>
                  <a:moveTo>
                    <a:pt x="47" y="48"/>
                  </a:moveTo>
                  <a:cubicBezTo>
                    <a:pt x="366" y="48"/>
                    <a:pt x="366" y="48"/>
                    <a:pt x="366" y="48"/>
                  </a:cubicBezTo>
                  <a:cubicBezTo>
                    <a:pt x="366" y="233"/>
                    <a:pt x="366" y="233"/>
                    <a:pt x="366" y="233"/>
                  </a:cubicBezTo>
                  <a:cubicBezTo>
                    <a:pt x="47" y="233"/>
                    <a:pt x="47" y="233"/>
                    <a:pt x="47" y="233"/>
                  </a:cubicBezTo>
                  <a:lnTo>
                    <a:pt x="4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2" name="Group 1"/>
            <p:cNvGrpSpPr/>
            <p:nvPr/>
          </p:nvGrpSpPr>
          <p:grpSpPr>
            <a:xfrm>
              <a:off x="3526689" y="2630707"/>
              <a:ext cx="391312" cy="390544"/>
              <a:chOff x="9192144" y="5138150"/>
              <a:chExt cx="652589" cy="651308"/>
            </a:xfrm>
          </p:grpSpPr>
          <p:sp>
            <p:nvSpPr>
              <p:cNvPr id="77" name="Freeform 88"/>
              <p:cNvSpPr>
                <a:spLocks noEditPoints="1"/>
              </p:cNvSpPr>
              <p:nvPr/>
            </p:nvSpPr>
            <p:spPr bwMode="auto">
              <a:xfrm>
                <a:off x="9193425" y="5138150"/>
                <a:ext cx="651308" cy="651308"/>
              </a:xfrm>
              <a:custGeom>
                <a:avLst/>
                <a:gdLst>
                  <a:gd name="T0" fmla="*/ 207 w 414"/>
                  <a:gd name="T1" fmla="*/ 0 h 414"/>
                  <a:gd name="T2" fmla="*/ 0 w 414"/>
                  <a:gd name="T3" fmla="*/ 207 h 414"/>
                  <a:gd name="T4" fmla="*/ 207 w 414"/>
                  <a:gd name="T5" fmla="*/ 414 h 414"/>
                  <a:gd name="T6" fmla="*/ 414 w 414"/>
                  <a:gd name="T7" fmla="*/ 207 h 414"/>
                  <a:gd name="T8" fmla="*/ 207 w 414"/>
                  <a:gd name="T9" fmla="*/ 0 h 414"/>
                  <a:gd name="T10" fmla="*/ 207 w 414"/>
                  <a:gd name="T11" fmla="*/ 399 h 414"/>
                  <a:gd name="T12" fmla="*/ 15 w 414"/>
                  <a:gd name="T13" fmla="*/ 207 h 414"/>
                  <a:gd name="T14" fmla="*/ 207 w 414"/>
                  <a:gd name="T15" fmla="*/ 15 h 414"/>
                  <a:gd name="T16" fmla="*/ 399 w 414"/>
                  <a:gd name="T17" fmla="*/ 207 h 414"/>
                  <a:gd name="T18" fmla="*/ 207 w 414"/>
                  <a:gd name="T19" fmla="*/ 399 h 414"/>
                  <a:gd name="T20" fmla="*/ 299 w 414"/>
                  <a:gd name="T21" fmla="*/ 174 h 414"/>
                  <a:gd name="T22" fmla="*/ 314 w 414"/>
                  <a:gd name="T23" fmla="*/ 174 h 414"/>
                  <a:gd name="T24" fmla="*/ 314 w 414"/>
                  <a:gd name="T25" fmla="*/ 307 h 414"/>
                  <a:gd name="T26" fmla="*/ 306 w 414"/>
                  <a:gd name="T27" fmla="*/ 314 h 414"/>
                  <a:gd name="T28" fmla="*/ 173 w 414"/>
                  <a:gd name="T29" fmla="*/ 314 h 414"/>
                  <a:gd name="T30" fmla="*/ 173 w 414"/>
                  <a:gd name="T31" fmla="*/ 300 h 414"/>
                  <a:gd name="T32" fmla="*/ 288 w 414"/>
                  <a:gd name="T33" fmla="*/ 300 h 414"/>
                  <a:gd name="T34" fmla="*/ 108 w 414"/>
                  <a:gd name="T35" fmla="*/ 120 h 414"/>
                  <a:gd name="T36" fmla="*/ 119 w 414"/>
                  <a:gd name="T37" fmla="*/ 109 h 414"/>
                  <a:gd name="T38" fmla="*/ 299 w 414"/>
                  <a:gd name="T39" fmla="*/ 289 h 414"/>
                  <a:gd name="T40" fmla="*/ 299 w 414"/>
                  <a:gd name="T41" fmla="*/ 174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14" h="414">
                    <a:moveTo>
                      <a:pt x="207" y="0"/>
                    </a:moveTo>
                    <a:cubicBezTo>
                      <a:pt x="93" y="0"/>
                      <a:pt x="0" y="93"/>
                      <a:pt x="0" y="207"/>
                    </a:cubicBezTo>
                    <a:cubicBezTo>
                      <a:pt x="0" y="321"/>
                      <a:pt x="93" y="414"/>
                      <a:pt x="207" y="414"/>
                    </a:cubicBezTo>
                    <a:cubicBezTo>
                      <a:pt x="321" y="414"/>
                      <a:pt x="414" y="321"/>
                      <a:pt x="414" y="207"/>
                    </a:cubicBezTo>
                    <a:cubicBezTo>
                      <a:pt x="414" y="93"/>
                      <a:pt x="321" y="0"/>
                      <a:pt x="207" y="0"/>
                    </a:cubicBezTo>
                    <a:close/>
                    <a:moveTo>
                      <a:pt x="207" y="399"/>
                    </a:moveTo>
                    <a:cubicBezTo>
                      <a:pt x="101" y="399"/>
                      <a:pt x="15" y="313"/>
                      <a:pt x="15" y="207"/>
                    </a:cubicBezTo>
                    <a:cubicBezTo>
                      <a:pt x="15" y="101"/>
                      <a:pt x="101" y="15"/>
                      <a:pt x="207" y="15"/>
                    </a:cubicBezTo>
                    <a:cubicBezTo>
                      <a:pt x="313" y="15"/>
                      <a:pt x="399" y="101"/>
                      <a:pt x="399" y="207"/>
                    </a:cubicBezTo>
                    <a:cubicBezTo>
                      <a:pt x="399" y="313"/>
                      <a:pt x="313" y="399"/>
                      <a:pt x="207" y="399"/>
                    </a:cubicBezTo>
                    <a:close/>
                    <a:moveTo>
                      <a:pt x="299" y="174"/>
                    </a:moveTo>
                    <a:cubicBezTo>
                      <a:pt x="314" y="174"/>
                      <a:pt x="314" y="174"/>
                      <a:pt x="314" y="174"/>
                    </a:cubicBezTo>
                    <a:cubicBezTo>
                      <a:pt x="314" y="307"/>
                      <a:pt x="314" y="307"/>
                      <a:pt x="314" y="307"/>
                    </a:cubicBezTo>
                    <a:cubicBezTo>
                      <a:pt x="314" y="311"/>
                      <a:pt x="310" y="314"/>
                      <a:pt x="306" y="314"/>
                    </a:cubicBezTo>
                    <a:cubicBezTo>
                      <a:pt x="173" y="314"/>
                      <a:pt x="173" y="314"/>
                      <a:pt x="173" y="314"/>
                    </a:cubicBezTo>
                    <a:cubicBezTo>
                      <a:pt x="173" y="300"/>
                      <a:pt x="173" y="300"/>
                      <a:pt x="173" y="300"/>
                    </a:cubicBezTo>
                    <a:cubicBezTo>
                      <a:pt x="288" y="300"/>
                      <a:pt x="288" y="300"/>
                      <a:pt x="288" y="300"/>
                    </a:cubicBezTo>
                    <a:cubicBezTo>
                      <a:pt x="108" y="120"/>
                      <a:pt x="108" y="120"/>
                      <a:pt x="108" y="120"/>
                    </a:cubicBezTo>
                    <a:cubicBezTo>
                      <a:pt x="119" y="109"/>
                      <a:pt x="119" y="109"/>
                      <a:pt x="119" y="109"/>
                    </a:cubicBezTo>
                    <a:cubicBezTo>
                      <a:pt x="299" y="289"/>
                      <a:pt x="299" y="289"/>
                      <a:pt x="299" y="289"/>
                    </a:cubicBezTo>
                    <a:lnTo>
                      <a:pt x="299" y="1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88"/>
              <p:cNvSpPr>
                <a:spLocks noEditPoints="1"/>
              </p:cNvSpPr>
              <p:nvPr/>
            </p:nvSpPr>
            <p:spPr bwMode="auto">
              <a:xfrm rot="10800000">
                <a:off x="9192144" y="5138150"/>
                <a:ext cx="651308" cy="651308"/>
              </a:xfrm>
              <a:custGeom>
                <a:avLst/>
                <a:gdLst>
                  <a:gd name="T0" fmla="*/ 207 w 414"/>
                  <a:gd name="T1" fmla="*/ 0 h 414"/>
                  <a:gd name="T2" fmla="*/ 0 w 414"/>
                  <a:gd name="T3" fmla="*/ 207 h 414"/>
                  <a:gd name="T4" fmla="*/ 207 w 414"/>
                  <a:gd name="T5" fmla="*/ 414 h 414"/>
                  <a:gd name="T6" fmla="*/ 414 w 414"/>
                  <a:gd name="T7" fmla="*/ 207 h 414"/>
                  <a:gd name="T8" fmla="*/ 207 w 414"/>
                  <a:gd name="T9" fmla="*/ 0 h 414"/>
                  <a:gd name="T10" fmla="*/ 207 w 414"/>
                  <a:gd name="T11" fmla="*/ 399 h 414"/>
                  <a:gd name="T12" fmla="*/ 15 w 414"/>
                  <a:gd name="T13" fmla="*/ 207 h 414"/>
                  <a:gd name="T14" fmla="*/ 207 w 414"/>
                  <a:gd name="T15" fmla="*/ 15 h 414"/>
                  <a:gd name="T16" fmla="*/ 399 w 414"/>
                  <a:gd name="T17" fmla="*/ 207 h 414"/>
                  <a:gd name="T18" fmla="*/ 207 w 414"/>
                  <a:gd name="T19" fmla="*/ 399 h 414"/>
                  <a:gd name="T20" fmla="*/ 299 w 414"/>
                  <a:gd name="T21" fmla="*/ 174 h 414"/>
                  <a:gd name="T22" fmla="*/ 314 w 414"/>
                  <a:gd name="T23" fmla="*/ 174 h 414"/>
                  <a:gd name="T24" fmla="*/ 314 w 414"/>
                  <a:gd name="T25" fmla="*/ 307 h 414"/>
                  <a:gd name="T26" fmla="*/ 306 w 414"/>
                  <a:gd name="T27" fmla="*/ 314 h 414"/>
                  <a:gd name="T28" fmla="*/ 173 w 414"/>
                  <a:gd name="T29" fmla="*/ 314 h 414"/>
                  <a:gd name="T30" fmla="*/ 173 w 414"/>
                  <a:gd name="T31" fmla="*/ 300 h 414"/>
                  <a:gd name="T32" fmla="*/ 288 w 414"/>
                  <a:gd name="T33" fmla="*/ 300 h 414"/>
                  <a:gd name="T34" fmla="*/ 108 w 414"/>
                  <a:gd name="T35" fmla="*/ 120 h 414"/>
                  <a:gd name="T36" fmla="*/ 119 w 414"/>
                  <a:gd name="T37" fmla="*/ 109 h 414"/>
                  <a:gd name="T38" fmla="*/ 299 w 414"/>
                  <a:gd name="T39" fmla="*/ 289 h 414"/>
                  <a:gd name="T40" fmla="*/ 299 w 414"/>
                  <a:gd name="T41" fmla="*/ 174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14" h="414">
                    <a:moveTo>
                      <a:pt x="207" y="0"/>
                    </a:moveTo>
                    <a:cubicBezTo>
                      <a:pt x="93" y="0"/>
                      <a:pt x="0" y="93"/>
                      <a:pt x="0" y="207"/>
                    </a:cubicBezTo>
                    <a:cubicBezTo>
                      <a:pt x="0" y="321"/>
                      <a:pt x="93" y="414"/>
                      <a:pt x="207" y="414"/>
                    </a:cubicBezTo>
                    <a:cubicBezTo>
                      <a:pt x="321" y="414"/>
                      <a:pt x="414" y="321"/>
                      <a:pt x="414" y="207"/>
                    </a:cubicBezTo>
                    <a:cubicBezTo>
                      <a:pt x="414" y="93"/>
                      <a:pt x="321" y="0"/>
                      <a:pt x="207" y="0"/>
                    </a:cubicBezTo>
                    <a:close/>
                    <a:moveTo>
                      <a:pt x="207" y="399"/>
                    </a:moveTo>
                    <a:cubicBezTo>
                      <a:pt x="101" y="399"/>
                      <a:pt x="15" y="313"/>
                      <a:pt x="15" y="207"/>
                    </a:cubicBezTo>
                    <a:cubicBezTo>
                      <a:pt x="15" y="101"/>
                      <a:pt x="101" y="15"/>
                      <a:pt x="207" y="15"/>
                    </a:cubicBezTo>
                    <a:cubicBezTo>
                      <a:pt x="313" y="15"/>
                      <a:pt x="399" y="101"/>
                      <a:pt x="399" y="207"/>
                    </a:cubicBezTo>
                    <a:cubicBezTo>
                      <a:pt x="399" y="313"/>
                      <a:pt x="313" y="399"/>
                      <a:pt x="207" y="399"/>
                    </a:cubicBezTo>
                    <a:close/>
                    <a:moveTo>
                      <a:pt x="299" y="174"/>
                    </a:moveTo>
                    <a:cubicBezTo>
                      <a:pt x="314" y="174"/>
                      <a:pt x="314" y="174"/>
                      <a:pt x="314" y="174"/>
                    </a:cubicBezTo>
                    <a:cubicBezTo>
                      <a:pt x="314" y="307"/>
                      <a:pt x="314" y="307"/>
                      <a:pt x="314" y="307"/>
                    </a:cubicBezTo>
                    <a:cubicBezTo>
                      <a:pt x="314" y="311"/>
                      <a:pt x="310" y="314"/>
                      <a:pt x="306" y="314"/>
                    </a:cubicBezTo>
                    <a:cubicBezTo>
                      <a:pt x="173" y="314"/>
                      <a:pt x="173" y="314"/>
                      <a:pt x="173" y="314"/>
                    </a:cubicBezTo>
                    <a:cubicBezTo>
                      <a:pt x="173" y="300"/>
                      <a:pt x="173" y="300"/>
                      <a:pt x="173" y="300"/>
                    </a:cubicBezTo>
                    <a:cubicBezTo>
                      <a:pt x="288" y="300"/>
                      <a:pt x="288" y="300"/>
                      <a:pt x="288" y="300"/>
                    </a:cubicBezTo>
                    <a:cubicBezTo>
                      <a:pt x="108" y="120"/>
                      <a:pt x="108" y="120"/>
                      <a:pt x="108" y="120"/>
                    </a:cubicBezTo>
                    <a:cubicBezTo>
                      <a:pt x="119" y="109"/>
                      <a:pt x="119" y="109"/>
                      <a:pt x="119" y="109"/>
                    </a:cubicBezTo>
                    <a:cubicBezTo>
                      <a:pt x="299" y="289"/>
                      <a:pt x="299" y="289"/>
                      <a:pt x="299" y="289"/>
                    </a:cubicBezTo>
                    <a:lnTo>
                      <a:pt x="299" y="1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3" name="Group 12"/>
            <p:cNvGrpSpPr/>
            <p:nvPr/>
          </p:nvGrpSpPr>
          <p:grpSpPr>
            <a:xfrm>
              <a:off x="2267368" y="2057294"/>
              <a:ext cx="391312" cy="390544"/>
              <a:chOff x="9192144" y="5138150"/>
              <a:chExt cx="652589" cy="651308"/>
            </a:xfrm>
          </p:grpSpPr>
          <p:sp>
            <p:nvSpPr>
              <p:cNvPr id="75" name="Freeform 88"/>
              <p:cNvSpPr>
                <a:spLocks noEditPoints="1"/>
              </p:cNvSpPr>
              <p:nvPr/>
            </p:nvSpPr>
            <p:spPr bwMode="auto">
              <a:xfrm>
                <a:off x="9193425" y="5138150"/>
                <a:ext cx="651308" cy="651308"/>
              </a:xfrm>
              <a:custGeom>
                <a:avLst/>
                <a:gdLst>
                  <a:gd name="T0" fmla="*/ 207 w 414"/>
                  <a:gd name="T1" fmla="*/ 0 h 414"/>
                  <a:gd name="T2" fmla="*/ 0 w 414"/>
                  <a:gd name="T3" fmla="*/ 207 h 414"/>
                  <a:gd name="T4" fmla="*/ 207 w 414"/>
                  <a:gd name="T5" fmla="*/ 414 h 414"/>
                  <a:gd name="T6" fmla="*/ 414 w 414"/>
                  <a:gd name="T7" fmla="*/ 207 h 414"/>
                  <a:gd name="T8" fmla="*/ 207 w 414"/>
                  <a:gd name="T9" fmla="*/ 0 h 414"/>
                  <a:gd name="T10" fmla="*/ 207 w 414"/>
                  <a:gd name="T11" fmla="*/ 399 h 414"/>
                  <a:gd name="T12" fmla="*/ 15 w 414"/>
                  <a:gd name="T13" fmla="*/ 207 h 414"/>
                  <a:gd name="T14" fmla="*/ 207 w 414"/>
                  <a:gd name="T15" fmla="*/ 15 h 414"/>
                  <a:gd name="T16" fmla="*/ 399 w 414"/>
                  <a:gd name="T17" fmla="*/ 207 h 414"/>
                  <a:gd name="T18" fmla="*/ 207 w 414"/>
                  <a:gd name="T19" fmla="*/ 399 h 414"/>
                  <a:gd name="T20" fmla="*/ 299 w 414"/>
                  <a:gd name="T21" fmla="*/ 174 h 414"/>
                  <a:gd name="T22" fmla="*/ 314 w 414"/>
                  <a:gd name="T23" fmla="*/ 174 h 414"/>
                  <a:gd name="T24" fmla="*/ 314 w 414"/>
                  <a:gd name="T25" fmla="*/ 307 h 414"/>
                  <a:gd name="T26" fmla="*/ 306 w 414"/>
                  <a:gd name="T27" fmla="*/ 314 h 414"/>
                  <a:gd name="T28" fmla="*/ 173 w 414"/>
                  <a:gd name="T29" fmla="*/ 314 h 414"/>
                  <a:gd name="T30" fmla="*/ 173 w 414"/>
                  <a:gd name="T31" fmla="*/ 300 h 414"/>
                  <a:gd name="T32" fmla="*/ 288 w 414"/>
                  <a:gd name="T33" fmla="*/ 300 h 414"/>
                  <a:gd name="T34" fmla="*/ 108 w 414"/>
                  <a:gd name="T35" fmla="*/ 120 h 414"/>
                  <a:gd name="T36" fmla="*/ 119 w 414"/>
                  <a:gd name="T37" fmla="*/ 109 h 414"/>
                  <a:gd name="T38" fmla="*/ 299 w 414"/>
                  <a:gd name="T39" fmla="*/ 289 h 414"/>
                  <a:gd name="T40" fmla="*/ 299 w 414"/>
                  <a:gd name="T41" fmla="*/ 174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14" h="414">
                    <a:moveTo>
                      <a:pt x="207" y="0"/>
                    </a:moveTo>
                    <a:cubicBezTo>
                      <a:pt x="93" y="0"/>
                      <a:pt x="0" y="93"/>
                      <a:pt x="0" y="207"/>
                    </a:cubicBezTo>
                    <a:cubicBezTo>
                      <a:pt x="0" y="321"/>
                      <a:pt x="93" y="414"/>
                      <a:pt x="207" y="414"/>
                    </a:cubicBezTo>
                    <a:cubicBezTo>
                      <a:pt x="321" y="414"/>
                      <a:pt x="414" y="321"/>
                      <a:pt x="414" y="207"/>
                    </a:cubicBezTo>
                    <a:cubicBezTo>
                      <a:pt x="414" y="93"/>
                      <a:pt x="321" y="0"/>
                      <a:pt x="207" y="0"/>
                    </a:cubicBezTo>
                    <a:close/>
                    <a:moveTo>
                      <a:pt x="207" y="399"/>
                    </a:moveTo>
                    <a:cubicBezTo>
                      <a:pt x="101" y="399"/>
                      <a:pt x="15" y="313"/>
                      <a:pt x="15" y="207"/>
                    </a:cubicBezTo>
                    <a:cubicBezTo>
                      <a:pt x="15" y="101"/>
                      <a:pt x="101" y="15"/>
                      <a:pt x="207" y="15"/>
                    </a:cubicBezTo>
                    <a:cubicBezTo>
                      <a:pt x="313" y="15"/>
                      <a:pt x="399" y="101"/>
                      <a:pt x="399" y="207"/>
                    </a:cubicBezTo>
                    <a:cubicBezTo>
                      <a:pt x="399" y="313"/>
                      <a:pt x="313" y="399"/>
                      <a:pt x="207" y="399"/>
                    </a:cubicBezTo>
                    <a:close/>
                    <a:moveTo>
                      <a:pt x="299" y="174"/>
                    </a:moveTo>
                    <a:cubicBezTo>
                      <a:pt x="314" y="174"/>
                      <a:pt x="314" y="174"/>
                      <a:pt x="314" y="174"/>
                    </a:cubicBezTo>
                    <a:cubicBezTo>
                      <a:pt x="314" y="307"/>
                      <a:pt x="314" y="307"/>
                      <a:pt x="314" y="307"/>
                    </a:cubicBezTo>
                    <a:cubicBezTo>
                      <a:pt x="314" y="311"/>
                      <a:pt x="310" y="314"/>
                      <a:pt x="306" y="314"/>
                    </a:cubicBezTo>
                    <a:cubicBezTo>
                      <a:pt x="173" y="314"/>
                      <a:pt x="173" y="314"/>
                      <a:pt x="173" y="314"/>
                    </a:cubicBezTo>
                    <a:cubicBezTo>
                      <a:pt x="173" y="300"/>
                      <a:pt x="173" y="300"/>
                      <a:pt x="173" y="300"/>
                    </a:cubicBezTo>
                    <a:cubicBezTo>
                      <a:pt x="288" y="300"/>
                      <a:pt x="288" y="300"/>
                      <a:pt x="288" y="300"/>
                    </a:cubicBezTo>
                    <a:cubicBezTo>
                      <a:pt x="108" y="120"/>
                      <a:pt x="108" y="120"/>
                      <a:pt x="108" y="120"/>
                    </a:cubicBezTo>
                    <a:cubicBezTo>
                      <a:pt x="119" y="109"/>
                      <a:pt x="119" y="109"/>
                      <a:pt x="119" y="109"/>
                    </a:cubicBezTo>
                    <a:cubicBezTo>
                      <a:pt x="299" y="289"/>
                      <a:pt x="299" y="289"/>
                      <a:pt x="299" y="289"/>
                    </a:cubicBezTo>
                    <a:lnTo>
                      <a:pt x="299" y="1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88"/>
              <p:cNvSpPr>
                <a:spLocks noEditPoints="1"/>
              </p:cNvSpPr>
              <p:nvPr/>
            </p:nvSpPr>
            <p:spPr bwMode="auto">
              <a:xfrm rot="10800000">
                <a:off x="9192144" y="5138150"/>
                <a:ext cx="651308" cy="651308"/>
              </a:xfrm>
              <a:custGeom>
                <a:avLst/>
                <a:gdLst>
                  <a:gd name="T0" fmla="*/ 207 w 414"/>
                  <a:gd name="T1" fmla="*/ 0 h 414"/>
                  <a:gd name="T2" fmla="*/ 0 w 414"/>
                  <a:gd name="T3" fmla="*/ 207 h 414"/>
                  <a:gd name="T4" fmla="*/ 207 w 414"/>
                  <a:gd name="T5" fmla="*/ 414 h 414"/>
                  <a:gd name="T6" fmla="*/ 414 w 414"/>
                  <a:gd name="T7" fmla="*/ 207 h 414"/>
                  <a:gd name="T8" fmla="*/ 207 w 414"/>
                  <a:gd name="T9" fmla="*/ 0 h 414"/>
                  <a:gd name="T10" fmla="*/ 207 w 414"/>
                  <a:gd name="T11" fmla="*/ 399 h 414"/>
                  <a:gd name="T12" fmla="*/ 15 w 414"/>
                  <a:gd name="T13" fmla="*/ 207 h 414"/>
                  <a:gd name="T14" fmla="*/ 207 w 414"/>
                  <a:gd name="T15" fmla="*/ 15 h 414"/>
                  <a:gd name="T16" fmla="*/ 399 w 414"/>
                  <a:gd name="T17" fmla="*/ 207 h 414"/>
                  <a:gd name="T18" fmla="*/ 207 w 414"/>
                  <a:gd name="T19" fmla="*/ 399 h 414"/>
                  <a:gd name="T20" fmla="*/ 299 w 414"/>
                  <a:gd name="T21" fmla="*/ 174 h 414"/>
                  <a:gd name="T22" fmla="*/ 314 w 414"/>
                  <a:gd name="T23" fmla="*/ 174 h 414"/>
                  <a:gd name="T24" fmla="*/ 314 w 414"/>
                  <a:gd name="T25" fmla="*/ 307 h 414"/>
                  <a:gd name="T26" fmla="*/ 306 w 414"/>
                  <a:gd name="T27" fmla="*/ 314 h 414"/>
                  <a:gd name="T28" fmla="*/ 173 w 414"/>
                  <a:gd name="T29" fmla="*/ 314 h 414"/>
                  <a:gd name="T30" fmla="*/ 173 w 414"/>
                  <a:gd name="T31" fmla="*/ 300 h 414"/>
                  <a:gd name="T32" fmla="*/ 288 w 414"/>
                  <a:gd name="T33" fmla="*/ 300 h 414"/>
                  <a:gd name="T34" fmla="*/ 108 w 414"/>
                  <a:gd name="T35" fmla="*/ 120 h 414"/>
                  <a:gd name="T36" fmla="*/ 119 w 414"/>
                  <a:gd name="T37" fmla="*/ 109 h 414"/>
                  <a:gd name="T38" fmla="*/ 299 w 414"/>
                  <a:gd name="T39" fmla="*/ 289 h 414"/>
                  <a:gd name="T40" fmla="*/ 299 w 414"/>
                  <a:gd name="T41" fmla="*/ 174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14" h="414">
                    <a:moveTo>
                      <a:pt x="207" y="0"/>
                    </a:moveTo>
                    <a:cubicBezTo>
                      <a:pt x="93" y="0"/>
                      <a:pt x="0" y="93"/>
                      <a:pt x="0" y="207"/>
                    </a:cubicBezTo>
                    <a:cubicBezTo>
                      <a:pt x="0" y="321"/>
                      <a:pt x="93" y="414"/>
                      <a:pt x="207" y="414"/>
                    </a:cubicBezTo>
                    <a:cubicBezTo>
                      <a:pt x="321" y="414"/>
                      <a:pt x="414" y="321"/>
                      <a:pt x="414" y="207"/>
                    </a:cubicBezTo>
                    <a:cubicBezTo>
                      <a:pt x="414" y="93"/>
                      <a:pt x="321" y="0"/>
                      <a:pt x="207" y="0"/>
                    </a:cubicBezTo>
                    <a:close/>
                    <a:moveTo>
                      <a:pt x="207" y="399"/>
                    </a:moveTo>
                    <a:cubicBezTo>
                      <a:pt x="101" y="399"/>
                      <a:pt x="15" y="313"/>
                      <a:pt x="15" y="207"/>
                    </a:cubicBezTo>
                    <a:cubicBezTo>
                      <a:pt x="15" y="101"/>
                      <a:pt x="101" y="15"/>
                      <a:pt x="207" y="15"/>
                    </a:cubicBezTo>
                    <a:cubicBezTo>
                      <a:pt x="313" y="15"/>
                      <a:pt x="399" y="101"/>
                      <a:pt x="399" y="207"/>
                    </a:cubicBezTo>
                    <a:cubicBezTo>
                      <a:pt x="399" y="313"/>
                      <a:pt x="313" y="399"/>
                      <a:pt x="207" y="399"/>
                    </a:cubicBezTo>
                    <a:close/>
                    <a:moveTo>
                      <a:pt x="299" y="174"/>
                    </a:moveTo>
                    <a:cubicBezTo>
                      <a:pt x="314" y="174"/>
                      <a:pt x="314" y="174"/>
                      <a:pt x="314" y="174"/>
                    </a:cubicBezTo>
                    <a:cubicBezTo>
                      <a:pt x="314" y="307"/>
                      <a:pt x="314" y="307"/>
                      <a:pt x="314" y="307"/>
                    </a:cubicBezTo>
                    <a:cubicBezTo>
                      <a:pt x="314" y="311"/>
                      <a:pt x="310" y="314"/>
                      <a:pt x="306" y="314"/>
                    </a:cubicBezTo>
                    <a:cubicBezTo>
                      <a:pt x="173" y="314"/>
                      <a:pt x="173" y="314"/>
                      <a:pt x="173" y="314"/>
                    </a:cubicBezTo>
                    <a:cubicBezTo>
                      <a:pt x="173" y="300"/>
                      <a:pt x="173" y="300"/>
                      <a:pt x="173" y="300"/>
                    </a:cubicBezTo>
                    <a:cubicBezTo>
                      <a:pt x="288" y="300"/>
                      <a:pt x="288" y="300"/>
                      <a:pt x="288" y="300"/>
                    </a:cubicBezTo>
                    <a:cubicBezTo>
                      <a:pt x="108" y="120"/>
                      <a:pt x="108" y="120"/>
                      <a:pt x="108" y="120"/>
                    </a:cubicBezTo>
                    <a:cubicBezTo>
                      <a:pt x="119" y="109"/>
                      <a:pt x="119" y="109"/>
                      <a:pt x="119" y="109"/>
                    </a:cubicBezTo>
                    <a:cubicBezTo>
                      <a:pt x="299" y="289"/>
                      <a:pt x="299" y="289"/>
                      <a:pt x="299" y="289"/>
                    </a:cubicBezTo>
                    <a:lnTo>
                      <a:pt x="299" y="1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5" name="Freeform 79"/>
            <p:cNvSpPr>
              <a:spLocks noEditPoints="1"/>
            </p:cNvSpPr>
            <p:nvPr/>
          </p:nvSpPr>
          <p:spPr bwMode="auto">
            <a:xfrm>
              <a:off x="4556529" y="3142818"/>
              <a:ext cx="389745" cy="358198"/>
            </a:xfrm>
            <a:custGeom>
              <a:avLst/>
              <a:gdLst>
                <a:gd name="T0" fmla="*/ 406 w 413"/>
                <a:gd name="T1" fmla="*/ 0 h 380"/>
                <a:gd name="T2" fmla="*/ 7 w 413"/>
                <a:gd name="T3" fmla="*/ 0 h 380"/>
                <a:gd name="T4" fmla="*/ 0 w 413"/>
                <a:gd name="T5" fmla="*/ 7 h 380"/>
                <a:gd name="T6" fmla="*/ 0 w 413"/>
                <a:gd name="T7" fmla="*/ 273 h 380"/>
                <a:gd name="T8" fmla="*/ 7 w 413"/>
                <a:gd name="T9" fmla="*/ 281 h 380"/>
                <a:gd name="T10" fmla="*/ 133 w 413"/>
                <a:gd name="T11" fmla="*/ 281 h 380"/>
                <a:gd name="T12" fmla="*/ 133 w 413"/>
                <a:gd name="T13" fmla="*/ 332 h 380"/>
                <a:gd name="T14" fmla="*/ 73 w 413"/>
                <a:gd name="T15" fmla="*/ 332 h 380"/>
                <a:gd name="T16" fmla="*/ 65 w 413"/>
                <a:gd name="T17" fmla="*/ 340 h 380"/>
                <a:gd name="T18" fmla="*/ 65 w 413"/>
                <a:gd name="T19" fmla="*/ 373 h 380"/>
                <a:gd name="T20" fmla="*/ 73 w 413"/>
                <a:gd name="T21" fmla="*/ 380 h 380"/>
                <a:gd name="T22" fmla="*/ 339 w 413"/>
                <a:gd name="T23" fmla="*/ 380 h 380"/>
                <a:gd name="T24" fmla="*/ 346 w 413"/>
                <a:gd name="T25" fmla="*/ 373 h 380"/>
                <a:gd name="T26" fmla="*/ 346 w 413"/>
                <a:gd name="T27" fmla="*/ 340 h 380"/>
                <a:gd name="T28" fmla="*/ 339 w 413"/>
                <a:gd name="T29" fmla="*/ 332 h 380"/>
                <a:gd name="T30" fmla="*/ 280 w 413"/>
                <a:gd name="T31" fmla="*/ 332 h 380"/>
                <a:gd name="T32" fmla="*/ 280 w 413"/>
                <a:gd name="T33" fmla="*/ 281 h 380"/>
                <a:gd name="T34" fmla="*/ 406 w 413"/>
                <a:gd name="T35" fmla="*/ 281 h 380"/>
                <a:gd name="T36" fmla="*/ 413 w 413"/>
                <a:gd name="T37" fmla="*/ 273 h 380"/>
                <a:gd name="T38" fmla="*/ 413 w 413"/>
                <a:gd name="T39" fmla="*/ 7 h 380"/>
                <a:gd name="T40" fmla="*/ 406 w 413"/>
                <a:gd name="T41" fmla="*/ 0 h 380"/>
                <a:gd name="T42" fmla="*/ 331 w 413"/>
                <a:gd name="T43" fmla="*/ 366 h 380"/>
                <a:gd name="T44" fmla="*/ 80 w 413"/>
                <a:gd name="T45" fmla="*/ 366 h 380"/>
                <a:gd name="T46" fmla="*/ 80 w 413"/>
                <a:gd name="T47" fmla="*/ 347 h 380"/>
                <a:gd name="T48" fmla="*/ 331 w 413"/>
                <a:gd name="T49" fmla="*/ 347 h 380"/>
                <a:gd name="T50" fmla="*/ 331 w 413"/>
                <a:gd name="T51" fmla="*/ 366 h 380"/>
                <a:gd name="T52" fmla="*/ 266 w 413"/>
                <a:gd name="T53" fmla="*/ 332 h 380"/>
                <a:gd name="T54" fmla="*/ 148 w 413"/>
                <a:gd name="T55" fmla="*/ 332 h 380"/>
                <a:gd name="T56" fmla="*/ 148 w 413"/>
                <a:gd name="T57" fmla="*/ 281 h 380"/>
                <a:gd name="T58" fmla="*/ 266 w 413"/>
                <a:gd name="T59" fmla="*/ 281 h 380"/>
                <a:gd name="T60" fmla="*/ 266 w 413"/>
                <a:gd name="T61" fmla="*/ 332 h 380"/>
                <a:gd name="T62" fmla="*/ 399 w 413"/>
                <a:gd name="T63" fmla="*/ 266 h 380"/>
                <a:gd name="T64" fmla="*/ 15 w 413"/>
                <a:gd name="T65" fmla="*/ 266 h 380"/>
                <a:gd name="T66" fmla="*/ 15 w 413"/>
                <a:gd name="T67" fmla="*/ 15 h 380"/>
                <a:gd name="T68" fmla="*/ 399 w 413"/>
                <a:gd name="T69" fmla="*/ 15 h 380"/>
                <a:gd name="T70" fmla="*/ 399 w 413"/>
                <a:gd name="T71" fmla="*/ 266 h 380"/>
                <a:gd name="T72" fmla="*/ 40 w 413"/>
                <a:gd name="T73" fmla="*/ 247 h 380"/>
                <a:gd name="T74" fmla="*/ 373 w 413"/>
                <a:gd name="T75" fmla="*/ 247 h 380"/>
                <a:gd name="T76" fmla="*/ 381 w 413"/>
                <a:gd name="T77" fmla="*/ 240 h 380"/>
                <a:gd name="T78" fmla="*/ 381 w 413"/>
                <a:gd name="T79" fmla="*/ 41 h 380"/>
                <a:gd name="T80" fmla="*/ 373 w 413"/>
                <a:gd name="T81" fmla="*/ 33 h 380"/>
                <a:gd name="T82" fmla="*/ 40 w 413"/>
                <a:gd name="T83" fmla="*/ 33 h 380"/>
                <a:gd name="T84" fmla="*/ 33 w 413"/>
                <a:gd name="T85" fmla="*/ 41 h 380"/>
                <a:gd name="T86" fmla="*/ 33 w 413"/>
                <a:gd name="T87" fmla="*/ 240 h 380"/>
                <a:gd name="T88" fmla="*/ 40 w 413"/>
                <a:gd name="T89" fmla="*/ 247 h 380"/>
                <a:gd name="T90" fmla="*/ 47 w 413"/>
                <a:gd name="T91" fmla="*/ 48 h 380"/>
                <a:gd name="T92" fmla="*/ 366 w 413"/>
                <a:gd name="T93" fmla="*/ 48 h 380"/>
                <a:gd name="T94" fmla="*/ 366 w 413"/>
                <a:gd name="T95" fmla="*/ 233 h 380"/>
                <a:gd name="T96" fmla="*/ 47 w 413"/>
                <a:gd name="T97" fmla="*/ 233 h 380"/>
                <a:gd name="T98" fmla="*/ 47 w 413"/>
                <a:gd name="T99" fmla="*/ 48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13" h="380">
                  <a:moveTo>
                    <a:pt x="406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7"/>
                    <a:pt x="3" y="281"/>
                    <a:pt x="7" y="281"/>
                  </a:cubicBezTo>
                  <a:cubicBezTo>
                    <a:pt x="133" y="281"/>
                    <a:pt x="133" y="281"/>
                    <a:pt x="133" y="281"/>
                  </a:cubicBezTo>
                  <a:cubicBezTo>
                    <a:pt x="133" y="332"/>
                    <a:pt x="133" y="332"/>
                    <a:pt x="133" y="332"/>
                  </a:cubicBezTo>
                  <a:cubicBezTo>
                    <a:pt x="73" y="332"/>
                    <a:pt x="73" y="332"/>
                    <a:pt x="73" y="332"/>
                  </a:cubicBezTo>
                  <a:cubicBezTo>
                    <a:pt x="69" y="332"/>
                    <a:pt x="65" y="336"/>
                    <a:pt x="65" y="340"/>
                  </a:cubicBezTo>
                  <a:cubicBezTo>
                    <a:pt x="65" y="373"/>
                    <a:pt x="65" y="373"/>
                    <a:pt x="65" y="373"/>
                  </a:cubicBezTo>
                  <a:cubicBezTo>
                    <a:pt x="65" y="377"/>
                    <a:pt x="69" y="380"/>
                    <a:pt x="73" y="380"/>
                  </a:cubicBezTo>
                  <a:cubicBezTo>
                    <a:pt x="339" y="380"/>
                    <a:pt x="339" y="380"/>
                    <a:pt x="339" y="380"/>
                  </a:cubicBezTo>
                  <a:cubicBezTo>
                    <a:pt x="343" y="380"/>
                    <a:pt x="346" y="377"/>
                    <a:pt x="346" y="373"/>
                  </a:cubicBezTo>
                  <a:cubicBezTo>
                    <a:pt x="346" y="340"/>
                    <a:pt x="346" y="340"/>
                    <a:pt x="346" y="340"/>
                  </a:cubicBezTo>
                  <a:cubicBezTo>
                    <a:pt x="346" y="336"/>
                    <a:pt x="343" y="332"/>
                    <a:pt x="339" y="332"/>
                  </a:cubicBezTo>
                  <a:cubicBezTo>
                    <a:pt x="280" y="332"/>
                    <a:pt x="280" y="332"/>
                    <a:pt x="280" y="332"/>
                  </a:cubicBezTo>
                  <a:cubicBezTo>
                    <a:pt x="280" y="281"/>
                    <a:pt x="280" y="281"/>
                    <a:pt x="280" y="281"/>
                  </a:cubicBezTo>
                  <a:cubicBezTo>
                    <a:pt x="406" y="281"/>
                    <a:pt x="406" y="281"/>
                    <a:pt x="406" y="281"/>
                  </a:cubicBezTo>
                  <a:cubicBezTo>
                    <a:pt x="410" y="281"/>
                    <a:pt x="413" y="277"/>
                    <a:pt x="413" y="273"/>
                  </a:cubicBezTo>
                  <a:cubicBezTo>
                    <a:pt x="413" y="7"/>
                    <a:pt x="413" y="7"/>
                    <a:pt x="413" y="7"/>
                  </a:cubicBezTo>
                  <a:cubicBezTo>
                    <a:pt x="413" y="3"/>
                    <a:pt x="410" y="0"/>
                    <a:pt x="406" y="0"/>
                  </a:cubicBezTo>
                  <a:close/>
                  <a:moveTo>
                    <a:pt x="331" y="366"/>
                  </a:moveTo>
                  <a:cubicBezTo>
                    <a:pt x="80" y="366"/>
                    <a:pt x="80" y="366"/>
                    <a:pt x="80" y="366"/>
                  </a:cubicBezTo>
                  <a:cubicBezTo>
                    <a:pt x="80" y="347"/>
                    <a:pt x="80" y="347"/>
                    <a:pt x="80" y="347"/>
                  </a:cubicBezTo>
                  <a:cubicBezTo>
                    <a:pt x="331" y="347"/>
                    <a:pt x="331" y="347"/>
                    <a:pt x="331" y="347"/>
                  </a:cubicBezTo>
                  <a:lnTo>
                    <a:pt x="331" y="366"/>
                  </a:lnTo>
                  <a:close/>
                  <a:moveTo>
                    <a:pt x="266" y="332"/>
                  </a:moveTo>
                  <a:cubicBezTo>
                    <a:pt x="148" y="332"/>
                    <a:pt x="148" y="332"/>
                    <a:pt x="148" y="332"/>
                  </a:cubicBezTo>
                  <a:cubicBezTo>
                    <a:pt x="148" y="281"/>
                    <a:pt x="148" y="281"/>
                    <a:pt x="148" y="281"/>
                  </a:cubicBezTo>
                  <a:cubicBezTo>
                    <a:pt x="266" y="281"/>
                    <a:pt x="266" y="281"/>
                    <a:pt x="266" y="281"/>
                  </a:cubicBezTo>
                  <a:lnTo>
                    <a:pt x="266" y="332"/>
                  </a:lnTo>
                  <a:close/>
                  <a:moveTo>
                    <a:pt x="399" y="266"/>
                  </a:moveTo>
                  <a:cubicBezTo>
                    <a:pt x="15" y="266"/>
                    <a:pt x="15" y="266"/>
                    <a:pt x="15" y="26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399" y="15"/>
                    <a:pt x="399" y="15"/>
                    <a:pt x="399" y="15"/>
                  </a:cubicBezTo>
                  <a:lnTo>
                    <a:pt x="399" y="266"/>
                  </a:lnTo>
                  <a:close/>
                  <a:moveTo>
                    <a:pt x="40" y="247"/>
                  </a:moveTo>
                  <a:cubicBezTo>
                    <a:pt x="373" y="247"/>
                    <a:pt x="373" y="247"/>
                    <a:pt x="373" y="247"/>
                  </a:cubicBezTo>
                  <a:cubicBezTo>
                    <a:pt x="377" y="247"/>
                    <a:pt x="381" y="244"/>
                    <a:pt x="381" y="240"/>
                  </a:cubicBezTo>
                  <a:cubicBezTo>
                    <a:pt x="381" y="41"/>
                    <a:pt x="381" y="41"/>
                    <a:pt x="381" y="41"/>
                  </a:cubicBezTo>
                  <a:cubicBezTo>
                    <a:pt x="381" y="37"/>
                    <a:pt x="377" y="33"/>
                    <a:pt x="373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36" y="33"/>
                    <a:pt x="33" y="37"/>
                    <a:pt x="33" y="41"/>
                  </a:cubicBezTo>
                  <a:cubicBezTo>
                    <a:pt x="33" y="240"/>
                    <a:pt x="33" y="240"/>
                    <a:pt x="33" y="240"/>
                  </a:cubicBezTo>
                  <a:cubicBezTo>
                    <a:pt x="33" y="244"/>
                    <a:pt x="36" y="247"/>
                    <a:pt x="40" y="247"/>
                  </a:cubicBezTo>
                  <a:close/>
                  <a:moveTo>
                    <a:pt x="47" y="48"/>
                  </a:moveTo>
                  <a:cubicBezTo>
                    <a:pt x="366" y="48"/>
                    <a:pt x="366" y="48"/>
                    <a:pt x="366" y="48"/>
                  </a:cubicBezTo>
                  <a:cubicBezTo>
                    <a:pt x="366" y="233"/>
                    <a:pt x="366" y="233"/>
                    <a:pt x="366" y="233"/>
                  </a:cubicBezTo>
                  <a:cubicBezTo>
                    <a:pt x="47" y="233"/>
                    <a:pt x="47" y="233"/>
                    <a:pt x="47" y="233"/>
                  </a:cubicBezTo>
                  <a:lnTo>
                    <a:pt x="4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56" name="Straight Connector 16"/>
            <p:cNvCxnSpPr/>
            <p:nvPr/>
          </p:nvCxnSpPr>
          <p:spPr>
            <a:xfrm>
              <a:off x="1302945" y="2252566"/>
              <a:ext cx="96442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17"/>
            <p:cNvCxnSpPr>
              <a:endCxn id="69" idx="6"/>
            </p:cNvCxnSpPr>
            <p:nvPr/>
          </p:nvCxnSpPr>
          <p:spPr>
            <a:xfrm>
              <a:off x="3095707" y="2145944"/>
              <a:ext cx="0" cy="24292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20"/>
            <p:cNvCxnSpPr/>
            <p:nvPr/>
          </p:nvCxnSpPr>
          <p:spPr>
            <a:xfrm>
              <a:off x="3917233" y="2818824"/>
              <a:ext cx="102904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21"/>
            <p:cNvCxnSpPr/>
            <p:nvPr/>
          </p:nvCxnSpPr>
          <p:spPr>
            <a:xfrm>
              <a:off x="3089821" y="2825979"/>
              <a:ext cx="43686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24"/>
            <p:cNvCxnSpPr/>
            <p:nvPr/>
          </p:nvCxnSpPr>
          <p:spPr>
            <a:xfrm>
              <a:off x="2652954" y="2252566"/>
              <a:ext cx="43686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25"/>
            <p:cNvCxnSpPr/>
            <p:nvPr/>
          </p:nvCxnSpPr>
          <p:spPr>
            <a:xfrm>
              <a:off x="1394328" y="1920636"/>
              <a:ext cx="0" cy="33193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27"/>
            <p:cNvCxnSpPr/>
            <p:nvPr/>
          </p:nvCxnSpPr>
          <p:spPr>
            <a:xfrm>
              <a:off x="4751083" y="2818825"/>
              <a:ext cx="0" cy="33193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Freeform 77"/>
            <p:cNvSpPr>
              <a:spLocks noEditPoints="1"/>
            </p:cNvSpPr>
            <p:nvPr/>
          </p:nvSpPr>
          <p:spPr bwMode="auto">
            <a:xfrm>
              <a:off x="2932616" y="2388869"/>
              <a:ext cx="389346" cy="267151"/>
            </a:xfrm>
            <a:custGeom>
              <a:avLst/>
              <a:gdLst>
                <a:gd name="T0" fmla="*/ 340 w 413"/>
                <a:gd name="T1" fmla="*/ 283 h 283"/>
                <a:gd name="T2" fmla="*/ 73 w 413"/>
                <a:gd name="T3" fmla="*/ 283 h 283"/>
                <a:gd name="T4" fmla="*/ 72 w 413"/>
                <a:gd name="T5" fmla="*/ 283 h 283"/>
                <a:gd name="T6" fmla="*/ 0 w 413"/>
                <a:gd name="T7" fmla="*/ 209 h 283"/>
                <a:gd name="T8" fmla="*/ 70 w 413"/>
                <a:gd name="T9" fmla="*/ 135 h 283"/>
                <a:gd name="T10" fmla="*/ 66 w 413"/>
                <a:gd name="T11" fmla="*/ 107 h 283"/>
                <a:gd name="T12" fmla="*/ 173 w 413"/>
                <a:gd name="T13" fmla="*/ 0 h 283"/>
                <a:gd name="T14" fmla="*/ 273 w 413"/>
                <a:gd name="T15" fmla="*/ 69 h 283"/>
                <a:gd name="T16" fmla="*/ 273 w 413"/>
                <a:gd name="T17" fmla="*/ 69 h 283"/>
                <a:gd name="T18" fmla="*/ 346 w 413"/>
                <a:gd name="T19" fmla="*/ 135 h 283"/>
                <a:gd name="T20" fmla="*/ 413 w 413"/>
                <a:gd name="T21" fmla="*/ 209 h 283"/>
                <a:gd name="T22" fmla="*/ 341 w 413"/>
                <a:gd name="T23" fmla="*/ 283 h 283"/>
                <a:gd name="T24" fmla="*/ 340 w 413"/>
                <a:gd name="T25" fmla="*/ 283 h 283"/>
                <a:gd name="T26" fmla="*/ 73 w 413"/>
                <a:gd name="T27" fmla="*/ 268 h 283"/>
                <a:gd name="T28" fmla="*/ 339 w 413"/>
                <a:gd name="T29" fmla="*/ 268 h 283"/>
                <a:gd name="T30" fmla="*/ 340 w 413"/>
                <a:gd name="T31" fmla="*/ 268 h 283"/>
                <a:gd name="T32" fmla="*/ 398 w 413"/>
                <a:gd name="T33" fmla="*/ 209 h 283"/>
                <a:gd name="T34" fmla="*/ 339 w 413"/>
                <a:gd name="T35" fmla="*/ 150 h 283"/>
                <a:gd name="T36" fmla="*/ 332 w 413"/>
                <a:gd name="T37" fmla="*/ 142 h 283"/>
                <a:gd name="T38" fmla="*/ 273 w 413"/>
                <a:gd name="T39" fmla="*/ 83 h 283"/>
                <a:gd name="T40" fmla="*/ 268 w 413"/>
                <a:gd name="T41" fmla="*/ 84 h 283"/>
                <a:gd name="T42" fmla="*/ 261 w 413"/>
                <a:gd name="T43" fmla="*/ 79 h 283"/>
                <a:gd name="T44" fmla="*/ 173 w 413"/>
                <a:gd name="T45" fmla="*/ 15 h 283"/>
                <a:gd name="T46" fmla="*/ 81 w 413"/>
                <a:gd name="T47" fmla="*/ 107 h 283"/>
                <a:gd name="T48" fmla="*/ 87 w 413"/>
                <a:gd name="T49" fmla="*/ 140 h 283"/>
                <a:gd name="T50" fmla="*/ 86 w 413"/>
                <a:gd name="T51" fmla="*/ 147 h 283"/>
                <a:gd name="T52" fmla="*/ 79 w 413"/>
                <a:gd name="T53" fmla="*/ 150 h 283"/>
                <a:gd name="T54" fmla="*/ 73 w 413"/>
                <a:gd name="T55" fmla="*/ 150 h 283"/>
                <a:gd name="T56" fmla="*/ 14 w 413"/>
                <a:gd name="T57" fmla="*/ 209 h 283"/>
                <a:gd name="T58" fmla="*/ 73 w 413"/>
                <a:gd name="T59" fmla="*/ 268 h 283"/>
                <a:gd name="T60" fmla="*/ 73 w 413"/>
                <a:gd name="T61" fmla="*/ 268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3" h="283">
                  <a:moveTo>
                    <a:pt x="340" y="283"/>
                  </a:moveTo>
                  <a:cubicBezTo>
                    <a:pt x="73" y="283"/>
                    <a:pt x="73" y="283"/>
                    <a:pt x="73" y="283"/>
                  </a:cubicBezTo>
                  <a:cubicBezTo>
                    <a:pt x="73" y="283"/>
                    <a:pt x="72" y="283"/>
                    <a:pt x="72" y="283"/>
                  </a:cubicBezTo>
                  <a:cubicBezTo>
                    <a:pt x="32" y="282"/>
                    <a:pt x="0" y="249"/>
                    <a:pt x="0" y="209"/>
                  </a:cubicBezTo>
                  <a:cubicBezTo>
                    <a:pt x="0" y="169"/>
                    <a:pt x="31" y="137"/>
                    <a:pt x="70" y="135"/>
                  </a:cubicBezTo>
                  <a:cubicBezTo>
                    <a:pt x="67" y="126"/>
                    <a:pt x="66" y="117"/>
                    <a:pt x="66" y="107"/>
                  </a:cubicBezTo>
                  <a:cubicBezTo>
                    <a:pt x="66" y="48"/>
                    <a:pt x="114" y="0"/>
                    <a:pt x="173" y="0"/>
                  </a:cubicBezTo>
                  <a:cubicBezTo>
                    <a:pt x="217" y="0"/>
                    <a:pt x="257" y="27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311" y="69"/>
                    <a:pt x="343" y="98"/>
                    <a:pt x="346" y="135"/>
                  </a:cubicBezTo>
                  <a:cubicBezTo>
                    <a:pt x="384" y="139"/>
                    <a:pt x="413" y="171"/>
                    <a:pt x="413" y="209"/>
                  </a:cubicBezTo>
                  <a:cubicBezTo>
                    <a:pt x="413" y="249"/>
                    <a:pt x="381" y="282"/>
                    <a:pt x="341" y="283"/>
                  </a:cubicBezTo>
                  <a:cubicBezTo>
                    <a:pt x="340" y="283"/>
                    <a:pt x="340" y="283"/>
                    <a:pt x="340" y="283"/>
                  </a:cubicBezTo>
                  <a:close/>
                  <a:moveTo>
                    <a:pt x="73" y="268"/>
                  </a:moveTo>
                  <a:cubicBezTo>
                    <a:pt x="339" y="268"/>
                    <a:pt x="339" y="268"/>
                    <a:pt x="339" y="268"/>
                  </a:cubicBezTo>
                  <a:cubicBezTo>
                    <a:pt x="339" y="268"/>
                    <a:pt x="340" y="268"/>
                    <a:pt x="340" y="268"/>
                  </a:cubicBezTo>
                  <a:cubicBezTo>
                    <a:pt x="372" y="268"/>
                    <a:pt x="398" y="241"/>
                    <a:pt x="398" y="209"/>
                  </a:cubicBezTo>
                  <a:cubicBezTo>
                    <a:pt x="398" y="176"/>
                    <a:pt x="372" y="150"/>
                    <a:pt x="339" y="150"/>
                  </a:cubicBezTo>
                  <a:cubicBezTo>
                    <a:pt x="335" y="150"/>
                    <a:pt x="332" y="146"/>
                    <a:pt x="332" y="142"/>
                  </a:cubicBezTo>
                  <a:cubicBezTo>
                    <a:pt x="332" y="110"/>
                    <a:pt x="305" y="83"/>
                    <a:pt x="273" y="83"/>
                  </a:cubicBezTo>
                  <a:cubicBezTo>
                    <a:pt x="271" y="83"/>
                    <a:pt x="270" y="83"/>
                    <a:pt x="268" y="84"/>
                  </a:cubicBezTo>
                  <a:cubicBezTo>
                    <a:pt x="265" y="84"/>
                    <a:pt x="262" y="82"/>
                    <a:pt x="261" y="79"/>
                  </a:cubicBezTo>
                  <a:cubicBezTo>
                    <a:pt x="248" y="40"/>
                    <a:pt x="213" y="15"/>
                    <a:pt x="173" y="15"/>
                  </a:cubicBezTo>
                  <a:cubicBezTo>
                    <a:pt x="122" y="15"/>
                    <a:pt x="81" y="56"/>
                    <a:pt x="81" y="107"/>
                  </a:cubicBezTo>
                  <a:cubicBezTo>
                    <a:pt x="81" y="118"/>
                    <a:pt x="83" y="129"/>
                    <a:pt x="87" y="140"/>
                  </a:cubicBezTo>
                  <a:cubicBezTo>
                    <a:pt x="88" y="142"/>
                    <a:pt x="87" y="145"/>
                    <a:pt x="86" y="147"/>
                  </a:cubicBezTo>
                  <a:cubicBezTo>
                    <a:pt x="84" y="149"/>
                    <a:pt x="82" y="150"/>
                    <a:pt x="79" y="150"/>
                  </a:cubicBezTo>
                  <a:cubicBezTo>
                    <a:pt x="77" y="150"/>
                    <a:pt x="75" y="150"/>
                    <a:pt x="73" y="150"/>
                  </a:cubicBezTo>
                  <a:cubicBezTo>
                    <a:pt x="41" y="150"/>
                    <a:pt x="14" y="176"/>
                    <a:pt x="14" y="209"/>
                  </a:cubicBezTo>
                  <a:cubicBezTo>
                    <a:pt x="14" y="241"/>
                    <a:pt x="41" y="268"/>
                    <a:pt x="73" y="268"/>
                  </a:cubicBezTo>
                  <a:cubicBezTo>
                    <a:pt x="73" y="268"/>
                    <a:pt x="73" y="268"/>
                    <a:pt x="73" y="2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70" name="Straight Connector 28"/>
            <p:cNvCxnSpPr/>
            <p:nvPr/>
          </p:nvCxnSpPr>
          <p:spPr>
            <a:xfrm>
              <a:off x="3089821" y="2656020"/>
              <a:ext cx="0" cy="5443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CasellaDiTesto 70"/>
            <p:cNvSpPr txBox="1"/>
            <p:nvPr/>
          </p:nvSpPr>
          <p:spPr>
            <a:xfrm>
              <a:off x="681564" y="1205148"/>
              <a:ext cx="637529" cy="307777"/>
            </a:xfrm>
            <a:prstGeom prst="rect">
              <a:avLst/>
            </a:prstGeom>
            <a:solidFill>
              <a:schemeClr val="accent3"/>
            </a:solidFill>
            <a:effectLst/>
          </p:spPr>
          <p:txBody>
            <a:bodyPr vert="horz" wrap="none" lIns="72000" tIns="0" rIns="72000" bIns="0" rtlCol="0" anchor="ctr" anchorCtr="0">
              <a:spAutoFit/>
              <a:scene3d>
                <a:camera prst="orthographicFront"/>
                <a:lightRig rig="threePt" dir="t">
                  <a:rot lat="0" lon="0" rev="4800000"/>
                </a:lightRig>
              </a:scene3d>
              <a:sp3d prstMaterial="matte">
                <a:bevelT w="50800" h="10160"/>
              </a:sp3d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rPr>
                <a:t>IPv6</a:t>
              </a:r>
            </a:p>
          </p:txBody>
        </p:sp>
        <p:sp>
          <p:nvSpPr>
            <p:cNvPr id="72" name="CasellaDiTesto 71"/>
            <p:cNvSpPr txBox="1"/>
            <p:nvPr/>
          </p:nvSpPr>
          <p:spPr>
            <a:xfrm>
              <a:off x="1475974" y="1205147"/>
              <a:ext cx="631117" cy="307777"/>
            </a:xfrm>
            <a:prstGeom prst="rect">
              <a:avLst/>
            </a:prstGeom>
            <a:solidFill>
              <a:schemeClr val="bg2"/>
            </a:solidFill>
            <a:effectLst/>
          </p:spPr>
          <p:txBody>
            <a:bodyPr vert="horz" wrap="none" lIns="72000" tIns="0" rIns="72000" bIns="0" rtlCol="0" anchor="ctr" anchorCtr="0">
              <a:spAutoFit/>
              <a:scene3d>
                <a:camera prst="orthographicFront"/>
                <a:lightRig rig="threePt" dir="t">
                  <a:rot lat="0" lon="0" rev="4800000"/>
                </a:lightRig>
              </a:scene3d>
              <a:sp3d prstMaterial="matte">
                <a:bevelT w="50800" h="10160"/>
              </a:sp3d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rPr>
                <a:t>IPv4</a:t>
              </a:r>
            </a:p>
          </p:txBody>
        </p:sp>
        <p:sp>
          <p:nvSpPr>
            <p:cNvPr id="73" name="CasellaDiTesto 72"/>
            <p:cNvSpPr txBox="1"/>
            <p:nvPr/>
          </p:nvSpPr>
          <p:spPr>
            <a:xfrm>
              <a:off x="4038319" y="3583908"/>
              <a:ext cx="637529" cy="307777"/>
            </a:xfrm>
            <a:prstGeom prst="rect">
              <a:avLst/>
            </a:prstGeom>
            <a:solidFill>
              <a:schemeClr val="accent3"/>
            </a:solidFill>
            <a:effectLst/>
          </p:spPr>
          <p:txBody>
            <a:bodyPr vert="horz" wrap="none" lIns="72000" tIns="0" rIns="72000" bIns="0" rtlCol="0" anchor="ctr" anchorCtr="0">
              <a:spAutoFit/>
              <a:scene3d>
                <a:camera prst="orthographicFront"/>
                <a:lightRig rig="threePt" dir="t">
                  <a:rot lat="0" lon="0" rev="4800000"/>
                </a:lightRig>
              </a:scene3d>
              <a:sp3d prstMaterial="matte">
                <a:bevelT w="50800" h="10160"/>
              </a:sp3d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rPr>
                <a:t>IPv6</a:t>
              </a:r>
            </a:p>
          </p:txBody>
        </p:sp>
        <p:sp>
          <p:nvSpPr>
            <p:cNvPr id="74" name="CasellaDiTesto 73"/>
            <p:cNvSpPr txBox="1"/>
            <p:nvPr/>
          </p:nvSpPr>
          <p:spPr>
            <a:xfrm>
              <a:off x="4832729" y="3583907"/>
              <a:ext cx="631117" cy="307777"/>
            </a:xfrm>
            <a:prstGeom prst="rect">
              <a:avLst/>
            </a:prstGeom>
            <a:solidFill>
              <a:schemeClr val="bg2"/>
            </a:solidFill>
            <a:effectLst/>
          </p:spPr>
          <p:txBody>
            <a:bodyPr vert="horz" wrap="none" lIns="72000" tIns="0" rIns="72000" bIns="0" rtlCol="0" anchor="ctr" anchorCtr="0">
              <a:spAutoFit/>
              <a:scene3d>
                <a:camera prst="orthographicFront"/>
                <a:lightRig rig="threePt" dir="t">
                  <a:rot lat="0" lon="0" rev="4800000"/>
                </a:lightRig>
              </a:scene3d>
              <a:sp3d prstMaterial="matte">
                <a:bevelT w="50800" h="10160"/>
              </a:sp3d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rPr>
                <a:t>IPv4</a:t>
              </a:r>
            </a:p>
          </p:txBody>
        </p:sp>
      </p:grpSp>
      <p:grpSp>
        <p:nvGrpSpPr>
          <p:cNvPr id="79" name="Gruppo 78"/>
          <p:cNvGrpSpPr/>
          <p:nvPr/>
        </p:nvGrpSpPr>
        <p:grpSpPr>
          <a:xfrm>
            <a:off x="119336" y="4015947"/>
            <a:ext cx="5904000" cy="2772000"/>
            <a:chOff x="119336" y="1161056"/>
            <a:chExt cx="5904000" cy="2772000"/>
          </a:xfrm>
        </p:grpSpPr>
        <p:sp>
          <p:nvSpPr>
            <p:cNvPr id="80" name="Rettangolo 79"/>
            <p:cNvSpPr/>
            <p:nvPr/>
          </p:nvSpPr>
          <p:spPr bwMode="ltGray">
            <a:xfrm>
              <a:off x="119336" y="1161056"/>
              <a:ext cx="5904000" cy="2772000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Condensed" pitchFamily="34" charset="0"/>
                <a:ea typeface="+mn-ea"/>
                <a:cs typeface="+mn-cs"/>
              </a:endParaRPr>
            </a:p>
          </p:txBody>
        </p:sp>
        <p:sp>
          <p:nvSpPr>
            <p:cNvPr id="81" name="Freeform 79"/>
            <p:cNvSpPr>
              <a:spLocks noEditPoints="1"/>
            </p:cNvSpPr>
            <p:nvPr/>
          </p:nvSpPr>
          <p:spPr bwMode="auto">
            <a:xfrm>
              <a:off x="1199457" y="1557016"/>
              <a:ext cx="389745" cy="358198"/>
            </a:xfrm>
            <a:custGeom>
              <a:avLst/>
              <a:gdLst>
                <a:gd name="T0" fmla="*/ 406 w 413"/>
                <a:gd name="T1" fmla="*/ 0 h 380"/>
                <a:gd name="T2" fmla="*/ 7 w 413"/>
                <a:gd name="T3" fmla="*/ 0 h 380"/>
                <a:gd name="T4" fmla="*/ 0 w 413"/>
                <a:gd name="T5" fmla="*/ 7 h 380"/>
                <a:gd name="T6" fmla="*/ 0 w 413"/>
                <a:gd name="T7" fmla="*/ 273 h 380"/>
                <a:gd name="T8" fmla="*/ 7 w 413"/>
                <a:gd name="T9" fmla="*/ 281 h 380"/>
                <a:gd name="T10" fmla="*/ 133 w 413"/>
                <a:gd name="T11" fmla="*/ 281 h 380"/>
                <a:gd name="T12" fmla="*/ 133 w 413"/>
                <a:gd name="T13" fmla="*/ 332 h 380"/>
                <a:gd name="T14" fmla="*/ 73 w 413"/>
                <a:gd name="T15" fmla="*/ 332 h 380"/>
                <a:gd name="T16" fmla="*/ 65 w 413"/>
                <a:gd name="T17" fmla="*/ 340 h 380"/>
                <a:gd name="T18" fmla="*/ 65 w 413"/>
                <a:gd name="T19" fmla="*/ 373 h 380"/>
                <a:gd name="T20" fmla="*/ 73 w 413"/>
                <a:gd name="T21" fmla="*/ 380 h 380"/>
                <a:gd name="T22" fmla="*/ 339 w 413"/>
                <a:gd name="T23" fmla="*/ 380 h 380"/>
                <a:gd name="T24" fmla="*/ 346 w 413"/>
                <a:gd name="T25" fmla="*/ 373 h 380"/>
                <a:gd name="T26" fmla="*/ 346 w 413"/>
                <a:gd name="T27" fmla="*/ 340 h 380"/>
                <a:gd name="T28" fmla="*/ 339 w 413"/>
                <a:gd name="T29" fmla="*/ 332 h 380"/>
                <a:gd name="T30" fmla="*/ 280 w 413"/>
                <a:gd name="T31" fmla="*/ 332 h 380"/>
                <a:gd name="T32" fmla="*/ 280 w 413"/>
                <a:gd name="T33" fmla="*/ 281 h 380"/>
                <a:gd name="T34" fmla="*/ 406 w 413"/>
                <a:gd name="T35" fmla="*/ 281 h 380"/>
                <a:gd name="T36" fmla="*/ 413 w 413"/>
                <a:gd name="T37" fmla="*/ 273 h 380"/>
                <a:gd name="T38" fmla="*/ 413 w 413"/>
                <a:gd name="T39" fmla="*/ 7 h 380"/>
                <a:gd name="T40" fmla="*/ 406 w 413"/>
                <a:gd name="T41" fmla="*/ 0 h 380"/>
                <a:gd name="T42" fmla="*/ 331 w 413"/>
                <a:gd name="T43" fmla="*/ 366 h 380"/>
                <a:gd name="T44" fmla="*/ 80 w 413"/>
                <a:gd name="T45" fmla="*/ 366 h 380"/>
                <a:gd name="T46" fmla="*/ 80 w 413"/>
                <a:gd name="T47" fmla="*/ 347 h 380"/>
                <a:gd name="T48" fmla="*/ 331 w 413"/>
                <a:gd name="T49" fmla="*/ 347 h 380"/>
                <a:gd name="T50" fmla="*/ 331 w 413"/>
                <a:gd name="T51" fmla="*/ 366 h 380"/>
                <a:gd name="T52" fmla="*/ 266 w 413"/>
                <a:gd name="T53" fmla="*/ 332 h 380"/>
                <a:gd name="T54" fmla="*/ 148 w 413"/>
                <a:gd name="T55" fmla="*/ 332 h 380"/>
                <a:gd name="T56" fmla="*/ 148 w 413"/>
                <a:gd name="T57" fmla="*/ 281 h 380"/>
                <a:gd name="T58" fmla="*/ 266 w 413"/>
                <a:gd name="T59" fmla="*/ 281 h 380"/>
                <a:gd name="T60" fmla="*/ 266 w 413"/>
                <a:gd name="T61" fmla="*/ 332 h 380"/>
                <a:gd name="T62" fmla="*/ 399 w 413"/>
                <a:gd name="T63" fmla="*/ 266 h 380"/>
                <a:gd name="T64" fmla="*/ 15 w 413"/>
                <a:gd name="T65" fmla="*/ 266 h 380"/>
                <a:gd name="T66" fmla="*/ 15 w 413"/>
                <a:gd name="T67" fmla="*/ 15 h 380"/>
                <a:gd name="T68" fmla="*/ 399 w 413"/>
                <a:gd name="T69" fmla="*/ 15 h 380"/>
                <a:gd name="T70" fmla="*/ 399 w 413"/>
                <a:gd name="T71" fmla="*/ 266 h 380"/>
                <a:gd name="T72" fmla="*/ 40 w 413"/>
                <a:gd name="T73" fmla="*/ 247 h 380"/>
                <a:gd name="T74" fmla="*/ 373 w 413"/>
                <a:gd name="T75" fmla="*/ 247 h 380"/>
                <a:gd name="T76" fmla="*/ 381 w 413"/>
                <a:gd name="T77" fmla="*/ 240 h 380"/>
                <a:gd name="T78" fmla="*/ 381 w 413"/>
                <a:gd name="T79" fmla="*/ 41 h 380"/>
                <a:gd name="T80" fmla="*/ 373 w 413"/>
                <a:gd name="T81" fmla="*/ 33 h 380"/>
                <a:gd name="T82" fmla="*/ 40 w 413"/>
                <a:gd name="T83" fmla="*/ 33 h 380"/>
                <a:gd name="T84" fmla="*/ 33 w 413"/>
                <a:gd name="T85" fmla="*/ 41 h 380"/>
                <a:gd name="T86" fmla="*/ 33 w 413"/>
                <a:gd name="T87" fmla="*/ 240 h 380"/>
                <a:gd name="T88" fmla="*/ 40 w 413"/>
                <a:gd name="T89" fmla="*/ 247 h 380"/>
                <a:gd name="T90" fmla="*/ 47 w 413"/>
                <a:gd name="T91" fmla="*/ 48 h 380"/>
                <a:gd name="T92" fmla="*/ 366 w 413"/>
                <a:gd name="T93" fmla="*/ 48 h 380"/>
                <a:gd name="T94" fmla="*/ 366 w 413"/>
                <a:gd name="T95" fmla="*/ 233 h 380"/>
                <a:gd name="T96" fmla="*/ 47 w 413"/>
                <a:gd name="T97" fmla="*/ 233 h 380"/>
                <a:gd name="T98" fmla="*/ 47 w 413"/>
                <a:gd name="T99" fmla="*/ 48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13" h="380">
                  <a:moveTo>
                    <a:pt x="406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7"/>
                    <a:pt x="3" y="281"/>
                    <a:pt x="7" y="281"/>
                  </a:cubicBezTo>
                  <a:cubicBezTo>
                    <a:pt x="133" y="281"/>
                    <a:pt x="133" y="281"/>
                    <a:pt x="133" y="281"/>
                  </a:cubicBezTo>
                  <a:cubicBezTo>
                    <a:pt x="133" y="332"/>
                    <a:pt x="133" y="332"/>
                    <a:pt x="133" y="332"/>
                  </a:cubicBezTo>
                  <a:cubicBezTo>
                    <a:pt x="73" y="332"/>
                    <a:pt x="73" y="332"/>
                    <a:pt x="73" y="332"/>
                  </a:cubicBezTo>
                  <a:cubicBezTo>
                    <a:pt x="69" y="332"/>
                    <a:pt x="65" y="336"/>
                    <a:pt x="65" y="340"/>
                  </a:cubicBezTo>
                  <a:cubicBezTo>
                    <a:pt x="65" y="373"/>
                    <a:pt x="65" y="373"/>
                    <a:pt x="65" y="373"/>
                  </a:cubicBezTo>
                  <a:cubicBezTo>
                    <a:pt x="65" y="377"/>
                    <a:pt x="69" y="380"/>
                    <a:pt x="73" y="380"/>
                  </a:cubicBezTo>
                  <a:cubicBezTo>
                    <a:pt x="339" y="380"/>
                    <a:pt x="339" y="380"/>
                    <a:pt x="339" y="380"/>
                  </a:cubicBezTo>
                  <a:cubicBezTo>
                    <a:pt x="343" y="380"/>
                    <a:pt x="346" y="377"/>
                    <a:pt x="346" y="373"/>
                  </a:cubicBezTo>
                  <a:cubicBezTo>
                    <a:pt x="346" y="340"/>
                    <a:pt x="346" y="340"/>
                    <a:pt x="346" y="340"/>
                  </a:cubicBezTo>
                  <a:cubicBezTo>
                    <a:pt x="346" y="336"/>
                    <a:pt x="343" y="332"/>
                    <a:pt x="339" y="332"/>
                  </a:cubicBezTo>
                  <a:cubicBezTo>
                    <a:pt x="280" y="332"/>
                    <a:pt x="280" y="332"/>
                    <a:pt x="280" y="332"/>
                  </a:cubicBezTo>
                  <a:cubicBezTo>
                    <a:pt x="280" y="281"/>
                    <a:pt x="280" y="281"/>
                    <a:pt x="280" y="281"/>
                  </a:cubicBezTo>
                  <a:cubicBezTo>
                    <a:pt x="406" y="281"/>
                    <a:pt x="406" y="281"/>
                    <a:pt x="406" y="281"/>
                  </a:cubicBezTo>
                  <a:cubicBezTo>
                    <a:pt x="410" y="281"/>
                    <a:pt x="413" y="277"/>
                    <a:pt x="413" y="273"/>
                  </a:cubicBezTo>
                  <a:cubicBezTo>
                    <a:pt x="413" y="7"/>
                    <a:pt x="413" y="7"/>
                    <a:pt x="413" y="7"/>
                  </a:cubicBezTo>
                  <a:cubicBezTo>
                    <a:pt x="413" y="3"/>
                    <a:pt x="410" y="0"/>
                    <a:pt x="406" y="0"/>
                  </a:cubicBezTo>
                  <a:close/>
                  <a:moveTo>
                    <a:pt x="331" y="366"/>
                  </a:moveTo>
                  <a:cubicBezTo>
                    <a:pt x="80" y="366"/>
                    <a:pt x="80" y="366"/>
                    <a:pt x="80" y="366"/>
                  </a:cubicBezTo>
                  <a:cubicBezTo>
                    <a:pt x="80" y="347"/>
                    <a:pt x="80" y="347"/>
                    <a:pt x="80" y="347"/>
                  </a:cubicBezTo>
                  <a:cubicBezTo>
                    <a:pt x="331" y="347"/>
                    <a:pt x="331" y="347"/>
                    <a:pt x="331" y="347"/>
                  </a:cubicBezTo>
                  <a:lnTo>
                    <a:pt x="331" y="366"/>
                  </a:lnTo>
                  <a:close/>
                  <a:moveTo>
                    <a:pt x="266" y="332"/>
                  </a:moveTo>
                  <a:cubicBezTo>
                    <a:pt x="148" y="332"/>
                    <a:pt x="148" y="332"/>
                    <a:pt x="148" y="332"/>
                  </a:cubicBezTo>
                  <a:cubicBezTo>
                    <a:pt x="148" y="281"/>
                    <a:pt x="148" y="281"/>
                    <a:pt x="148" y="281"/>
                  </a:cubicBezTo>
                  <a:cubicBezTo>
                    <a:pt x="266" y="281"/>
                    <a:pt x="266" y="281"/>
                    <a:pt x="266" y="281"/>
                  </a:cubicBezTo>
                  <a:lnTo>
                    <a:pt x="266" y="332"/>
                  </a:lnTo>
                  <a:close/>
                  <a:moveTo>
                    <a:pt x="399" y="266"/>
                  </a:moveTo>
                  <a:cubicBezTo>
                    <a:pt x="15" y="266"/>
                    <a:pt x="15" y="266"/>
                    <a:pt x="15" y="26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399" y="15"/>
                    <a:pt x="399" y="15"/>
                    <a:pt x="399" y="15"/>
                  </a:cubicBezTo>
                  <a:lnTo>
                    <a:pt x="399" y="266"/>
                  </a:lnTo>
                  <a:close/>
                  <a:moveTo>
                    <a:pt x="40" y="247"/>
                  </a:moveTo>
                  <a:cubicBezTo>
                    <a:pt x="373" y="247"/>
                    <a:pt x="373" y="247"/>
                    <a:pt x="373" y="247"/>
                  </a:cubicBezTo>
                  <a:cubicBezTo>
                    <a:pt x="377" y="247"/>
                    <a:pt x="381" y="244"/>
                    <a:pt x="381" y="240"/>
                  </a:cubicBezTo>
                  <a:cubicBezTo>
                    <a:pt x="381" y="41"/>
                    <a:pt x="381" y="41"/>
                    <a:pt x="381" y="41"/>
                  </a:cubicBezTo>
                  <a:cubicBezTo>
                    <a:pt x="381" y="37"/>
                    <a:pt x="377" y="33"/>
                    <a:pt x="373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36" y="33"/>
                    <a:pt x="33" y="37"/>
                    <a:pt x="33" y="41"/>
                  </a:cubicBezTo>
                  <a:cubicBezTo>
                    <a:pt x="33" y="240"/>
                    <a:pt x="33" y="240"/>
                    <a:pt x="33" y="240"/>
                  </a:cubicBezTo>
                  <a:cubicBezTo>
                    <a:pt x="33" y="244"/>
                    <a:pt x="36" y="247"/>
                    <a:pt x="40" y="247"/>
                  </a:cubicBezTo>
                  <a:close/>
                  <a:moveTo>
                    <a:pt x="47" y="48"/>
                  </a:moveTo>
                  <a:cubicBezTo>
                    <a:pt x="366" y="48"/>
                    <a:pt x="366" y="48"/>
                    <a:pt x="366" y="48"/>
                  </a:cubicBezTo>
                  <a:cubicBezTo>
                    <a:pt x="366" y="233"/>
                    <a:pt x="366" y="233"/>
                    <a:pt x="366" y="233"/>
                  </a:cubicBezTo>
                  <a:cubicBezTo>
                    <a:pt x="47" y="233"/>
                    <a:pt x="47" y="233"/>
                    <a:pt x="47" y="233"/>
                  </a:cubicBezTo>
                  <a:lnTo>
                    <a:pt x="4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2" name="Group 1"/>
            <p:cNvGrpSpPr/>
            <p:nvPr/>
          </p:nvGrpSpPr>
          <p:grpSpPr>
            <a:xfrm>
              <a:off x="3526689" y="2630707"/>
              <a:ext cx="391312" cy="390544"/>
              <a:chOff x="9192144" y="5138150"/>
              <a:chExt cx="652589" cy="651308"/>
            </a:xfrm>
          </p:grpSpPr>
          <p:sp>
            <p:nvSpPr>
              <p:cNvPr id="100" name="Freeform 88"/>
              <p:cNvSpPr>
                <a:spLocks noEditPoints="1"/>
              </p:cNvSpPr>
              <p:nvPr/>
            </p:nvSpPr>
            <p:spPr bwMode="auto">
              <a:xfrm>
                <a:off x="9193425" y="5138150"/>
                <a:ext cx="651308" cy="651308"/>
              </a:xfrm>
              <a:custGeom>
                <a:avLst/>
                <a:gdLst>
                  <a:gd name="T0" fmla="*/ 207 w 414"/>
                  <a:gd name="T1" fmla="*/ 0 h 414"/>
                  <a:gd name="T2" fmla="*/ 0 w 414"/>
                  <a:gd name="T3" fmla="*/ 207 h 414"/>
                  <a:gd name="T4" fmla="*/ 207 w 414"/>
                  <a:gd name="T5" fmla="*/ 414 h 414"/>
                  <a:gd name="T6" fmla="*/ 414 w 414"/>
                  <a:gd name="T7" fmla="*/ 207 h 414"/>
                  <a:gd name="T8" fmla="*/ 207 w 414"/>
                  <a:gd name="T9" fmla="*/ 0 h 414"/>
                  <a:gd name="T10" fmla="*/ 207 w 414"/>
                  <a:gd name="T11" fmla="*/ 399 h 414"/>
                  <a:gd name="T12" fmla="*/ 15 w 414"/>
                  <a:gd name="T13" fmla="*/ 207 h 414"/>
                  <a:gd name="T14" fmla="*/ 207 w 414"/>
                  <a:gd name="T15" fmla="*/ 15 h 414"/>
                  <a:gd name="T16" fmla="*/ 399 w 414"/>
                  <a:gd name="T17" fmla="*/ 207 h 414"/>
                  <a:gd name="T18" fmla="*/ 207 w 414"/>
                  <a:gd name="T19" fmla="*/ 399 h 414"/>
                  <a:gd name="T20" fmla="*/ 299 w 414"/>
                  <a:gd name="T21" fmla="*/ 174 h 414"/>
                  <a:gd name="T22" fmla="*/ 314 w 414"/>
                  <a:gd name="T23" fmla="*/ 174 h 414"/>
                  <a:gd name="T24" fmla="*/ 314 w 414"/>
                  <a:gd name="T25" fmla="*/ 307 h 414"/>
                  <a:gd name="T26" fmla="*/ 306 w 414"/>
                  <a:gd name="T27" fmla="*/ 314 h 414"/>
                  <a:gd name="T28" fmla="*/ 173 w 414"/>
                  <a:gd name="T29" fmla="*/ 314 h 414"/>
                  <a:gd name="T30" fmla="*/ 173 w 414"/>
                  <a:gd name="T31" fmla="*/ 300 h 414"/>
                  <a:gd name="T32" fmla="*/ 288 w 414"/>
                  <a:gd name="T33" fmla="*/ 300 h 414"/>
                  <a:gd name="T34" fmla="*/ 108 w 414"/>
                  <a:gd name="T35" fmla="*/ 120 h 414"/>
                  <a:gd name="T36" fmla="*/ 119 w 414"/>
                  <a:gd name="T37" fmla="*/ 109 h 414"/>
                  <a:gd name="T38" fmla="*/ 299 w 414"/>
                  <a:gd name="T39" fmla="*/ 289 h 414"/>
                  <a:gd name="T40" fmla="*/ 299 w 414"/>
                  <a:gd name="T41" fmla="*/ 174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14" h="414">
                    <a:moveTo>
                      <a:pt x="207" y="0"/>
                    </a:moveTo>
                    <a:cubicBezTo>
                      <a:pt x="93" y="0"/>
                      <a:pt x="0" y="93"/>
                      <a:pt x="0" y="207"/>
                    </a:cubicBezTo>
                    <a:cubicBezTo>
                      <a:pt x="0" y="321"/>
                      <a:pt x="93" y="414"/>
                      <a:pt x="207" y="414"/>
                    </a:cubicBezTo>
                    <a:cubicBezTo>
                      <a:pt x="321" y="414"/>
                      <a:pt x="414" y="321"/>
                      <a:pt x="414" y="207"/>
                    </a:cubicBezTo>
                    <a:cubicBezTo>
                      <a:pt x="414" y="93"/>
                      <a:pt x="321" y="0"/>
                      <a:pt x="207" y="0"/>
                    </a:cubicBezTo>
                    <a:close/>
                    <a:moveTo>
                      <a:pt x="207" y="399"/>
                    </a:moveTo>
                    <a:cubicBezTo>
                      <a:pt x="101" y="399"/>
                      <a:pt x="15" y="313"/>
                      <a:pt x="15" y="207"/>
                    </a:cubicBezTo>
                    <a:cubicBezTo>
                      <a:pt x="15" y="101"/>
                      <a:pt x="101" y="15"/>
                      <a:pt x="207" y="15"/>
                    </a:cubicBezTo>
                    <a:cubicBezTo>
                      <a:pt x="313" y="15"/>
                      <a:pt x="399" y="101"/>
                      <a:pt x="399" y="207"/>
                    </a:cubicBezTo>
                    <a:cubicBezTo>
                      <a:pt x="399" y="313"/>
                      <a:pt x="313" y="399"/>
                      <a:pt x="207" y="399"/>
                    </a:cubicBezTo>
                    <a:close/>
                    <a:moveTo>
                      <a:pt x="299" y="174"/>
                    </a:moveTo>
                    <a:cubicBezTo>
                      <a:pt x="314" y="174"/>
                      <a:pt x="314" y="174"/>
                      <a:pt x="314" y="174"/>
                    </a:cubicBezTo>
                    <a:cubicBezTo>
                      <a:pt x="314" y="307"/>
                      <a:pt x="314" y="307"/>
                      <a:pt x="314" y="307"/>
                    </a:cubicBezTo>
                    <a:cubicBezTo>
                      <a:pt x="314" y="311"/>
                      <a:pt x="310" y="314"/>
                      <a:pt x="306" y="314"/>
                    </a:cubicBezTo>
                    <a:cubicBezTo>
                      <a:pt x="173" y="314"/>
                      <a:pt x="173" y="314"/>
                      <a:pt x="173" y="314"/>
                    </a:cubicBezTo>
                    <a:cubicBezTo>
                      <a:pt x="173" y="300"/>
                      <a:pt x="173" y="300"/>
                      <a:pt x="173" y="300"/>
                    </a:cubicBezTo>
                    <a:cubicBezTo>
                      <a:pt x="288" y="300"/>
                      <a:pt x="288" y="300"/>
                      <a:pt x="288" y="300"/>
                    </a:cubicBezTo>
                    <a:cubicBezTo>
                      <a:pt x="108" y="120"/>
                      <a:pt x="108" y="120"/>
                      <a:pt x="108" y="120"/>
                    </a:cubicBezTo>
                    <a:cubicBezTo>
                      <a:pt x="119" y="109"/>
                      <a:pt x="119" y="109"/>
                      <a:pt x="119" y="109"/>
                    </a:cubicBezTo>
                    <a:cubicBezTo>
                      <a:pt x="299" y="289"/>
                      <a:pt x="299" y="289"/>
                      <a:pt x="299" y="289"/>
                    </a:cubicBezTo>
                    <a:lnTo>
                      <a:pt x="299" y="1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88"/>
              <p:cNvSpPr>
                <a:spLocks noEditPoints="1"/>
              </p:cNvSpPr>
              <p:nvPr/>
            </p:nvSpPr>
            <p:spPr bwMode="auto">
              <a:xfrm rot="10800000">
                <a:off x="9192144" y="5138150"/>
                <a:ext cx="651308" cy="651308"/>
              </a:xfrm>
              <a:custGeom>
                <a:avLst/>
                <a:gdLst>
                  <a:gd name="T0" fmla="*/ 207 w 414"/>
                  <a:gd name="T1" fmla="*/ 0 h 414"/>
                  <a:gd name="T2" fmla="*/ 0 w 414"/>
                  <a:gd name="T3" fmla="*/ 207 h 414"/>
                  <a:gd name="T4" fmla="*/ 207 w 414"/>
                  <a:gd name="T5" fmla="*/ 414 h 414"/>
                  <a:gd name="T6" fmla="*/ 414 w 414"/>
                  <a:gd name="T7" fmla="*/ 207 h 414"/>
                  <a:gd name="T8" fmla="*/ 207 w 414"/>
                  <a:gd name="T9" fmla="*/ 0 h 414"/>
                  <a:gd name="T10" fmla="*/ 207 w 414"/>
                  <a:gd name="T11" fmla="*/ 399 h 414"/>
                  <a:gd name="T12" fmla="*/ 15 w 414"/>
                  <a:gd name="T13" fmla="*/ 207 h 414"/>
                  <a:gd name="T14" fmla="*/ 207 w 414"/>
                  <a:gd name="T15" fmla="*/ 15 h 414"/>
                  <a:gd name="T16" fmla="*/ 399 w 414"/>
                  <a:gd name="T17" fmla="*/ 207 h 414"/>
                  <a:gd name="T18" fmla="*/ 207 w 414"/>
                  <a:gd name="T19" fmla="*/ 399 h 414"/>
                  <a:gd name="T20" fmla="*/ 299 w 414"/>
                  <a:gd name="T21" fmla="*/ 174 h 414"/>
                  <a:gd name="T22" fmla="*/ 314 w 414"/>
                  <a:gd name="T23" fmla="*/ 174 h 414"/>
                  <a:gd name="T24" fmla="*/ 314 w 414"/>
                  <a:gd name="T25" fmla="*/ 307 h 414"/>
                  <a:gd name="T26" fmla="*/ 306 w 414"/>
                  <a:gd name="T27" fmla="*/ 314 h 414"/>
                  <a:gd name="T28" fmla="*/ 173 w 414"/>
                  <a:gd name="T29" fmla="*/ 314 h 414"/>
                  <a:gd name="T30" fmla="*/ 173 w 414"/>
                  <a:gd name="T31" fmla="*/ 300 h 414"/>
                  <a:gd name="T32" fmla="*/ 288 w 414"/>
                  <a:gd name="T33" fmla="*/ 300 h 414"/>
                  <a:gd name="T34" fmla="*/ 108 w 414"/>
                  <a:gd name="T35" fmla="*/ 120 h 414"/>
                  <a:gd name="T36" fmla="*/ 119 w 414"/>
                  <a:gd name="T37" fmla="*/ 109 h 414"/>
                  <a:gd name="T38" fmla="*/ 299 w 414"/>
                  <a:gd name="T39" fmla="*/ 289 h 414"/>
                  <a:gd name="T40" fmla="*/ 299 w 414"/>
                  <a:gd name="T41" fmla="*/ 174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14" h="414">
                    <a:moveTo>
                      <a:pt x="207" y="0"/>
                    </a:moveTo>
                    <a:cubicBezTo>
                      <a:pt x="93" y="0"/>
                      <a:pt x="0" y="93"/>
                      <a:pt x="0" y="207"/>
                    </a:cubicBezTo>
                    <a:cubicBezTo>
                      <a:pt x="0" y="321"/>
                      <a:pt x="93" y="414"/>
                      <a:pt x="207" y="414"/>
                    </a:cubicBezTo>
                    <a:cubicBezTo>
                      <a:pt x="321" y="414"/>
                      <a:pt x="414" y="321"/>
                      <a:pt x="414" y="207"/>
                    </a:cubicBezTo>
                    <a:cubicBezTo>
                      <a:pt x="414" y="93"/>
                      <a:pt x="321" y="0"/>
                      <a:pt x="207" y="0"/>
                    </a:cubicBezTo>
                    <a:close/>
                    <a:moveTo>
                      <a:pt x="207" y="399"/>
                    </a:moveTo>
                    <a:cubicBezTo>
                      <a:pt x="101" y="399"/>
                      <a:pt x="15" y="313"/>
                      <a:pt x="15" y="207"/>
                    </a:cubicBezTo>
                    <a:cubicBezTo>
                      <a:pt x="15" y="101"/>
                      <a:pt x="101" y="15"/>
                      <a:pt x="207" y="15"/>
                    </a:cubicBezTo>
                    <a:cubicBezTo>
                      <a:pt x="313" y="15"/>
                      <a:pt x="399" y="101"/>
                      <a:pt x="399" y="207"/>
                    </a:cubicBezTo>
                    <a:cubicBezTo>
                      <a:pt x="399" y="313"/>
                      <a:pt x="313" y="399"/>
                      <a:pt x="207" y="399"/>
                    </a:cubicBezTo>
                    <a:close/>
                    <a:moveTo>
                      <a:pt x="299" y="174"/>
                    </a:moveTo>
                    <a:cubicBezTo>
                      <a:pt x="314" y="174"/>
                      <a:pt x="314" y="174"/>
                      <a:pt x="314" y="174"/>
                    </a:cubicBezTo>
                    <a:cubicBezTo>
                      <a:pt x="314" y="307"/>
                      <a:pt x="314" y="307"/>
                      <a:pt x="314" y="307"/>
                    </a:cubicBezTo>
                    <a:cubicBezTo>
                      <a:pt x="314" y="311"/>
                      <a:pt x="310" y="314"/>
                      <a:pt x="306" y="314"/>
                    </a:cubicBezTo>
                    <a:cubicBezTo>
                      <a:pt x="173" y="314"/>
                      <a:pt x="173" y="314"/>
                      <a:pt x="173" y="314"/>
                    </a:cubicBezTo>
                    <a:cubicBezTo>
                      <a:pt x="173" y="300"/>
                      <a:pt x="173" y="300"/>
                      <a:pt x="173" y="300"/>
                    </a:cubicBezTo>
                    <a:cubicBezTo>
                      <a:pt x="288" y="300"/>
                      <a:pt x="288" y="300"/>
                      <a:pt x="288" y="300"/>
                    </a:cubicBezTo>
                    <a:cubicBezTo>
                      <a:pt x="108" y="120"/>
                      <a:pt x="108" y="120"/>
                      <a:pt x="108" y="120"/>
                    </a:cubicBezTo>
                    <a:cubicBezTo>
                      <a:pt x="119" y="109"/>
                      <a:pt x="119" y="109"/>
                      <a:pt x="119" y="109"/>
                    </a:cubicBezTo>
                    <a:cubicBezTo>
                      <a:pt x="299" y="289"/>
                      <a:pt x="299" y="289"/>
                      <a:pt x="299" y="289"/>
                    </a:cubicBezTo>
                    <a:lnTo>
                      <a:pt x="299" y="1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3" name="Group 12"/>
            <p:cNvGrpSpPr/>
            <p:nvPr/>
          </p:nvGrpSpPr>
          <p:grpSpPr>
            <a:xfrm>
              <a:off x="2267368" y="2057294"/>
              <a:ext cx="391312" cy="390544"/>
              <a:chOff x="9192144" y="5138150"/>
              <a:chExt cx="652589" cy="651308"/>
            </a:xfrm>
          </p:grpSpPr>
          <p:sp>
            <p:nvSpPr>
              <p:cNvPr id="98" name="Freeform 88"/>
              <p:cNvSpPr>
                <a:spLocks noEditPoints="1"/>
              </p:cNvSpPr>
              <p:nvPr/>
            </p:nvSpPr>
            <p:spPr bwMode="auto">
              <a:xfrm>
                <a:off x="9193425" y="5138150"/>
                <a:ext cx="651308" cy="651308"/>
              </a:xfrm>
              <a:custGeom>
                <a:avLst/>
                <a:gdLst>
                  <a:gd name="T0" fmla="*/ 207 w 414"/>
                  <a:gd name="T1" fmla="*/ 0 h 414"/>
                  <a:gd name="T2" fmla="*/ 0 w 414"/>
                  <a:gd name="T3" fmla="*/ 207 h 414"/>
                  <a:gd name="T4" fmla="*/ 207 w 414"/>
                  <a:gd name="T5" fmla="*/ 414 h 414"/>
                  <a:gd name="T6" fmla="*/ 414 w 414"/>
                  <a:gd name="T7" fmla="*/ 207 h 414"/>
                  <a:gd name="T8" fmla="*/ 207 w 414"/>
                  <a:gd name="T9" fmla="*/ 0 h 414"/>
                  <a:gd name="T10" fmla="*/ 207 w 414"/>
                  <a:gd name="T11" fmla="*/ 399 h 414"/>
                  <a:gd name="T12" fmla="*/ 15 w 414"/>
                  <a:gd name="T13" fmla="*/ 207 h 414"/>
                  <a:gd name="T14" fmla="*/ 207 w 414"/>
                  <a:gd name="T15" fmla="*/ 15 h 414"/>
                  <a:gd name="T16" fmla="*/ 399 w 414"/>
                  <a:gd name="T17" fmla="*/ 207 h 414"/>
                  <a:gd name="T18" fmla="*/ 207 w 414"/>
                  <a:gd name="T19" fmla="*/ 399 h 414"/>
                  <a:gd name="T20" fmla="*/ 299 w 414"/>
                  <a:gd name="T21" fmla="*/ 174 h 414"/>
                  <a:gd name="T22" fmla="*/ 314 w 414"/>
                  <a:gd name="T23" fmla="*/ 174 h 414"/>
                  <a:gd name="T24" fmla="*/ 314 w 414"/>
                  <a:gd name="T25" fmla="*/ 307 h 414"/>
                  <a:gd name="T26" fmla="*/ 306 w 414"/>
                  <a:gd name="T27" fmla="*/ 314 h 414"/>
                  <a:gd name="T28" fmla="*/ 173 w 414"/>
                  <a:gd name="T29" fmla="*/ 314 h 414"/>
                  <a:gd name="T30" fmla="*/ 173 w 414"/>
                  <a:gd name="T31" fmla="*/ 300 h 414"/>
                  <a:gd name="T32" fmla="*/ 288 w 414"/>
                  <a:gd name="T33" fmla="*/ 300 h 414"/>
                  <a:gd name="T34" fmla="*/ 108 w 414"/>
                  <a:gd name="T35" fmla="*/ 120 h 414"/>
                  <a:gd name="T36" fmla="*/ 119 w 414"/>
                  <a:gd name="T37" fmla="*/ 109 h 414"/>
                  <a:gd name="T38" fmla="*/ 299 w 414"/>
                  <a:gd name="T39" fmla="*/ 289 h 414"/>
                  <a:gd name="T40" fmla="*/ 299 w 414"/>
                  <a:gd name="T41" fmla="*/ 174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14" h="414">
                    <a:moveTo>
                      <a:pt x="207" y="0"/>
                    </a:moveTo>
                    <a:cubicBezTo>
                      <a:pt x="93" y="0"/>
                      <a:pt x="0" y="93"/>
                      <a:pt x="0" y="207"/>
                    </a:cubicBezTo>
                    <a:cubicBezTo>
                      <a:pt x="0" y="321"/>
                      <a:pt x="93" y="414"/>
                      <a:pt x="207" y="414"/>
                    </a:cubicBezTo>
                    <a:cubicBezTo>
                      <a:pt x="321" y="414"/>
                      <a:pt x="414" y="321"/>
                      <a:pt x="414" y="207"/>
                    </a:cubicBezTo>
                    <a:cubicBezTo>
                      <a:pt x="414" y="93"/>
                      <a:pt x="321" y="0"/>
                      <a:pt x="207" y="0"/>
                    </a:cubicBezTo>
                    <a:close/>
                    <a:moveTo>
                      <a:pt x="207" y="399"/>
                    </a:moveTo>
                    <a:cubicBezTo>
                      <a:pt x="101" y="399"/>
                      <a:pt x="15" y="313"/>
                      <a:pt x="15" y="207"/>
                    </a:cubicBezTo>
                    <a:cubicBezTo>
                      <a:pt x="15" y="101"/>
                      <a:pt x="101" y="15"/>
                      <a:pt x="207" y="15"/>
                    </a:cubicBezTo>
                    <a:cubicBezTo>
                      <a:pt x="313" y="15"/>
                      <a:pt x="399" y="101"/>
                      <a:pt x="399" y="207"/>
                    </a:cubicBezTo>
                    <a:cubicBezTo>
                      <a:pt x="399" y="313"/>
                      <a:pt x="313" y="399"/>
                      <a:pt x="207" y="399"/>
                    </a:cubicBezTo>
                    <a:close/>
                    <a:moveTo>
                      <a:pt x="299" y="174"/>
                    </a:moveTo>
                    <a:cubicBezTo>
                      <a:pt x="314" y="174"/>
                      <a:pt x="314" y="174"/>
                      <a:pt x="314" y="174"/>
                    </a:cubicBezTo>
                    <a:cubicBezTo>
                      <a:pt x="314" y="307"/>
                      <a:pt x="314" y="307"/>
                      <a:pt x="314" y="307"/>
                    </a:cubicBezTo>
                    <a:cubicBezTo>
                      <a:pt x="314" y="311"/>
                      <a:pt x="310" y="314"/>
                      <a:pt x="306" y="314"/>
                    </a:cubicBezTo>
                    <a:cubicBezTo>
                      <a:pt x="173" y="314"/>
                      <a:pt x="173" y="314"/>
                      <a:pt x="173" y="314"/>
                    </a:cubicBezTo>
                    <a:cubicBezTo>
                      <a:pt x="173" y="300"/>
                      <a:pt x="173" y="300"/>
                      <a:pt x="173" y="300"/>
                    </a:cubicBezTo>
                    <a:cubicBezTo>
                      <a:pt x="288" y="300"/>
                      <a:pt x="288" y="300"/>
                      <a:pt x="288" y="300"/>
                    </a:cubicBezTo>
                    <a:cubicBezTo>
                      <a:pt x="108" y="120"/>
                      <a:pt x="108" y="120"/>
                      <a:pt x="108" y="120"/>
                    </a:cubicBezTo>
                    <a:cubicBezTo>
                      <a:pt x="119" y="109"/>
                      <a:pt x="119" y="109"/>
                      <a:pt x="119" y="109"/>
                    </a:cubicBezTo>
                    <a:cubicBezTo>
                      <a:pt x="299" y="289"/>
                      <a:pt x="299" y="289"/>
                      <a:pt x="299" y="289"/>
                    </a:cubicBezTo>
                    <a:lnTo>
                      <a:pt x="299" y="1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88"/>
              <p:cNvSpPr>
                <a:spLocks noEditPoints="1"/>
              </p:cNvSpPr>
              <p:nvPr/>
            </p:nvSpPr>
            <p:spPr bwMode="auto">
              <a:xfrm rot="10800000">
                <a:off x="9192144" y="5138150"/>
                <a:ext cx="651308" cy="651308"/>
              </a:xfrm>
              <a:custGeom>
                <a:avLst/>
                <a:gdLst>
                  <a:gd name="T0" fmla="*/ 207 w 414"/>
                  <a:gd name="T1" fmla="*/ 0 h 414"/>
                  <a:gd name="T2" fmla="*/ 0 w 414"/>
                  <a:gd name="T3" fmla="*/ 207 h 414"/>
                  <a:gd name="T4" fmla="*/ 207 w 414"/>
                  <a:gd name="T5" fmla="*/ 414 h 414"/>
                  <a:gd name="T6" fmla="*/ 414 w 414"/>
                  <a:gd name="T7" fmla="*/ 207 h 414"/>
                  <a:gd name="T8" fmla="*/ 207 w 414"/>
                  <a:gd name="T9" fmla="*/ 0 h 414"/>
                  <a:gd name="T10" fmla="*/ 207 w 414"/>
                  <a:gd name="T11" fmla="*/ 399 h 414"/>
                  <a:gd name="T12" fmla="*/ 15 w 414"/>
                  <a:gd name="T13" fmla="*/ 207 h 414"/>
                  <a:gd name="T14" fmla="*/ 207 w 414"/>
                  <a:gd name="T15" fmla="*/ 15 h 414"/>
                  <a:gd name="T16" fmla="*/ 399 w 414"/>
                  <a:gd name="T17" fmla="*/ 207 h 414"/>
                  <a:gd name="T18" fmla="*/ 207 w 414"/>
                  <a:gd name="T19" fmla="*/ 399 h 414"/>
                  <a:gd name="T20" fmla="*/ 299 w 414"/>
                  <a:gd name="T21" fmla="*/ 174 h 414"/>
                  <a:gd name="T22" fmla="*/ 314 w 414"/>
                  <a:gd name="T23" fmla="*/ 174 h 414"/>
                  <a:gd name="T24" fmla="*/ 314 w 414"/>
                  <a:gd name="T25" fmla="*/ 307 h 414"/>
                  <a:gd name="T26" fmla="*/ 306 w 414"/>
                  <a:gd name="T27" fmla="*/ 314 h 414"/>
                  <a:gd name="T28" fmla="*/ 173 w 414"/>
                  <a:gd name="T29" fmla="*/ 314 h 414"/>
                  <a:gd name="T30" fmla="*/ 173 w 414"/>
                  <a:gd name="T31" fmla="*/ 300 h 414"/>
                  <a:gd name="T32" fmla="*/ 288 w 414"/>
                  <a:gd name="T33" fmla="*/ 300 h 414"/>
                  <a:gd name="T34" fmla="*/ 108 w 414"/>
                  <a:gd name="T35" fmla="*/ 120 h 414"/>
                  <a:gd name="T36" fmla="*/ 119 w 414"/>
                  <a:gd name="T37" fmla="*/ 109 h 414"/>
                  <a:gd name="T38" fmla="*/ 299 w 414"/>
                  <a:gd name="T39" fmla="*/ 289 h 414"/>
                  <a:gd name="T40" fmla="*/ 299 w 414"/>
                  <a:gd name="T41" fmla="*/ 174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14" h="414">
                    <a:moveTo>
                      <a:pt x="207" y="0"/>
                    </a:moveTo>
                    <a:cubicBezTo>
                      <a:pt x="93" y="0"/>
                      <a:pt x="0" y="93"/>
                      <a:pt x="0" y="207"/>
                    </a:cubicBezTo>
                    <a:cubicBezTo>
                      <a:pt x="0" y="321"/>
                      <a:pt x="93" y="414"/>
                      <a:pt x="207" y="414"/>
                    </a:cubicBezTo>
                    <a:cubicBezTo>
                      <a:pt x="321" y="414"/>
                      <a:pt x="414" y="321"/>
                      <a:pt x="414" y="207"/>
                    </a:cubicBezTo>
                    <a:cubicBezTo>
                      <a:pt x="414" y="93"/>
                      <a:pt x="321" y="0"/>
                      <a:pt x="207" y="0"/>
                    </a:cubicBezTo>
                    <a:close/>
                    <a:moveTo>
                      <a:pt x="207" y="399"/>
                    </a:moveTo>
                    <a:cubicBezTo>
                      <a:pt x="101" y="399"/>
                      <a:pt x="15" y="313"/>
                      <a:pt x="15" y="207"/>
                    </a:cubicBezTo>
                    <a:cubicBezTo>
                      <a:pt x="15" y="101"/>
                      <a:pt x="101" y="15"/>
                      <a:pt x="207" y="15"/>
                    </a:cubicBezTo>
                    <a:cubicBezTo>
                      <a:pt x="313" y="15"/>
                      <a:pt x="399" y="101"/>
                      <a:pt x="399" y="207"/>
                    </a:cubicBezTo>
                    <a:cubicBezTo>
                      <a:pt x="399" y="313"/>
                      <a:pt x="313" y="399"/>
                      <a:pt x="207" y="399"/>
                    </a:cubicBezTo>
                    <a:close/>
                    <a:moveTo>
                      <a:pt x="299" y="174"/>
                    </a:moveTo>
                    <a:cubicBezTo>
                      <a:pt x="314" y="174"/>
                      <a:pt x="314" y="174"/>
                      <a:pt x="314" y="174"/>
                    </a:cubicBezTo>
                    <a:cubicBezTo>
                      <a:pt x="314" y="307"/>
                      <a:pt x="314" y="307"/>
                      <a:pt x="314" y="307"/>
                    </a:cubicBezTo>
                    <a:cubicBezTo>
                      <a:pt x="314" y="311"/>
                      <a:pt x="310" y="314"/>
                      <a:pt x="306" y="314"/>
                    </a:cubicBezTo>
                    <a:cubicBezTo>
                      <a:pt x="173" y="314"/>
                      <a:pt x="173" y="314"/>
                      <a:pt x="173" y="314"/>
                    </a:cubicBezTo>
                    <a:cubicBezTo>
                      <a:pt x="173" y="300"/>
                      <a:pt x="173" y="300"/>
                      <a:pt x="173" y="300"/>
                    </a:cubicBezTo>
                    <a:cubicBezTo>
                      <a:pt x="288" y="300"/>
                      <a:pt x="288" y="300"/>
                      <a:pt x="288" y="300"/>
                    </a:cubicBezTo>
                    <a:cubicBezTo>
                      <a:pt x="108" y="120"/>
                      <a:pt x="108" y="120"/>
                      <a:pt x="108" y="120"/>
                    </a:cubicBezTo>
                    <a:cubicBezTo>
                      <a:pt x="119" y="109"/>
                      <a:pt x="119" y="109"/>
                      <a:pt x="119" y="109"/>
                    </a:cubicBezTo>
                    <a:cubicBezTo>
                      <a:pt x="299" y="289"/>
                      <a:pt x="299" y="289"/>
                      <a:pt x="299" y="289"/>
                    </a:cubicBezTo>
                    <a:lnTo>
                      <a:pt x="299" y="1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4" name="Freeform 79"/>
            <p:cNvSpPr>
              <a:spLocks noEditPoints="1"/>
            </p:cNvSpPr>
            <p:nvPr/>
          </p:nvSpPr>
          <p:spPr bwMode="auto">
            <a:xfrm>
              <a:off x="4556529" y="3142818"/>
              <a:ext cx="389745" cy="358198"/>
            </a:xfrm>
            <a:custGeom>
              <a:avLst/>
              <a:gdLst>
                <a:gd name="T0" fmla="*/ 406 w 413"/>
                <a:gd name="T1" fmla="*/ 0 h 380"/>
                <a:gd name="T2" fmla="*/ 7 w 413"/>
                <a:gd name="T3" fmla="*/ 0 h 380"/>
                <a:gd name="T4" fmla="*/ 0 w 413"/>
                <a:gd name="T5" fmla="*/ 7 h 380"/>
                <a:gd name="T6" fmla="*/ 0 w 413"/>
                <a:gd name="T7" fmla="*/ 273 h 380"/>
                <a:gd name="T8" fmla="*/ 7 w 413"/>
                <a:gd name="T9" fmla="*/ 281 h 380"/>
                <a:gd name="T10" fmla="*/ 133 w 413"/>
                <a:gd name="T11" fmla="*/ 281 h 380"/>
                <a:gd name="T12" fmla="*/ 133 w 413"/>
                <a:gd name="T13" fmla="*/ 332 h 380"/>
                <a:gd name="T14" fmla="*/ 73 w 413"/>
                <a:gd name="T15" fmla="*/ 332 h 380"/>
                <a:gd name="T16" fmla="*/ 65 w 413"/>
                <a:gd name="T17" fmla="*/ 340 h 380"/>
                <a:gd name="T18" fmla="*/ 65 w 413"/>
                <a:gd name="T19" fmla="*/ 373 h 380"/>
                <a:gd name="T20" fmla="*/ 73 w 413"/>
                <a:gd name="T21" fmla="*/ 380 h 380"/>
                <a:gd name="T22" fmla="*/ 339 w 413"/>
                <a:gd name="T23" fmla="*/ 380 h 380"/>
                <a:gd name="T24" fmla="*/ 346 w 413"/>
                <a:gd name="T25" fmla="*/ 373 h 380"/>
                <a:gd name="T26" fmla="*/ 346 w 413"/>
                <a:gd name="T27" fmla="*/ 340 h 380"/>
                <a:gd name="T28" fmla="*/ 339 w 413"/>
                <a:gd name="T29" fmla="*/ 332 h 380"/>
                <a:gd name="T30" fmla="*/ 280 w 413"/>
                <a:gd name="T31" fmla="*/ 332 h 380"/>
                <a:gd name="T32" fmla="*/ 280 w 413"/>
                <a:gd name="T33" fmla="*/ 281 h 380"/>
                <a:gd name="T34" fmla="*/ 406 w 413"/>
                <a:gd name="T35" fmla="*/ 281 h 380"/>
                <a:gd name="T36" fmla="*/ 413 w 413"/>
                <a:gd name="T37" fmla="*/ 273 h 380"/>
                <a:gd name="T38" fmla="*/ 413 w 413"/>
                <a:gd name="T39" fmla="*/ 7 h 380"/>
                <a:gd name="T40" fmla="*/ 406 w 413"/>
                <a:gd name="T41" fmla="*/ 0 h 380"/>
                <a:gd name="T42" fmla="*/ 331 w 413"/>
                <a:gd name="T43" fmla="*/ 366 h 380"/>
                <a:gd name="T44" fmla="*/ 80 w 413"/>
                <a:gd name="T45" fmla="*/ 366 h 380"/>
                <a:gd name="T46" fmla="*/ 80 w 413"/>
                <a:gd name="T47" fmla="*/ 347 h 380"/>
                <a:gd name="T48" fmla="*/ 331 w 413"/>
                <a:gd name="T49" fmla="*/ 347 h 380"/>
                <a:gd name="T50" fmla="*/ 331 w 413"/>
                <a:gd name="T51" fmla="*/ 366 h 380"/>
                <a:gd name="T52" fmla="*/ 266 w 413"/>
                <a:gd name="T53" fmla="*/ 332 h 380"/>
                <a:gd name="T54" fmla="*/ 148 w 413"/>
                <a:gd name="T55" fmla="*/ 332 h 380"/>
                <a:gd name="T56" fmla="*/ 148 w 413"/>
                <a:gd name="T57" fmla="*/ 281 h 380"/>
                <a:gd name="T58" fmla="*/ 266 w 413"/>
                <a:gd name="T59" fmla="*/ 281 h 380"/>
                <a:gd name="T60" fmla="*/ 266 w 413"/>
                <a:gd name="T61" fmla="*/ 332 h 380"/>
                <a:gd name="T62" fmla="*/ 399 w 413"/>
                <a:gd name="T63" fmla="*/ 266 h 380"/>
                <a:gd name="T64" fmla="*/ 15 w 413"/>
                <a:gd name="T65" fmla="*/ 266 h 380"/>
                <a:gd name="T66" fmla="*/ 15 w 413"/>
                <a:gd name="T67" fmla="*/ 15 h 380"/>
                <a:gd name="T68" fmla="*/ 399 w 413"/>
                <a:gd name="T69" fmla="*/ 15 h 380"/>
                <a:gd name="T70" fmla="*/ 399 w 413"/>
                <a:gd name="T71" fmla="*/ 266 h 380"/>
                <a:gd name="T72" fmla="*/ 40 w 413"/>
                <a:gd name="T73" fmla="*/ 247 h 380"/>
                <a:gd name="T74" fmla="*/ 373 w 413"/>
                <a:gd name="T75" fmla="*/ 247 h 380"/>
                <a:gd name="T76" fmla="*/ 381 w 413"/>
                <a:gd name="T77" fmla="*/ 240 h 380"/>
                <a:gd name="T78" fmla="*/ 381 w 413"/>
                <a:gd name="T79" fmla="*/ 41 h 380"/>
                <a:gd name="T80" fmla="*/ 373 w 413"/>
                <a:gd name="T81" fmla="*/ 33 h 380"/>
                <a:gd name="T82" fmla="*/ 40 w 413"/>
                <a:gd name="T83" fmla="*/ 33 h 380"/>
                <a:gd name="T84" fmla="*/ 33 w 413"/>
                <a:gd name="T85" fmla="*/ 41 h 380"/>
                <a:gd name="T86" fmla="*/ 33 w 413"/>
                <a:gd name="T87" fmla="*/ 240 h 380"/>
                <a:gd name="T88" fmla="*/ 40 w 413"/>
                <a:gd name="T89" fmla="*/ 247 h 380"/>
                <a:gd name="T90" fmla="*/ 47 w 413"/>
                <a:gd name="T91" fmla="*/ 48 h 380"/>
                <a:gd name="T92" fmla="*/ 366 w 413"/>
                <a:gd name="T93" fmla="*/ 48 h 380"/>
                <a:gd name="T94" fmla="*/ 366 w 413"/>
                <a:gd name="T95" fmla="*/ 233 h 380"/>
                <a:gd name="T96" fmla="*/ 47 w 413"/>
                <a:gd name="T97" fmla="*/ 233 h 380"/>
                <a:gd name="T98" fmla="*/ 47 w 413"/>
                <a:gd name="T99" fmla="*/ 48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13" h="380">
                  <a:moveTo>
                    <a:pt x="406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7"/>
                    <a:pt x="3" y="281"/>
                    <a:pt x="7" y="281"/>
                  </a:cubicBezTo>
                  <a:cubicBezTo>
                    <a:pt x="133" y="281"/>
                    <a:pt x="133" y="281"/>
                    <a:pt x="133" y="281"/>
                  </a:cubicBezTo>
                  <a:cubicBezTo>
                    <a:pt x="133" y="332"/>
                    <a:pt x="133" y="332"/>
                    <a:pt x="133" y="332"/>
                  </a:cubicBezTo>
                  <a:cubicBezTo>
                    <a:pt x="73" y="332"/>
                    <a:pt x="73" y="332"/>
                    <a:pt x="73" y="332"/>
                  </a:cubicBezTo>
                  <a:cubicBezTo>
                    <a:pt x="69" y="332"/>
                    <a:pt x="65" y="336"/>
                    <a:pt x="65" y="340"/>
                  </a:cubicBezTo>
                  <a:cubicBezTo>
                    <a:pt x="65" y="373"/>
                    <a:pt x="65" y="373"/>
                    <a:pt x="65" y="373"/>
                  </a:cubicBezTo>
                  <a:cubicBezTo>
                    <a:pt x="65" y="377"/>
                    <a:pt x="69" y="380"/>
                    <a:pt x="73" y="380"/>
                  </a:cubicBezTo>
                  <a:cubicBezTo>
                    <a:pt x="339" y="380"/>
                    <a:pt x="339" y="380"/>
                    <a:pt x="339" y="380"/>
                  </a:cubicBezTo>
                  <a:cubicBezTo>
                    <a:pt x="343" y="380"/>
                    <a:pt x="346" y="377"/>
                    <a:pt x="346" y="373"/>
                  </a:cubicBezTo>
                  <a:cubicBezTo>
                    <a:pt x="346" y="340"/>
                    <a:pt x="346" y="340"/>
                    <a:pt x="346" y="340"/>
                  </a:cubicBezTo>
                  <a:cubicBezTo>
                    <a:pt x="346" y="336"/>
                    <a:pt x="343" y="332"/>
                    <a:pt x="339" y="332"/>
                  </a:cubicBezTo>
                  <a:cubicBezTo>
                    <a:pt x="280" y="332"/>
                    <a:pt x="280" y="332"/>
                    <a:pt x="280" y="332"/>
                  </a:cubicBezTo>
                  <a:cubicBezTo>
                    <a:pt x="280" y="281"/>
                    <a:pt x="280" y="281"/>
                    <a:pt x="280" y="281"/>
                  </a:cubicBezTo>
                  <a:cubicBezTo>
                    <a:pt x="406" y="281"/>
                    <a:pt x="406" y="281"/>
                    <a:pt x="406" y="281"/>
                  </a:cubicBezTo>
                  <a:cubicBezTo>
                    <a:pt x="410" y="281"/>
                    <a:pt x="413" y="277"/>
                    <a:pt x="413" y="273"/>
                  </a:cubicBezTo>
                  <a:cubicBezTo>
                    <a:pt x="413" y="7"/>
                    <a:pt x="413" y="7"/>
                    <a:pt x="413" y="7"/>
                  </a:cubicBezTo>
                  <a:cubicBezTo>
                    <a:pt x="413" y="3"/>
                    <a:pt x="410" y="0"/>
                    <a:pt x="406" y="0"/>
                  </a:cubicBezTo>
                  <a:close/>
                  <a:moveTo>
                    <a:pt x="331" y="366"/>
                  </a:moveTo>
                  <a:cubicBezTo>
                    <a:pt x="80" y="366"/>
                    <a:pt x="80" y="366"/>
                    <a:pt x="80" y="366"/>
                  </a:cubicBezTo>
                  <a:cubicBezTo>
                    <a:pt x="80" y="347"/>
                    <a:pt x="80" y="347"/>
                    <a:pt x="80" y="347"/>
                  </a:cubicBezTo>
                  <a:cubicBezTo>
                    <a:pt x="331" y="347"/>
                    <a:pt x="331" y="347"/>
                    <a:pt x="331" y="347"/>
                  </a:cubicBezTo>
                  <a:lnTo>
                    <a:pt x="331" y="366"/>
                  </a:lnTo>
                  <a:close/>
                  <a:moveTo>
                    <a:pt x="266" y="332"/>
                  </a:moveTo>
                  <a:cubicBezTo>
                    <a:pt x="148" y="332"/>
                    <a:pt x="148" y="332"/>
                    <a:pt x="148" y="332"/>
                  </a:cubicBezTo>
                  <a:cubicBezTo>
                    <a:pt x="148" y="281"/>
                    <a:pt x="148" y="281"/>
                    <a:pt x="148" y="281"/>
                  </a:cubicBezTo>
                  <a:cubicBezTo>
                    <a:pt x="266" y="281"/>
                    <a:pt x="266" y="281"/>
                    <a:pt x="266" y="281"/>
                  </a:cubicBezTo>
                  <a:lnTo>
                    <a:pt x="266" y="332"/>
                  </a:lnTo>
                  <a:close/>
                  <a:moveTo>
                    <a:pt x="399" y="266"/>
                  </a:moveTo>
                  <a:cubicBezTo>
                    <a:pt x="15" y="266"/>
                    <a:pt x="15" y="266"/>
                    <a:pt x="15" y="26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399" y="15"/>
                    <a:pt x="399" y="15"/>
                    <a:pt x="399" y="15"/>
                  </a:cubicBezTo>
                  <a:lnTo>
                    <a:pt x="399" y="266"/>
                  </a:lnTo>
                  <a:close/>
                  <a:moveTo>
                    <a:pt x="40" y="247"/>
                  </a:moveTo>
                  <a:cubicBezTo>
                    <a:pt x="373" y="247"/>
                    <a:pt x="373" y="247"/>
                    <a:pt x="373" y="247"/>
                  </a:cubicBezTo>
                  <a:cubicBezTo>
                    <a:pt x="377" y="247"/>
                    <a:pt x="381" y="244"/>
                    <a:pt x="381" y="240"/>
                  </a:cubicBezTo>
                  <a:cubicBezTo>
                    <a:pt x="381" y="41"/>
                    <a:pt x="381" y="41"/>
                    <a:pt x="381" y="41"/>
                  </a:cubicBezTo>
                  <a:cubicBezTo>
                    <a:pt x="381" y="37"/>
                    <a:pt x="377" y="33"/>
                    <a:pt x="373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36" y="33"/>
                    <a:pt x="33" y="37"/>
                    <a:pt x="33" y="41"/>
                  </a:cubicBezTo>
                  <a:cubicBezTo>
                    <a:pt x="33" y="240"/>
                    <a:pt x="33" y="240"/>
                    <a:pt x="33" y="240"/>
                  </a:cubicBezTo>
                  <a:cubicBezTo>
                    <a:pt x="33" y="244"/>
                    <a:pt x="36" y="247"/>
                    <a:pt x="40" y="247"/>
                  </a:cubicBezTo>
                  <a:close/>
                  <a:moveTo>
                    <a:pt x="47" y="48"/>
                  </a:moveTo>
                  <a:cubicBezTo>
                    <a:pt x="366" y="48"/>
                    <a:pt x="366" y="48"/>
                    <a:pt x="366" y="48"/>
                  </a:cubicBezTo>
                  <a:cubicBezTo>
                    <a:pt x="366" y="233"/>
                    <a:pt x="366" y="233"/>
                    <a:pt x="366" y="233"/>
                  </a:cubicBezTo>
                  <a:cubicBezTo>
                    <a:pt x="47" y="233"/>
                    <a:pt x="47" y="233"/>
                    <a:pt x="47" y="233"/>
                  </a:cubicBezTo>
                  <a:lnTo>
                    <a:pt x="4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85" name="Straight Connector 16"/>
            <p:cNvCxnSpPr/>
            <p:nvPr/>
          </p:nvCxnSpPr>
          <p:spPr>
            <a:xfrm>
              <a:off x="1302945" y="2252566"/>
              <a:ext cx="96442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17"/>
            <p:cNvCxnSpPr>
              <a:endCxn id="92" idx="6"/>
            </p:cNvCxnSpPr>
            <p:nvPr/>
          </p:nvCxnSpPr>
          <p:spPr>
            <a:xfrm>
              <a:off x="3095707" y="2145944"/>
              <a:ext cx="0" cy="24292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20"/>
            <p:cNvCxnSpPr/>
            <p:nvPr/>
          </p:nvCxnSpPr>
          <p:spPr>
            <a:xfrm>
              <a:off x="3917233" y="2818824"/>
              <a:ext cx="102904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21"/>
            <p:cNvCxnSpPr/>
            <p:nvPr/>
          </p:nvCxnSpPr>
          <p:spPr>
            <a:xfrm>
              <a:off x="3089821" y="2825979"/>
              <a:ext cx="43686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24"/>
            <p:cNvCxnSpPr/>
            <p:nvPr/>
          </p:nvCxnSpPr>
          <p:spPr>
            <a:xfrm>
              <a:off x="2652954" y="2252566"/>
              <a:ext cx="43686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25"/>
            <p:cNvCxnSpPr/>
            <p:nvPr/>
          </p:nvCxnSpPr>
          <p:spPr>
            <a:xfrm>
              <a:off x="1394328" y="1920636"/>
              <a:ext cx="0" cy="33193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27"/>
            <p:cNvCxnSpPr/>
            <p:nvPr/>
          </p:nvCxnSpPr>
          <p:spPr>
            <a:xfrm>
              <a:off x="4751083" y="2818825"/>
              <a:ext cx="0" cy="33193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Freeform 77"/>
            <p:cNvSpPr>
              <a:spLocks noEditPoints="1"/>
            </p:cNvSpPr>
            <p:nvPr/>
          </p:nvSpPr>
          <p:spPr bwMode="auto">
            <a:xfrm>
              <a:off x="2932616" y="2388869"/>
              <a:ext cx="389346" cy="267151"/>
            </a:xfrm>
            <a:custGeom>
              <a:avLst/>
              <a:gdLst>
                <a:gd name="T0" fmla="*/ 340 w 413"/>
                <a:gd name="T1" fmla="*/ 283 h 283"/>
                <a:gd name="T2" fmla="*/ 73 w 413"/>
                <a:gd name="T3" fmla="*/ 283 h 283"/>
                <a:gd name="T4" fmla="*/ 72 w 413"/>
                <a:gd name="T5" fmla="*/ 283 h 283"/>
                <a:gd name="T6" fmla="*/ 0 w 413"/>
                <a:gd name="T7" fmla="*/ 209 h 283"/>
                <a:gd name="T8" fmla="*/ 70 w 413"/>
                <a:gd name="T9" fmla="*/ 135 h 283"/>
                <a:gd name="T10" fmla="*/ 66 w 413"/>
                <a:gd name="T11" fmla="*/ 107 h 283"/>
                <a:gd name="T12" fmla="*/ 173 w 413"/>
                <a:gd name="T13" fmla="*/ 0 h 283"/>
                <a:gd name="T14" fmla="*/ 273 w 413"/>
                <a:gd name="T15" fmla="*/ 69 h 283"/>
                <a:gd name="T16" fmla="*/ 273 w 413"/>
                <a:gd name="T17" fmla="*/ 69 h 283"/>
                <a:gd name="T18" fmla="*/ 346 w 413"/>
                <a:gd name="T19" fmla="*/ 135 h 283"/>
                <a:gd name="T20" fmla="*/ 413 w 413"/>
                <a:gd name="T21" fmla="*/ 209 h 283"/>
                <a:gd name="T22" fmla="*/ 341 w 413"/>
                <a:gd name="T23" fmla="*/ 283 h 283"/>
                <a:gd name="T24" fmla="*/ 340 w 413"/>
                <a:gd name="T25" fmla="*/ 283 h 283"/>
                <a:gd name="T26" fmla="*/ 73 w 413"/>
                <a:gd name="T27" fmla="*/ 268 h 283"/>
                <a:gd name="T28" fmla="*/ 339 w 413"/>
                <a:gd name="T29" fmla="*/ 268 h 283"/>
                <a:gd name="T30" fmla="*/ 340 w 413"/>
                <a:gd name="T31" fmla="*/ 268 h 283"/>
                <a:gd name="T32" fmla="*/ 398 w 413"/>
                <a:gd name="T33" fmla="*/ 209 h 283"/>
                <a:gd name="T34" fmla="*/ 339 w 413"/>
                <a:gd name="T35" fmla="*/ 150 h 283"/>
                <a:gd name="T36" fmla="*/ 332 w 413"/>
                <a:gd name="T37" fmla="*/ 142 h 283"/>
                <a:gd name="T38" fmla="*/ 273 w 413"/>
                <a:gd name="T39" fmla="*/ 83 h 283"/>
                <a:gd name="T40" fmla="*/ 268 w 413"/>
                <a:gd name="T41" fmla="*/ 84 h 283"/>
                <a:gd name="T42" fmla="*/ 261 w 413"/>
                <a:gd name="T43" fmla="*/ 79 h 283"/>
                <a:gd name="T44" fmla="*/ 173 w 413"/>
                <a:gd name="T45" fmla="*/ 15 h 283"/>
                <a:gd name="T46" fmla="*/ 81 w 413"/>
                <a:gd name="T47" fmla="*/ 107 h 283"/>
                <a:gd name="T48" fmla="*/ 87 w 413"/>
                <a:gd name="T49" fmla="*/ 140 h 283"/>
                <a:gd name="T50" fmla="*/ 86 w 413"/>
                <a:gd name="T51" fmla="*/ 147 h 283"/>
                <a:gd name="T52" fmla="*/ 79 w 413"/>
                <a:gd name="T53" fmla="*/ 150 h 283"/>
                <a:gd name="T54" fmla="*/ 73 w 413"/>
                <a:gd name="T55" fmla="*/ 150 h 283"/>
                <a:gd name="T56" fmla="*/ 14 w 413"/>
                <a:gd name="T57" fmla="*/ 209 h 283"/>
                <a:gd name="T58" fmla="*/ 73 w 413"/>
                <a:gd name="T59" fmla="*/ 268 h 283"/>
                <a:gd name="T60" fmla="*/ 73 w 413"/>
                <a:gd name="T61" fmla="*/ 268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3" h="283">
                  <a:moveTo>
                    <a:pt x="340" y="283"/>
                  </a:moveTo>
                  <a:cubicBezTo>
                    <a:pt x="73" y="283"/>
                    <a:pt x="73" y="283"/>
                    <a:pt x="73" y="283"/>
                  </a:cubicBezTo>
                  <a:cubicBezTo>
                    <a:pt x="73" y="283"/>
                    <a:pt x="72" y="283"/>
                    <a:pt x="72" y="283"/>
                  </a:cubicBezTo>
                  <a:cubicBezTo>
                    <a:pt x="32" y="282"/>
                    <a:pt x="0" y="249"/>
                    <a:pt x="0" y="209"/>
                  </a:cubicBezTo>
                  <a:cubicBezTo>
                    <a:pt x="0" y="169"/>
                    <a:pt x="31" y="137"/>
                    <a:pt x="70" y="135"/>
                  </a:cubicBezTo>
                  <a:cubicBezTo>
                    <a:pt x="67" y="126"/>
                    <a:pt x="66" y="117"/>
                    <a:pt x="66" y="107"/>
                  </a:cubicBezTo>
                  <a:cubicBezTo>
                    <a:pt x="66" y="48"/>
                    <a:pt x="114" y="0"/>
                    <a:pt x="173" y="0"/>
                  </a:cubicBezTo>
                  <a:cubicBezTo>
                    <a:pt x="217" y="0"/>
                    <a:pt x="257" y="27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311" y="69"/>
                    <a:pt x="343" y="98"/>
                    <a:pt x="346" y="135"/>
                  </a:cubicBezTo>
                  <a:cubicBezTo>
                    <a:pt x="384" y="139"/>
                    <a:pt x="413" y="171"/>
                    <a:pt x="413" y="209"/>
                  </a:cubicBezTo>
                  <a:cubicBezTo>
                    <a:pt x="413" y="249"/>
                    <a:pt x="381" y="282"/>
                    <a:pt x="341" y="283"/>
                  </a:cubicBezTo>
                  <a:cubicBezTo>
                    <a:pt x="340" y="283"/>
                    <a:pt x="340" y="283"/>
                    <a:pt x="340" y="283"/>
                  </a:cubicBezTo>
                  <a:close/>
                  <a:moveTo>
                    <a:pt x="73" y="268"/>
                  </a:moveTo>
                  <a:cubicBezTo>
                    <a:pt x="339" y="268"/>
                    <a:pt x="339" y="268"/>
                    <a:pt x="339" y="268"/>
                  </a:cubicBezTo>
                  <a:cubicBezTo>
                    <a:pt x="339" y="268"/>
                    <a:pt x="340" y="268"/>
                    <a:pt x="340" y="268"/>
                  </a:cubicBezTo>
                  <a:cubicBezTo>
                    <a:pt x="372" y="268"/>
                    <a:pt x="398" y="241"/>
                    <a:pt x="398" y="209"/>
                  </a:cubicBezTo>
                  <a:cubicBezTo>
                    <a:pt x="398" y="176"/>
                    <a:pt x="372" y="150"/>
                    <a:pt x="339" y="150"/>
                  </a:cubicBezTo>
                  <a:cubicBezTo>
                    <a:pt x="335" y="150"/>
                    <a:pt x="332" y="146"/>
                    <a:pt x="332" y="142"/>
                  </a:cubicBezTo>
                  <a:cubicBezTo>
                    <a:pt x="332" y="110"/>
                    <a:pt x="305" y="83"/>
                    <a:pt x="273" y="83"/>
                  </a:cubicBezTo>
                  <a:cubicBezTo>
                    <a:pt x="271" y="83"/>
                    <a:pt x="270" y="83"/>
                    <a:pt x="268" y="84"/>
                  </a:cubicBezTo>
                  <a:cubicBezTo>
                    <a:pt x="265" y="84"/>
                    <a:pt x="262" y="82"/>
                    <a:pt x="261" y="79"/>
                  </a:cubicBezTo>
                  <a:cubicBezTo>
                    <a:pt x="248" y="40"/>
                    <a:pt x="213" y="15"/>
                    <a:pt x="173" y="15"/>
                  </a:cubicBezTo>
                  <a:cubicBezTo>
                    <a:pt x="122" y="15"/>
                    <a:pt x="81" y="56"/>
                    <a:pt x="81" y="107"/>
                  </a:cubicBezTo>
                  <a:cubicBezTo>
                    <a:pt x="81" y="118"/>
                    <a:pt x="83" y="129"/>
                    <a:pt x="87" y="140"/>
                  </a:cubicBezTo>
                  <a:cubicBezTo>
                    <a:pt x="88" y="142"/>
                    <a:pt x="87" y="145"/>
                    <a:pt x="86" y="147"/>
                  </a:cubicBezTo>
                  <a:cubicBezTo>
                    <a:pt x="84" y="149"/>
                    <a:pt x="82" y="150"/>
                    <a:pt x="79" y="150"/>
                  </a:cubicBezTo>
                  <a:cubicBezTo>
                    <a:pt x="77" y="150"/>
                    <a:pt x="75" y="150"/>
                    <a:pt x="73" y="150"/>
                  </a:cubicBezTo>
                  <a:cubicBezTo>
                    <a:pt x="41" y="150"/>
                    <a:pt x="14" y="176"/>
                    <a:pt x="14" y="209"/>
                  </a:cubicBezTo>
                  <a:cubicBezTo>
                    <a:pt x="14" y="241"/>
                    <a:pt x="41" y="268"/>
                    <a:pt x="73" y="268"/>
                  </a:cubicBezTo>
                  <a:cubicBezTo>
                    <a:pt x="73" y="268"/>
                    <a:pt x="73" y="268"/>
                    <a:pt x="73" y="2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93" name="Straight Connector 28"/>
            <p:cNvCxnSpPr/>
            <p:nvPr/>
          </p:nvCxnSpPr>
          <p:spPr>
            <a:xfrm>
              <a:off x="3089821" y="2656020"/>
              <a:ext cx="0" cy="5443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CasellaDiTesto 93"/>
            <p:cNvSpPr txBox="1"/>
            <p:nvPr/>
          </p:nvSpPr>
          <p:spPr>
            <a:xfrm>
              <a:off x="681564" y="1205148"/>
              <a:ext cx="637529" cy="307777"/>
            </a:xfrm>
            <a:prstGeom prst="rect">
              <a:avLst/>
            </a:prstGeom>
            <a:solidFill>
              <a:schemeClr val="accent3"/>
            </a:solidFill>
            <a:effectLst/>
          </p:spPr>
          <p:txBody>
            <a:bodyPr vert="horz" wrap="none" lIns="72000" tIns="0" rIns="72000" bIns="0" rtlCol="0" anchor="ctr" anchorCtr="0">
              <a:spAutoFit/>
              <a:scene3d>
                <a:camera prst="orthographicFront"/>
                <a:lightRig rig="threePt" dir="t">
                  <a:rot lat="0" lon="0" rev="4800000"/>
                </a:lightRig>
              </a:scene3d>
              <a:sp3d prstMaterial="matte">
                <a:bevelT w="50800" h="10160"/>
              </a:sp3d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rPr>
                <a:t>IPv6</a:t>
              </a:r>
            </a:p>
          </p:txBody>
        </p:sp>
        <p:sp>
          <p:nvSpPr>
            <p:cNvPr id="96" name="CasellaDiTesto 95"/>
            <p:cNvSpPr txBox="1"/>
            <p:nvPr/>
          </p:nvSpPr>
          <p:spPr>
            <a:xfrm>
              <a:off x="4038319" y="3583908"/>
              <a:ext cx="637529" cy="307777"/>
            </a:xfrm>
            <a:prstGeom prst="rect">
              <a:avLst/>
            </a:prstGeom>
            <a:solidFill>
              <a:schemeClr val="accent3"/>
            </a:solidFill>
            <a:effectLst/>
          </p:spPr>
          <p:txBody>
            <a:bodyPr vert="horz" wrap="none" lIns="72000" tIns="0" rIns="72000" bIns="0" rtlCol="0" anchor="ctr" anchorCtr="0">
              <a:spAutoFit/>
              <a:scene3d>
                <a:camera prst="orthographicFront"/>
                <a:lightRig rig="threePt" dir="t">
                  <a:rot lat="0" lon="0" rev="4800000"/>
                </a:lightRig>
              </a:scene3d>
              <a:sp3d prstMaterial="matte">
                <a:bevelT w="50800" h="10160"/>
              </a:sp3d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rPr>
                <a:t>IPv6</a:t>
              </a:r>
            </a:p>
          </p:txBody>
        </p:sp>
      </p:grpSp>
      <p:grpSp>
        <p:nvGrpSpPr>
          <p:cNvPr id="102" name="Gruppo 101"/>
          <p:cNvGrpSpPr/>
          <p:nvPr/>
        </p:nvGrpSpPr>
        <p:grpSpPr>
          <a:xfrm>
            <a:off x="6168664" y="4018220"/>
            <a:ext cx="5904000" cy="2772000"/>
            <a:chOff x="119336" y="1161056"/>
            <a:chExt cx="5904000" cy="2772000"/>
          </a:xfrm>
        </p:grpSpPr>
        <p:sp>
          <p:nvSpPr>
            <p:cNvPr id="103" name="Rettangolo 102"/>
            <p:cNvSpPr/>
            <p:nvPr/>
          </p:nvSpPr>
          <p:spPr bwMode="ltGray">
            <a:xfrm>
              <a:off x="119336" y="1161056"/>
              <a:ext cx="5904000" cy="2772000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Condensed" pitchFamily="34" charset="0"/>
                <a:ea typeface="+mn-ea"/>
                <a:cs typeface="+mn-cs"/>
              </a:endParaRPr>
            </a:p>
          </p:txBody>
        </p:sp>
        <p:sp>
          <p:nvSpPr>
            <p:cNvPr id="104" name="Freeform 79"/>
            <p:cNvSpPr>
              <a:spLocks noEditPoints="1"/>
            </p:cNvSpPr>
            <p:nvPr/>
          </p:nvSpPr>
          <p:spPr bwMode="auto">
            <a:xfrm>
              <a:off x="1199457" y="1557016"/>
              <a:ext cx="389745" cy="358198"/>
            </a:xfrm>
            <a:custGeom>
              <a:avLst/>
              <a:gdLst>
                <a:gd name="T0" fmla="*/ 406 w 413"/>
                <a:gd name="T1" fmla="*/ 0 h 380"/>
                <a:gd name="T2" fmla="*/ 7 w 413"/>
                <a:gd name="T3" fmla="*/ 0 h 380"/>
                <a:gd name="T4" fmla="*/ 0 w 413"/>
                <a:gd name="T5" fmla="*/ 7 h 380"/>
                <a:gd name="T6" fmla="*/ 0 w 413"/>
                <a:gd name="T7" fmla="*/ 273 h 380"/>
                <a:gd name="T8" fmla="*/ 7 w 413"/>
                <a:gd name="T9" fmla="*/ 281 h 380"/>
                <a:gd name="T10" fmla="*/ 133 w 413"/>
                <a:gd name="T11" fmla="*/ 281 h 380"/>
                <a:gd name="T12" fmla="*/ 133 w 413"/>
                <a:gd name="T13" fmla="*/ 332 h 380"/>
                <a:gd name="T14" fmla="*/ 73 w 413"/>
                <a:gd name="T15" fmla="*/ 332 h 380"/>
                <a:gd name="T16" fmla="*/ 65 w 413"/>
                <a:gd name="T17" fmla="*/ 340 h 380"/>
                <a:gd name="T18" fmla="*/ 65 w 413"/>
                <a:gd name="T19" fmla="*/ 373 h 380"/>
                <a:gd name="T20" fmla="*/ 73 w 413"/>
                <a:gd name="T21" fmla="*/ 380 h 380"/>
                <a:gd name="T22" fmla="*/ 339 w 413"/>
                <a:gd name="T23" fmla="*/ 380 h 380"/>
                <a:gd name="T24" fmla="*/ 346 w 413"/>
                <a:gd name="T25" fmla="*/ 373 h 380"/>
                <a:gd name="T26" fmla="*/ 346 w 413"/>
                <a:gd name="T27" fmla="*/ 340 h 380"/>
                <a:gd name="T28" fmla="*/ 339 w 413"/>
                <a:gd name="T29" fmla="*/ 332 h 380"/>
                <a:gd name="T30" fmla="*/ 280 w 413"/>
                <a:gd name="T31" fmla="*/ 332 h 380"/>
                <a:gd name="T32" fmla="*/ 280 w 413"/>
                <a:gd name="T33" fmla="*/ 281 h 380"/>
                <a:gd name="T34" fmla="*/ 406 w 413"/>
                <a:gd name="T35" fmla="*/ 281 h 380"/>
                <a:gd name="T36" fmla="*/ 413 w 413"/>
                <a:gd name="T37" fmla="*/ 273 h 380"/>
                <a:gd name="T38" fmla="*/ 413 w 413"/>
                <a:gd name="T39" fmla="*/ 7 h 380"/>
                <a:gd name="T40" fmla="*/ 406 w 413"/>
                <a:gd name="T41" fmla="*/ 0 h 380"/>
                <a:gd name="T42" fmla="*/ 331 w 413"/>
                <a:gd name="T43" fmla="*/ 366 h 380"/>
                <a:gd name="T44" fmla="*/ 80 w 413"/>
                <a:gd name="T45" fmla="*/ 366 h 380"/>
                <a:gd name="T46" fmla="*/ 80 w 413"/>
                <a:gd name="T47" fmla="*/ 347 h 380"/>
                <a:gd name="T48" fmla="*/ 331 w 413"/>
                <a:gd name="T49" fmla="*/ 347 h 380"/>
                <a:gd name="T50" fmla="*/ 331 w 413"/>
                <a:gd name="T51" fmla="*/ 366 h 380"/>
                <a:gd name="T52" fmla="*/ 266 w 413"/>
                <a:gd name="T53" fmla="*/ 332 h 380"/>
                <a:gd name="T54" fmla="*/ 148 w 413"/>
                <a:gd name="T55" fmla="*/ 332 h 380"/>
                <a:gd name="T56" fmla="*/ 148 w 413"/>
                <a:gd name="T57" fmla="*/ 281 h 380"/>
                <a:gd name="T58" fmla="*/ 266 w 413"/>
                <a:gd name="T59" fmla="*/ 281 h 380"/>
                <a:gd name="T60" fmla="*/ 266 w 413"/>
                <a:gd name="T61" fmla="*/ 332 h 380"/>
                <a:gd name="T62" fmla="*/ 399 w 413"/>
                <a:gd name="T63" fmla="*/ 266 h 380"/>
                <a:gd name="T64" fmla="*/ 15 w 413"/>
                <a:gd name="T65" fmla="*/ 266 h 380"/>
                <a:gd name="T66" fmla="*/ 15 w 413"/>
                <a:gd name="T67" fmla="*/ 15 h 380"/>
                <a:gd name="T68" fmla="*/ 399 w 413"/>
                <a:gd name="T69" fmla="*/ 15 h 380"/>
                <a:gd name="T70" fmla="*/ 399 w 413"/>
                <a:gd name="T71" fmla="*/ 266 h 380"/>
                <a:gd name="T72" fmla="*/ 40 w 413"/>
                <a:gd name="T73" fmla="*/ 247 h 380"/>
                <a:gd name="T74" fmla="*/ 373 w 413"/>
                <a:gd name="T75" fmla="*/ 247 h 380"/>
                <a:gd name="T76" fmla="*/ 381 w 413"/>
                <a:gd name="T77" fmla="*/ 240 h 380"/>
                <a:gd name="T78" fmla="*/ 381 w 413"/>
                <a:gd name="T79" fmla="*/ 41 h 380"/>
                <a:gd name="T80" fmla="*/ 373 w 413"/>
                <a:gd name="T81" fmla="*/ 33 h 380"/>
                <a:gd name="T82" fmla="*/ 40 w 413"/>
                <a:gd name="T83" fmla="*/ 33 h 380"/>
                <a:gd name="T84" fmla="*/ 33 w 413"/>
                <a:gd name="T85" fmla="*/ 41 h 380"/>
                <a:gd name="T86" fmla="*/ 33 w 413"/>
                <a:gd name="T87" fmla="*/ 240 h 380"/>
                <a:gd name="T88" fmla="*/ 40 w 413"/>
                <a:gd name="T89" fmla="*/ 247 h 380"/>
                <a:gd name="T90" fmla="*/ 47 w 413"/>
                <a:gd name="T91" fmla="*/ 48 h 380"/>
                <a:gd name="T92" fmla="*/ 366 w 413"/>
                <a:gd name="T93" fmla="*/ 48 h 380"/>
                <a:gd name="T94" fmla="*/ 366 w 413"/>
                <a:gd name="T95" fmla="*/ 233 h 380"/>
                <a:gd name="T96" fmla="*/ 47 w 413"/>
                <a:gd name="T97" fmla="*/ 233 h 380"/>
                <a:gd name="T98" fmla="*/ 47 w 413"/>
                <a:gd name="T99" fmla="*/ 48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13" h="380">
                  <a:moveTo>
                    <a:pt x="406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7"/>
                    <a:pt x="3" y="281"/>
                    <a:pt x="7" y="281"/>
                  </a:cubicBezTo>
                  <a:cubicBezTo>
                    <a:pt x="133" y="281"/>
                    <a:pt x="133" y="281"/>
                    <a:pt x="133" y="281"/>
                  </a:cubicBezTo>
                  <a:cubicBezTo>
                    <a:pt x="133" y="332"/>
                    <a:pt x="133" y="332"/>
                    <a:pt x="133" y="332"/>
                  </a:cubicBezTo>
                  <a:cubicBezTo>
                    <a:pt x="73" y="332"/>
                    <a:pt x="73" y="332"/>
                    <a:pt x="73" y="332"/>
                  </a:cubicBezTo>
                  <a:cubicBezTo>
                    <a:pt x="69" y="332"/>
                    <a:pt x="65" y="336"/>
                    <a:pt x="65" y="340"/>
                  </a:cubicBezTo>
                  <a:cubicBezTo>
                    <a:pt x="65" y="373"/>
                    <a:pt x="65" y="373"/>
                    <a:pt x="65" y="373"/>
                  </a:cubicBezTo>
                  <a:cubicBezTo>
                    <a:pt x="65" y="377"/>
                    <a:pt x="69" y="380"/>
                    <a:pt x="73" y="380"/>
                  </a:cubicBezTo>
                  <a:cubicBezTo>
                    <a:pt x="339" y="380"/>
                    <a:pt x="339" y="380"/>
                    <a:pt x="339" y="380"/>
                  </a:cubicBezTo>
                  <a:cubicBezTo>
                    <a:pt x="343" y="380"/>
                    <a:pt x="346" y="377"/>
                    <a:pt x="346" y="373"/>
                  </a:cubicBezTo>
                  <a:cubicBezTo>
                    <a:pt x="346" y="340"/>
                    <a:pt x="346" y="340"/>
                    <a:pt x="346" y="340"/>
                  </a:cubicBezTo>
                  <a:cubicBezTo>
                    <a:pt x="346" y="336"/>
                    <a:pt x="343" y="332"/>
                    <a:pt x="339" y="332"/>
                  </a:cubicBezTo>
                  <a:cubicBezTo>
                    <a:pt x="280" y="332"/>
                    <a:pt x="280" y="332"/>
                    <a:pt x="280" y="332"/>
                  </a:cubicBezTo>
                  <a:cubicBezTo>
                    <a:pt x="280" y="281"/>
                    <a:pt x="280" y="281"/>
                    <a:pt x="280" y="281"/>
                  </a:cubicBezTo>
                  <a:cubicBezTo>
                    <a:pt x="406" y="281"/>
                    <a:pt x="406" y="281"/>
                    <a:pt x="406" y="281"/>
                  </a:cubicBezTo>
                  <a:cubicBezTo>
                    <a:pt x="410" y="281"/>
                    <a:pt x="413" y="277"/>
                    <a:pt x="413" y="273"/>
                  </a:cubicBezTo>
                  <a:cubicBezTo>
                    <a:pt x="413" y="7"/>
                    <a:pt x="413" y="7"/>
                    <a:pt x="413" y="7"/>
                  </a:cubicBezTo>
                  <a:cubicBezTo>
                    <a:pt x="413" y="3"/>
                    <a:pt x="410" y="0"/>
                    <a:pt x="406" y="0"/>
                  </a:cubicBezTo>
                  <a:close/>
                  <a:moveTo>
                    <a:pt x="331" y="366"/>
                  </a:moveTo>
                  <a:cubicBezTo>
                    <a:pt x="80" y="366"/>
                    <a:pt x="80" y="366"/>
                    <a:pt x="80" y="366"/>
                  </a:cubicBezTo>
                  <a:cubicBezTo>
                    <a:pt x="80" y="347"/>
                    <a:pt x="80" y="347"/>
                    <a:pt x="80" y="347"/>
                  </a:cubicBezTo>
                  <a:cubicBezTo>
                    <a:pt x="331" y="347"/>
                    <a:pt x="331" y="347"/>
                    <a:pt x="331" y="347"/>
                  </a:cubicBezTo>
                  <a:lnTo>
                    <a:pt x="331" y="366"/>
                  </a:lnTo>
                  <a:close/>
                  <a:moveTo>
                    <a:pt x="266" y="332"/>
                  </a:moveTo>
                  <a:cubicBezTo>
                    <a:pt x="148" y="332"/>
                    <a:pt x="148" y="332"/>
                    <a:pt x="148" y="332"/>
                  </a:cubicBezTo>
                  <a:cubicBezTo>
                    <a:pt x="148" y="281"/>
                    <a:pt x="148" y="281"/>
                    <a:pt x="148" y="281"/>
                  </a:cubicBezTo>
                  <a:cubicBezTo>
                    <a:pt x="266" y="281"/>
                    <a:pt x="266" y="281"/>
                    <a:pt x="266" y="281"/>
                  </a:cubicBezTo>
                  <a:lnTo>
                    <a:pt x="266" y="332"/>
                  </a:lnTo>
                  <a:close/>
                  <a:moveTo>
                    <a:pt x="399" y="266"/>
                  </a:moveTo>
                  <a:cubicBezTo>
                    <a:pt x="15" y="266"/>
                    <a:pt x="15" y="266"/>
                    <a:pt x="15" y="26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399" y="15"/>
                    <a:pt x="399" y="15"/>
                    <a:pt x="399" y="15"/>
                  </a:cubicBezTo>
                  <a:lnTo>
                    <a:pt x="399" y="266"/>
                  </a:lnTo>
                  <a:close/>
                  <a:moveTo>
                    <a:pt x="40" y="247"/>
                  </a:moveTo>
                  <a:cubicBezTo>
                    <a:pt x="373" y="247"/>
                    <a:pt x="373" y="247"/>
                    <a:pt x="373" y="247"/>
                  </a:cubicBezTo>
                  <a:cubicBezTo>
                    <a:pt x="377" y="247"/>
                    <a:pt x="381" y="244"/>
                    <a:pt x="381" y="240"/>
                  </a:cubicBezTo>
                  <a:cubicBezTo>
                    <a:pt x="381" y="41"/>
                    <a:pt x="381" y="41"/>
                    <a:pt x="381" y="41"/>
                  </a:cubicBezTo>
                  <a:cubicBezTo>
                    <a:pt x="381" y="37"/>
                    <a:pt x="377" y="33"/>
                    <a:pt x="373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36" y="33"/>
                    <a:pt x="33" y="37"/>
                    <a:pt x="33" y="41"/>
                  </a:cubicBezTo>
                  <a:cubicBezTo>
                    <a:pt x="33" y="240"/>
                    <a:pt x="33" y="240"/>
                    <a:pt x="33" y="240"/>
                  </a:cubicBezTo>
                  <a:cubicBezTo>
                    <a:pt x="33" y="244"/>
                    <a:pt x="36" y="247"/>
                    <a:pt x="40" y="247"/>
                  </a:cubicBezTo>
                  <a:close/>
                  <a:moveTo>
                    <a:pt x="47" y="48"/>
                  </a:moveTo>
                  <a:cubicBezTo>
                    <a:pt x="366" y="48"/>
                    <a:pt x="366" y="48"/>
                    <a:pt x="366" y="48"/>
                  </a:cubicBezTo>
                  <a:cubicBezTo>
                    <a:pt x="366" y="233"/>
                    <a:pt x="366" y="233"/>
                    <a:pt x="366" y="233"/>
                  </a:cubicBezTo>
                  <a:cubicBezTo>
                    <a:pt x="47" y="233"/>
                    <a:pt x="47" y="233"/>
                    <a:pt x="47" y="233"/>
                  </a:cubicBezTo>
                  <a:lnTo>
                    <a:pt x="4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05" name="Group 1"/>
            <p:cNvGrpSpPr/>
            <p:nvPr/>
          </p:nvGrpSpPr>
          <p:grpSpPr>
            <a:xfrm>
              <a:off x="3526689" y="2630707"/>
              <a:ext cx="391312" cy="390544"/>
              <a:chOff x="9192144" y="5138150"/>
              <a:chExt cx="652589" cy="651308"/>
            </a:xfrm>
          </p:grpSpPr>
          <p:sp>
            <p:nvSpPr>
              <p:cNvPr id="123" name="Freeform 88"/>
              <p:cNvSpPr>
                <a:spLocks noEditPoints="1"/>
              </p:cNvSpPr>
              <p:nvPr/>
            </p:nvSpPr>
            <p:spPr bwMode="auto">
              <a:xfrm>
                <a:off x="9193425" y="5138150"/>
                <a:ext cx="651308" cy="651308"/>
              </a:xfrm>
              <a:custGeom>
                <a:avLst/>
                <a:gdLst>
                  <a:gd name="T0" fmla="*/ 207 w 414"/>
                  <a:gd name="T1" fmla="*/ 0 h 414"/>
                  <a:gd name="T2" fmla="*/ 0 w 414"/>
                  <a:gd name="T3" fmla="*/ 207 h 414"/>
                  <a:gd name="T4" fmla="*/ 207 w 414"/>
                  <a:gd name="T5" fmla="*/ 414 h 414"/>
                  <a:gd name="T6" fmla="*/ 414 w 414"/>
                  <a:gd name="T7" fmla="*/ 207 h 414"/>
                  <a:gd name="T8" fmla="*/ 207 w 414"/>
                  <a:gd name="T9" fmla="*/ 0 h 414"/>
                  <a:gd name="T10" fmla="*/ 207 w 414"/>
                  <a:gd name="T11" fmla="*/ 399 h 414"/>
                  <a:gd name="T12" fmla="*/ 15 w 414"/>
                  <a:gd name="T13" fmla="*/ 207 h 414"/>
                  <a:gd name="T14" fmla="*/ 207 w 414"/>
                  <a:gd name="T15" fmla="*/ 15 h 414"/>
                  <a:gd name="T16" fmla="*/ 399 w 414"/>
                  <a:gd name="T17" fmla="*/ 207 h 414"/>
                  <a:gd name="T18" fmla="*/ 207 w 414"/>
                  <a:gd name="T19" fmla="*/ 399 h 414"/>
                  <a:gd name="T20" fmla="*/ 299 w 414"/>
                  <a:gd name="T21" fmla="*/ 174 h 414"/>
                  <a:gd name="T22" fmla="*/ 314 w 414"/>
                  <a:gd name="T23" fmla="*/ 174 h 414"/>
                  <a:gd name="T24" fmla="*/ 314 w 414"/>
                  <a:gd name="T25" fmla="*/ 307 h 414"/>
                  <a:gd name="T26" fmla="*/ 306 w 414"/>
                  <a:gd name="T27" fmla="*/ 314 h 414"/>
                  <a:gd name="T28" fmla="*/ 173 w 414"/>
                  <a:gd name="T29" fmla="*/ 314 h 414"/>
                  <a:gd name="T30" fmla="*/ 173 w 414"/>
                  <a:gd name="T31" fmla="*/ 300 h 414"/>
                  <a:gd name="T32" fmla="*/ 288 w 414"/>
                  <a:gd name="T33" fmla="*/ 300 h 414"/>
                  <a:gd name="T34" fmla="*/ 108 w 414"/>
                  <a:gd name="T35" fmla="*/ 120 h 414"/>
                  <a:gd name="T36" fmla="*/ 119 w 414"/>
                  <a:gd name="T37" fmla="*/ 109 h 414"/>
                  <a:gd name="T38" fmla="*/ 299 w 414"/>
                  <a:gd name="T39" fmla="*/ 289 h 414"/>
                  <a:gd name="T40" fmla="*/ 299 w 414"/>
                  <a:gd name="T41" fmla="*/ 174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14" h="414">
                    <a:moveTo>
                      <a:pt x="207" y="0"/>
                    </a:moveTo>
                    <a:cubicBezTo>
                      <a:pt x="93" y="0"/>
                      <a:pt x="0" y="93"/>
                      <a:pt x="0" y="207"/>
                    </a:cubicBezTo>
                    <a:cubicBezTo>
                      <a:pt x="0" y="321"/>
                      <a:pt x="93" y="414"/>
                      <a:pt x="207" y="414"/>
                    </a:cubicBezTo>
                    <a:cubicBezTo>
                      <a:pt x="321" y="414"/>
                      <a:pt x="414" y="321"/>
                      <a:pt x="414" y="207"/>
                    </a:cubicBezTo>
                    <a:cubicBezTo>
                      <a:pt x="414" y="93"/>
                      <a:pt x="321" y="0"/>
                      <a:pt x="207" y="0"/>
                    </a:cubicBezTo>
                    <a:close/>
                    <a:moveTo>
                      <a:pt x="207" y="399"/>
                    </a:moveTo>
                    <a:cubicBezTo>
                      <a:pt x="101" y="399"/>
                      <a:pt x="15" y="313"/>
                      <a:pt x="15" y="207"/>
                    </a:cubicBezTo>
                    <a:cubicBezTo>
                      <a:pt x="15" y="101"/>
                      <a:pt x="101" y="15"/>
                      <a:pt x="207" y="15"/>
                    </a:cubicBezTo>
                    <a:cubicBezTo>
                      <a:pt x="313" y="15"/>
                      <a:pt x="399" y="101"/>
                      <a:pt x="399" y="207"/>
                    </a:cubicBezTo>
                    <a:cubicBezTo>
                      <a:pt x="399" y="313"/>
                      <a:pt x="313" y="399"/>
                      <a:pt x="207" y="399"/>
                    </a:cubicBezTo>
                    <a:close/>
                    <a:moveTo>
                      <a:pt x="299" y="174"/>
                    </a:moveTo>
                    <a:cubicBezTo>
                      <a:pt x="314" y="174"/>
                      <a:pt x="314" y="174"/>
                      <a:pt x="314" y="174"/>
                    </a:cubicBezTo>
                    <a:cubicBezTo>
                      <a:pt x="314" y="307"/>
                      <a:pt x="314" y="307"/>
                      <a:pt x="314" y="307"/>
                    </a:cubicBezTo>
                    <a:cubicBezTo>
                      <a:pt x="314" y="311"/>
                      <a:pt x="310" y="314"/>
                      <a:pt x="306" y="314"/>
                    </a:cubicBezTo>
                    <a:cubicBezTo>
                      <a:pt x="173" y="314"/>
                      <a:pt x="173" y="314"/>
                      <a:pt x="173" y="314"/>
                    </a:cubicBezTo>
                    <a:cubicBezTo>
                      <a:pt x="173" y="300"/>
                      <a:pt x="173" y="300"/>
                      <a:pt x="173" y="300"/>
                    </a:cubicBezTo>
                    <a:cubicBezTo>
                      <a:pt x="288" y="300"/>
                      <a:pt x="288" y="300"/>
                      <a:pt x="288" y="300"/>
                    </a:cubicBezTo>
                    <a:cubicBezTo>
                      <a:pt x="108" y="120"/>
                      <a:pt x="108" y="120"/>
                      <a:pt x="108" y="120"/>
                    </a:cubicBezTo>
                    <a:cubicBezTo>
                      <a:pt x="119" y="109"/>
                      <a:pt x="119" y="109"/>
                      <a:pt x="119" y="109"/>
                    </a:cubicBezTo>
                    <a:cubicBezTo>
                      <a:pt x="299" y="289"/>
                      <a:pt x="299" y="289"/>
                      <a:pt x="299" y="289"/>
                    </a:cubicBezTo>
                    <a:lnTo>
                      <a:pt x="299" y="1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88"/>
              <p:cNvSpPr>
                <a:spLocks noEditPoints="1"/>
              </p:cNvSpPr>
              <p:nvPr/>
            </p:nvSpPr>
            <p:spPr bwMode="auto">
              <a:xfrm rot="10800000">
                <a:off x="9192144" y="5138150"/>
                <a:ext cx="651308" cy="651308"/>
              </a:xfrm>
              <a:custGeom>
                <a:avLst/>
                <a:gdLst>
                  <a:gd name="T0" fmla="*/ 207 w 414"/>
                  <a:gd name="T1" fmla="*/ 0 h 414"/>
                  <a:gd name="T2" fmla="*/ 0 w 414"/>
                  <a:gd name="T3" fmla="*/ 207 h 414"/>
                  <a:gd name="T4" fmla="*/ 207 w 414"/>
                  <a:gd name="T5" fmla="*/ 414 h 414"/>
                  <a:gd name="T6" fmla="*/ 414 w 414"/>
                  <a:gd name="T7" fmla="*/ 207 h 414"/>
                  <a:gd name="T8" fmla="*/ 207 w 414"/>
                  <a:gd name="T9" fmla="*/ 0 h 414"/>
                  <a:gd name="T10" fmla="*/ 207 w 414"/>
                  <a:gd name="T11" fmla="*/ 399 h 414"/>
                  <a:gd name="T12" fmla="*/ 15 w 414"/>
                  <a:gd name="T13" fmla="*/ 207 h 414"/>
                  <a:gd name="T14" fmla="*/ 207 w 414"/>
                  <a:gd name="T15" fmla="*/ 15 h 414"/>
                  <a:gd name="T16" fmla="*/ 399 w 414"/>
                  <a:gd name="T17" fmla="*/ 207 h 414"/>
                  <a:gd name="T18" fmla="*/ 207 w 414"/>
                  <a:gd name="T19" fmla="*/ 399 h 414"/>
                  <a:gd name="T20" fmla="*/ 299 w 414"/>
                  <a:gd name="T21" fmla="*/ 174 h 414"/>
                  <a:gd name="T22" fmla="*/ 314 w 414"/>
                  <a:gd name="T23" fmla="*/ 174 h 414"/>
                  <a:gd name="T24" fmla="*/ 314 w 414"/>
                  <a:gd name="T25" fmla="*/ 307 h 414"/>
                  <a:gd name="T26" fmla="*/ 306 w 414"/>
                  <a:gd name="T27" fmla="*/ 314 h 414"/>
                  <a:gd name="T28" fmla="*/ 173 w 414"/>
                  <a:gd name="T29" fmla="*/ 314 h 414"/>
                  <a:gd name="T30" fmla="*/ 173 w 414"/>
                  <a:gd name="T31" fmla="*/ 300 h 414"/>
                  <a:gd name="T32" fmla="*/ 288 w 414"/>
                  <a:gd name="T33" fmla="*/ 300 h 414"/>
                  <a:gd name="T34" fmla="*/ 108 w 414"/>
                  <a:gd name="T35" fmla="*/ 120 h 414"/>
                  <a:gd name="T36" fmla="*/ 119 w 414"/>
                  <a:gd name="T37" fmla="*/ 109 h 414"/>
                  <a:gd name="T38" fmla="*/ 299 w 414"/>
                  <a:gd name="T39" fmla="*/ 289 h 414"/>
                  <a:gd name="T40" fmla="*/ 299 w 414"/>
                  <a:gd name="T41" fmla="*/ 174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14" h="414">
                    <a:moveTo>
                      <a:pt x="207" y="0"/>
                    </a:moveTo>
                    <a:cubicBezTo>
                      <a:pt x="93" y="0"/>
                      <a:pt x="0" y="93"/>
                      <a:pt x="0" y="207"/>
                    </a:cubicBezTo>
                    <a:cubicBezTo>
                      <a:pt x="0" y="321"/>
                      <a:pt x="93" y="414"/>
                      <a:pt x="207" y="414"/>
                    </a:cubicBezTo>
                    <a:cubicBezTo>
                      <a:pt x="321" y="414"/>
                      <a:pt x="414" y="321"/>
                      <a:pt x="414" y="207"/>
                    </a:cubicBezTo>
                    <a:cubicBezTo>
                      <a:pt x="414" y="93"/>
                      <a:pt x="321" y="0"/>
                      <a:pt x="207" y="0"/>
                    </a:cubicBezTo>
                    <a:close/>
                    <a:moveTo>
                      <a:pt x="207" y="399"/>
                    </a:moveTo>
                    <a:cubicBezTo>
                      <a:pt x="101" y="399"/>
                      <a:pt x="15" y="313"/>
                      <a:pt x="15" y="207"/>
                    </a:cubicBezTo>
                    <a:cubicBezTo>
                      <a:pt x="15" y="101"/>
                      <a:pt x="101" y="15"/>
                      <a:pt x="207" y="15"/>
                    </a:cubicBezTo>
                    <a:cubicBezTo>
                      <a:pt x="313" y="15"/>
                      <a:pt x="399" y="101"/>
                      <a:pt x="399" y="207"/>
                    </a:cubicBezTo>
                    <a:cubicBezTo>
                      <a:pt x="399" y="313"/>
                      <a:pt x="313" y="399"/>
                      <a:pt x="207" y="399"/>
                    </a:cubicBezTo>
                    <a:close/>
                    <a:moveTo>
                      <a:pt x="299" y="174"/>
                    </a:moveTo>
                    <a:cubicBezTo>
                      <a:pt x="314" y="174"/>
                      <a:pt x="314" y="174"/>
                      <a:pt x="314" y="174"/>
                    </a:cubicBezTo>
                    <a:cubicBezTo>
                      <a:pt x="314" y="307"/>
                      <a:pt x="314" y="307"/>
                      <a:pt x="314" y="307"/>
                    </a:cubicBezTo>
                    <a:cubicBezTo>
                      <a:pt x="314" y="311"/>
                      <a:pt x="310" y="314"/>
                      <a:pt x="306" y="314"/>
                    </a:cubicBezTo>
                    <a:cubicBezTo>
                      <a:pt x="173" y="314"/>
                      <a:pt x="173" y="314"/>
                      <a:pt x="173" y="314"/>
                    </a:cubicBezTo>
                    <a:cubicBezTo>
                      <a:pt x="173" y="300"/>
                      <a:pt x="173" y="300"/>
                      <a:pt x="173" y="300"/>
                    </a:cubicBezTo>
                    <a:cubicBezTo>
                      <a:pt x="288" y="300"/>
                      <a:pt x="288" y="300"/>
                      <a:pt x="288" y="300"/>
                    </a:cubicBezTo>
                    <a:cubicBezTo>
                      <a:pt x="108" y="120"/>
                      <a:pt x="108" y="120"/>
                      <a:pt x="108" y="120"/>
                    </a:cubicBezTo>
                    <a:cubicBezTo>
                      <a:pt x="119" y="109"/>
                      <a:pt x="119" y="109"/>
                      <a:pt x="119" y="109"/>
                    </a:cubicBezTo>
                    <a:cubicBezTo>
                      <a:pt x="299" y="289"/>
                      <a:pt x="299" y="289"/>
                      <a:pt x="299" y="289"/>
                    </a:cubicBezTo>
                    <a:lnTo>
                      <a:pt x="299" y="1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6" name="Group 12"/>
            <p:cNvGrpSpPr/>
            <p:nvPr/>
          </p:nvGrpSpPr>
          <p:grpSpPr>
            <a:xfrm>
              <a:off x="2267368" y="2057294"/>
              <a:ext cx="391312" cy="390544"/>
              <a:chOff x="9192144" y="5138150"/>
              <a:chExt cx="652589" cy="651308"/>
            </a:xfrm>
          </p:grpSpPr>
          <p:sp>
            <p:nvSpPr>
              <p:cNvPr id="121" name="Freeform 88"/>
              <p:cNvSpPr>
                <a:spLocks noEditPoints="1"/>
              </p:cNvSpPr>
              <p:nvPr/>
            </p:nvSpPr>
            <p:spPr bwMode="auto">
              <a:xfrm>
                <a:off x="9193425" y="5138150"/>
                <a:ext cx="651308" cy="651308"/>
              </a:xfrm>
              <a:custGeom>
                <a:avLst/>
                <a:gdLst>
                  <a:gd name="T0" fmla="*/ 207 w 414"/>
                  <a:gd name="T1" fmla="*/ 0 h 414"/>
                  <a:gd name="T2" fmla="*/ 0 w 414"/>
                  <a:gd name="T3" fmla="*/ 207 h 414"/>
                  <a:gd name="T4" fmla="*/ 207 w 414"/>
                  <a:gd name="T5" fmla="*/ 414 h 414"/>
                  <a:gd name="T6" fmla="*/ 414 w 414"/>
                  <a:gd name="T7" fmla="*/ 207 h 414"/>
                  <a:gd name="T8" fmla="*/ 207 w 414"/>
                  <a:gd name="T9" fmla="*/ 0 h 414"/>
                  <a:gd name="T10" fmla="*/ 207 w 414"/>
                  <a:gd name="T11" fmla="*/ 399 h 414"/>
                  <a:gd name="T12" fmla="*/ 15 w 414"/>
                  <a:gd name="T13" fmla="*/ 207 h 414"/>
                  <a:gd name="T14" fmla="*/ 207 w 414"/>
                  <a:gd name="T15" fmla="*/ 15 h 414"/>
                  <a:gd name="T16" fmla="*/ 399 w 414"/>
                  <a:gd name="T17" fmla="*/ 207 h 414"/>
                  <a:gd name="T18" fmla="*/ 207 w 414"/>
                  <a:gd name="T19" fmla="*/ 399 h 414"/>
                  <a:gd name="T20" fmla="*/ 299 w 414"/>
                  <a:gd name="T21" fmla="*/ 174 h 414"/>
                  <a:gd name="T22" fmla="*/ 314 w 414"/>
                  <a:gd name="T23" fmla="*/ 174 h 414"/>
                  <a:gd name="T24" fmla="*/ 314 w 414"/>
                  <a:gd name="T25" fmla="*/ 307 h 414"/>
                  <a:gd name="T26" fmla="*/ 306 w 414"/>
                  <a:gd name="T27" fmla="*/ 314 h 414"/>
                  <a:gd name="T28" fmla="*/ 173 w 414"/>
                  <a:gd name="T29" fmla="*/ 314 h 414"/>
                  <a:gd name="T30" fmla="*/ 173 w 414"/>
                  <a:gd name="T31" fmla="*/ 300 h 414"/>
                  <a:gd name="T32" fmla="*/ 288 w 414"/>
                  <a:gd name="T33" fmla="*/ 300 h 414"/>
                  <a:gd name="T34" fmla="*/ 108 w 414"/>
                  <a:gd name="T35" fmla="*/ 120 h 414"/>
                  <a:gd name="T36" fmla="*/ 119 w 414"/>
                  <a:gd name="T37" fmla="*/ 109 h 414"/>
                  <a:gd name="T38" fmla="*/ 299 w 414"/>
                  <a:gd name="T39" fmla="*/ 289 h 414"/>
                  <a:gd name="T40" fmla="*/ 299 w 414"/>
                  <a:gd name="T41" fmla="*/ 174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14" h="414">
                    <a:moveTo>
                      <a:pt x="207" y="0"/>
                    </a:moveTo>
                    <a:cubicBezTo>
                      <a:pt x="93" y="0"/>
                      <a:pt x="0" y="93"/>
                      <a:pt x="0" y="207"/>
                    </a:cubicBezTo>
                    <a:cubicBezTo>
                      <a:pt x="0" y="321"/>
                      <a:pt x="93" y="414"/>
                      <a:pt x="207" y="414"/>
                    </a:cubicBezTo>
                    <a:cubicBezTo>
                      <a:pt x="321" y="414"/>
                      <a:pt x="414" y="321"/>
                      <a:pt x="414" y="207"/>
                    </a:cubicBezTo>
                    <a:cubicBezTo>
                      <a:pt x="414" y="93"/>
                      <a:pt x="321" y="0"/>
                      <a:pt x="207" y="0"/>
                    </a:cubicBezTo>
                    <a:close/>
                    <a:moveTo>
                      <a:pt x="207" y="399"/>
                    </a:moveTo>
                    <a:cubicBezTo>
                      <a:pt x="101" y="399"/>
                      <a:pt x="15" y="313"/>
                      <a:pt x="15" y="207"/>
                    </a:cubicBezTo>
                    <a:cubicBezTo>
                      <a:pt x="15" y="101"/>
                      <a:pt x="101" y="15"/>
                      <a:pt x="207" y="15"/>
                    </a:cubicBezTo>
                    <a:cubicBezTo>
                      <a:pt x="313" y="15"/>
                      <a:pt x="399" y="101"/>
                      <a:pt x="399" y="207"/>
                    </a:cubicBezTo>
                    <a:cubicBezTo>
                      <a:pt x="399" y="313"/>
                      <a:pt x="313" y="399"/>
                      <a:pt x="207" y="399"/>
                    </a:cubicBezTo>
                    <a:close/>
                    <a:moveTo>
                      <a:pt x="299" y="174"/>
                    </a:moveTo>
                    <a:cubicBezTo>
                      <a:pt x="314" y="174"/>
                      <a:pt x="314" y="174"/>
                      <a:pt x="314" y="174"/>
                    </a:cubicBezTo>
                    <a:cubicBezTo>
                      <a:pt x="314" y="307"/>
                      <a:pt x="314" y="307"/>
                      <a:pt x="314" y="307"/>
                    </a:cubicBezTo>
                    <a:cubicBezTo>
                      <a:pt x="314" y="311"/>
                      <a:pt x="310" y="314"/>
                      <a:pt x="306" y="314"/>
                    </a:cubicBezTo>
                    <a:cubicBezTo>
                      <a:pt x="173" y="314"/>
                      <a:pt x="173" y="314"/>
                      <a:pt x="173" y="314"/>
                    </a:cubicBezTo>
                    <a:cubicBezTo>
                      <a:pt x="173" y="300"/>
                      <a:pt x="173" y="300"/>
                      <a:pt x="173" y="300"/>
                    </a:cubicBezTo>
                    <a:cubicBezTo>
                      <a:pt x="288" y="300"/>
                      <a:pt x="288" y="300"/>
                      <a:pt x="288" y="300"/>
                    </a:cubicBezTo>
                    <a:cubicBezTo>
                      <a:pt x="108" y="120"/>
                      <a:pt x="108" y="120"/>
                      <a:pt x="108" y="120"/>
                    </a:cubicBezTo>
                    <a:cubicBezTo>
                      <a:pt x="119" y="109"/>
                      <a:pt x="119" y="109"/>
                      <a:pt x="119" y="109"/>
                    </a:cubicBezTo>
                    <a:cubicBezTo>
                      <a:pt x="299" y="289"/>
                      <a:pt x="299" y="289"/>
                      <a:pt x="299" y="289"/>
                    </a:cubicBezTo>
                    <a:lnTo>
                      <a:pt x="299" y="1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88"/>
              <p:cNvSpPr>
                <a:spLocks noEditPoints="1"/>
              </p:cNvSpPr>
              <p:nvPr/>
            </p:nvSpPr>
            <p:spPr bwMode="auto">
              <a:xfrm rot="10800000">
                <a:off x="9192144" y="5138150"/>
                <a:ext cx="651308" cy="651308"/>
              </a:xfrm>
              <a:custGeom>
                <a:avLst/>
                <a:gdLst>
                  <a:gd name="T0" fmla="*/ 207 w 414"/>
                  <a:gd name="T1" fmla="*/ 0 h 414"/>
                  <a:gd name="T2" fmla="*/ 0 w 414"/>
                  <a:gd name="T3" fmla="*/ 207 h 414"/>
                  <a:gd name="T4" fmla="*/ 207 w 414"/>
                  <a:gd name="T5" fmla="*/ 414 h 414"/>
                  <a:gd name="T6" fmla="*/ 414 w 414"/>
                  <a:gd name="T7" fmla="*/ 207 h 414"/>
                  <a:gd name="T8" fmla="*/ 207 w 414"/>
                  <a:gd name="T9" fmla="*/ 0 h 414"/>
                  <a:gd name="T10" fmla="*/ 207 w 414"/>
                  <a:gd name="T11" fmla="*/ 399 h 414"/>
                  <a:gd name="T12" fmla="*/ 15 w 414"/>
                  <a:gd name="T13" fmla="*/ 207 h 414"/>
                  <a:gd name="T14" fmla="*/ 207 w 414"/>
                  <a:gd name="T15" fmla="*/ 15 h 414"/>
                  <a:gd name="T16" fmla="*/ 399 w 414"/>
                  <a:gd name="T17" fmla="*/ 207 h 414"/>
                  <a:gd name="T18" fmla="*/ 207 w 414"/>
                  <a:gd name="T19" fmla="*/ 399 h 414"/>
                  <a:gd name="T20" fmla="*/ 299 w 414"/>
                  <a:gd name="T21" fmla="*/ 174 h 414"/>
                  <a:gd name="T22" fmla="*/ 314 w 414"/>
                  <a:gd name="T23" fmla="*/ 174 h 414"/>
                  <a:gd name="T24" fmla="*/ 314 w 414"/>
                  <a:gd name="T25" fmla="*/ 307 h 414"/>
                  <a:gd name="T26" fmla="*/ 306 w 414"/>
                  <a:gd name="T27" fmla="*/ 314 h 414"/>
                  <a:gd name="T28" fmla="*/ 173 w 414"/>
                  <a:gd name="T29" fmla="*/ 314 h 414"/>
                  <a:gd name="T30" fmla="*/ 173 w 414"/>
                  <a:gd name="T31" fmla="*/ 300 h 414"/>
                  <a:gd name="T32" fmla="*/ 288 w 414"/>
                  <a:gd name="T33" fmla="*/ 300 h 414"/>
                  <a:gd name="T34" fmla="*/ 108 w 414"/>
                  <a:gd name="T35" fmla="*/ 120 h 414"/>
                  <a:gd name="T36" fmla="*/ 119 w 414"/>
                  <a:gd name="T37" fmla="*/ 109 h 414"/>
                  <a:gd name="T38" fmla="*/ 299 w 414"/>
                  <a:gd name="T39" fmla="*/ 289 h 414"/>
                  <a:gd name="T40" fmla="*/ 299 w 414"/>
                  <a:gd name="T41" fmla="*/ 174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14" h="414">
                    <a:moveTo>
                      <a:pt x="207" y="0"/>
                    </a:moveTo>
                    <a:cubicBezTo>
                      <a:pt x="93" y="0"/>
                      <a:pt x="0" y="93"/>
                      <a:pt x="0" y="207"/>
                    </a:cubicBezTo>
                    <a:cubicBezTo>
                      <a:pt x="0" y="321"/>
                      <a:pt x="93" y="414"/>
                      <a:pt x="207" y="414"/>
                    </a:cubicBezTo>
                    <a:cubicBezTo>
                      <a:pt x="321" y="414"/>
                      <a:pt x="414" y="321"/>
                      <a:pt x="414" y="207"/>
                    </a:cubicBezTo>
                    <a:cubicBezTo>
                      <a:pt x="414" y="93"/>
                      <a:pt x="321" y="0"/>
                      <a:pt x="207" y="0"/>
                    </a:cubicBezTo>
                    <a:close/>
                    <a:moveTo>
                      <a:pt x="207" y="399"/>
                    </a:moveTo>
                    <a:cubicBezTo>
                      <a:pt x="101" y="399"/>
                      <a:pt x="15" y="313"/>
                      <a:pt x="15" y="207"/>
                    </a:cubicBezTo>
                    <a:cubicBezTo>
                      <a:pt x="15" y="101"/>
                      <a:pt x="101" y="15"/>
                      <a:pt x="207" y="15"/>
                    </a:cubicBezTo>
                    <a:cubicBezTo>
                      <a:pt x="313" y="15"/>
                      <a:pt x="399" y="101"/>
                      <a:pt x="399" y="207"/>
                    </a:cubicBezTo>
                    <a:cubicBezTo>
                      <a:pt x="399" y="313"/>
                      <a:pt x="313" y="399"/>
                      <a:pt x="207" y="399"/>
                    </a:cubicBezTo>
                    <a:close/>
                    <a:moveTo>
                      <a:pt x="299" y="174"/>
                    </a:moveTo>
                    <a:cubicBezTo>
                      <a:pt x="314" y="174"/>
                      <a:pt x="314" y="174"/>
                      <a:pt x="314" y="174"/>
                    </a:cubicBezTo>
                    <a:cubicBezTo>
                      <a:pt x="314" y="307"/>
                      <a:pt x="314" y="307"/>
                      <a:pt x="314" y="307"/>
                    </a:cubicBezTo>
                    <a:cubicBezTo>
                      <a:pt x="314" y="311"/>
                      <a:pt x="310" y="314"/>
                      <a:pt x="306" y="314"/>
                    </a:cubicBezTo>
                    <a:cubicBezTo>
                      <a:pt x="173" y="314"/>
                      <a:pt x="173" y="314"/>
                      <a:pt x="173" y="314"/>
                    </a:cubicBezTo>
                    <a:cubicBezTo>
                      <a:pt x="173" y="300"/>
                      <a:pt x="173" y="300"/>
                      <a:pt x="173" y="300"/>
                    </a:cubicBezTo>
                    <a:cubicBezTo>
                      <a:pt x="288" y="300"/>
                      <a:pt x="288" y="300"/>
                      <a:pt x="288" y="300"/>
                    </a:cubicBezTo>
                    <a:cubicBezTo>
                      <a:pt x="108" y="120"/>
                      <a:pt x="108" y="120"/>
                      <a:pt x="108" y="120"/>
                    </a:cubicBezTo>
                    <a:cubicBezTo>
                      <a:pt x="119" y="109"/>
                      <a:pt x="119" y="109"/>
                      <a:pt x="119" y="109"/>
                    </a:cubicBezTo>
                    <a:cubicBezTo>
                      <a:pt x="299" y="289"/>
                      <a:pt x="299" y="289"/>
                      <a:pt x="299" y="289"/>
                    </a:cubicBezTo>
                    <a:lnTo>
                      <a:pt x="299" y="1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7" name="Freeform 79"/>
            <p:cNvSpPr>
              <a:spLocks noEditPoints="1"/>
            </p:cNvSpPr>
            <p:nvPr/>
          </p:nvSpPr>
          <p:spPr bwMode="auto">
            <a:xfrm>
              <a:off x="4556529" y="3142818"/>
              <a:ext cx="389745" cy="358198"/>
            </a:xfrm>
            <a:custGeom>
              <a:avLst/>
              <a:gdLst>
                <a:gd name="T0" fmla="*/ 406 w 413"/>
                <a:gd name="T1" fmla="*/ 0 h 380"/>
                <a:gd name="T2" fmla="*/ 7 w 413"/>
                <a:gd name="T3" fmla="*/ 0 h 380"/>
                <a:gd name="T4" fmla="*/ 0 w 413"/>
                <a:gd name="T5" fmla="*/ 7 h 380"/>
                <a:gd name="T6" fmla="*/ 0 w 413"/>
                <a:gd name="T7" fmla="*/ 273 h 380"/>
                <a:gd name="T8" fmla="*/ 7 w 413"/>
                <a:gd name="T9" fmla="*/ 281 h 380"/>
                <a:gd name="T10" fmla="*/ 133 w 413"/>
                <a:gd name="T11" fmla="*/ 281 h 380"/>
                <a:gd name="T12" fmla="*/ 133 w 413"/>
                <a:gd name="T13" fmla="*/ 332 h 380"/>
                <a:gd name="T14" fmla="*/ 73 w 413"/>
                <a:gd name="T15" fmla="*/ 332 h 380"/>
                <a:gd name="T16" fmla="*/ 65 w 413"/>
                <a:gd name="T17" fmla="*/ 340 h 380"/>
                <a:gd name="T18" fmla="*/ 65 w 413"/>
                <a:gd name="T19" fmla="*/ 373 h 380"/>
                <a:gd name="T20" fmla="*/ 73 w 413"/>
                <a:gd name="T21" fmla="*/ 380 h 380"/>
                <a:gd name="T22" fmla="*/ 339 w 413"/>
                <a:gd name="T23" fmla="*/ 380 h 380"/>
                <a:gd name="T24" fmla="*/ 346 w 413"/>
                <a:gd name="T25" fmla="*/ 373 h 380"/>
                <a:gd name="T26" fmla="*/ 346 w 413"/>
                <a:gd name="T27" fmla="*/ 340 h 380"/>
                <a:gd name="T28" fmla="*/ 339 w 413"/>
                <a:gd name="T29" fmla="*/ 332 h 380"/>
                <a:gd name="T30" fmla="*/ 280 w 413"/>
                <a:gd name="T31" fmla="*/ 332 h 380"/>
                <a:gd name="T32" fmla="*/ 280 w 413"/>
                <a:gd name="T33" fmla="*/ 281 h 380"/>
                <a:gd name="T34" fmla="*/ 406 w 413"/>
                <a:gd name="T35" fmla="*/ 281 h 380"/>
                <a:gd name="T36" fmla="*/ 413 w 413"/>
                <a:gd name="T37" fmla="*/ 273 h 380"/>
                <a:gd name="T38" fmla="*/ 413 w 413"/>
                <a:gd name="T39" fmla="*/ 7 h 380"/>
                <a:gd name="T40" fmla="*/ 406 w 413"/>
                <a:gd name="T41" fmla="*/ 0 h 380"/>
                <a:gd name="T42" fmla="*/ 331 w 413"/>
                <a:gd name="T43" fmla="*/ 366 h 380"/>
                <a:gd name="T44" fmla="*/ 80 w 413"/>
                <a:gd name="T45" fmla="*/ 366 h 380"/>
                <a:gd name="T46" fmla="*/ 80 w 413"/>
                <a:gd name="T47" fmla="*/ 347 h 380"/>
                <a:gd name="T48" fmla="*/ 331 w 413"/>
                <a:gd name="T49" fmla="*/ 347 h 380"/>
                <a:gd name="T50" fmla="*/ 331 w 413"/>
                <a:gd name="T51" fmla="*/ 366 h 380"/>
                <a:gd name="T52" fmla="*/ 266 w 413"/>
                <a:gd name="T53" fmla="*/ 332 h 380"/>
                <a:gd name="T54" fmla="*/ 148 w 413"/>
                <a:gd name="T55" fmla="*/ 332 h 380"/>
                <a:gd name="T56" fmla="*/ 148 w 413"/>
                <a:gd name="T57" fmla="*/ 281 h 380"/>
                <a:gd name="T58" fmla="*/ 266 w 413"/>
                <a:gd name="T59" fmla="*/ 281 h 380"/>
                <a:gd name="T60" fmla="*/ 266 w 413"/>
                <a:gd name="T61" fmla="*/ 332 h 380"/>
                <a:gd name="T62" fmla="*/ 399 w 413"/>
                <a:gd name="T63" fmla="*/ 266 h 380"/>
                <a:gd name="T64" fmla="*/ 15 w 413"/>
                <a:gd name="T65" fmla="*/ 266 h 380"/>
                <a:gd name="T66" fmla="*/ 15 w 413"/>
                <a:gd name="T67" fmla="*/ 15 h 380"/>
                <a:gd name="T68" fmla="*/ 399 w 413"/>
                <a:gd name="T69" fmla="*/ 15 h 380"/>
                <a:gd name="T70" fmla="*/ 399 w 413"/>
                <a:gd name="T71" fmla="*/ 266 h 380"/>
                <a:gd name="T72" fmla="*/ 40 w 413"/>
                <a:gd name="T73" fmla="*/ 247 h 380"/>
                <a:gd name="T74" fmla="*/ 373 w 413"/>
                <a:gd name="T75" fmla="*/ 247 h 380"/>
                <a:gd name="T76" fmla="*/ 381 w 413"/>
                <a:gd name="T77" fmla="*/ 240 h 380"/>
                <a:gd name="T78" fmla="*/ 381 w 413"/>
                <a:gd name="T79" fmla="*/ 41 h 380"/>
                <a:gd name="T80" fmla="*/ 373 w 413"/>
                <a:gd name="T81" fmla="*/ 33 h 380"/>
                <a:gd name="T82" fmla="*/ 40 w 413"/>
                <a:gd name="T83" fmla="*/ 33 h 380"/>
                <a:gd name="T84" fmla="*/ 33 w 413"/>
                <a:gd name="T85" fmla="*/ 41 h 380"/>
                <a:gd name="T86" fmla="*/ 33 w 413"/>
                <a:gd name="T87" fmla="*/ 240 h 380"/>
                <a:gd name="T88" fmla="*/ 40 w 413"/>
                <a:gd name="T89" fmla="*/ 247 h 380"/>
                <a:gd name="T90" fmla="*/ 47 w 413"/>
                <a:gd name="T91" fmla="*/ 48 h 380"/>
                <a:gd name="T92" fmla="*/ 366 w 413"/>
                <a:gd name="T93" fmla="*/ 48 h 380"/>
                <a:gd name="T94" fmla="*/ 366 w 413"/>
                <a:gd name="T95" fmla="*/ 233 h 380"/>
                <a:gd name="T96" fmla="*/ 47 w 413"/>
                <a:gd name="T97" fmla="*/ 233 h 380"/>
                <a:gd name="T98" fmla="*/ 47 w 413"/>
                <a:gd name="T99" fmla="*/ 48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13" h="380">
                  <a:moveTo>
                    <a:pt x="406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7"/>
                    <a:pt x="3" y="281"/>
                    <a:pt x="7" y="281"/>
                  </a:cubicBezTo>
                  <a:cubicBezTo>
                    <a:pt x="133" y="281"/>
                    <a:pt x="133" y="281"/>
                    <a:pt x="133" y="281"/>
                  </a:cubicBezTo>
                  <a:cubicBezTo>
                    <a:pt x="133" y="332"/>
                    <a:pt x="133" y="332"/>
                    <a:pt x="133" y="332"/>
                  </a:cubicBezTo>
                  <a:cubicBezTo>
                    <a:pt x="73" y="332"/>
                    <a:pt x="73" y="332"/>
                    <a:pt x="73" y="332"/>
                  </a:cubicBezTo>
                  <a:cubicBezTo>
                    <a:pt x="69" y="332"/>
                    <a:pt x="65" y="336"/>
                    <a:pt x="65" y="340"/>
                  </a:cubicBezTo>
                  <a:cubicBezTo>
                    <a:pt x="65" y="373"/>
                    <a:pt x="65" y="373"/>
                    <a:pt x="65" y="373"/>
                  </a:cubicBezTo>
                  <a:cubicBezTo>
                    <a:pt x="65" y="377"/>
                    <a:pt x="69" y="380"/>
                    <a:pt x="73" y="380"/>
                  </a:cubicBezTo>
                  <a:cubicBezTo>
                    <a:pt x="339" y="380"/>
                    <a:pt x="339" y="380"/>
                    <a:pt x="339" y="380"/>
                  </a:cubicBezTo>
                  <a:cubicBezTo>
                    <a:pt x="343" y="380"/>
                    <a:pt x="346" y="377"/>
                    <a:pt x="346" y="373"/>
                  </a:cubicBezTo>
                  <a:cubicBezTo>
                    <a:pt x="346" y="340"/>
                    <a:pt x="346" y="340"/>
                    <a:pt x="346" y="340"/>
                  </a:cubicBezTo>
                  <a:cubicBezTo>
                    <a:pt x="346" y="336"/>
                    <a:pt x="343" y="332"/>
                    <a:pt x="339" y="332"/>
                  </a:cubicBezTo>
                  <a:cubicBezTo>
                    <a:pt x="280" y="332"/>
                    <a:pt x="280" y="332"/>
                    <a:pt x="280" y="332"/>
                  </a:cubicBezTo>
                  <a:cubicBezTo>
                    <a:pt x="280" y="281"/>
                    <a:pt x="280" y="281"/>
                    <a:pt x="280" y="281"/>
                  </a:cubicBezTo>
                  <a:cubicBezTo>
                    <a:pt x="406" y="281"/>
                    <a:pt x="406" y="281"/>
                    <a:pt x="406" y="281"/>
                  </a:cubicBezTo>
                  <a:cubicBezTo>
                    <a:pt x="410" y="281"/>
                    <a:pt x="413" y="277"/>
                    <a:pt x="413" y="273"/>
                  </a:cubicBezTo>
                  <a:cubicBezTo>
                    <a:pt x="413" y="7"/>
                    <a:pt x="413" y="7"/>
                    <a:pt x="413" y="7"/>
                  </a:cubicBezTo>
                  <a:cubicBezTo>
                    <a:pt x="413" y="3"/>
                    <a:pt x="410" y="0"/>
                    <a:pt x="406" y="0"/>
                  </a:cubicBezTo>
                  <a:close/>
                  <a:moveTo>
                    <a:pt x="331" y="366"/>
                  </a:moveTo>
                  <a:cubicBezTo>
                    <a:pt x="80" y="366"/>
                    <a:pt x="80" y="366"/>
                    <a:pt x="80" y="366"/>
                  </a:cubicBezTo>
                  <a:cubicBezTo>
                    <a:pt x="80" y="347"/>
                    <a:pt x="80" y="347"/>
                    <a:pt x="80" y="347"/>
                  </a:cubicBezTo>
                  <a:cubicBezTo>
                    <a:pt x="331" y="347"/>
                    <a:pt x="331" y="347"/>
                    <a:pt x="331" y="347"/>
                  </a:cubicBezTo>
                  <a:lnTo>
                    <a:pt x="331" y="366"/>
                  </a:lnTo>
                  <a:close/>
                  <a:moveTo>
                    <a:pt x="266" y="332"/>
                  </a:moveTo>
                  <a:cubicBezTo>
                    <a:pt x="148" y="332"/>
                    <a:pt x="148" y="332"/>
                    <a:pt x="148" y="332"/>
                  </a:cubicBezTo>
                  <a:cubicBezTo>
                    <a:pt x="148" y="281"/>
                    <a:pt x="148" y="281"/>
                    <a:pt x="148" y="281"/>
                  </a:cubicBezTo>
                  <a:cubicBezTo>
                    <a:pt x="266" y="281"/>
                    <a:pt x="266" y="281"/>
                    <a:pt x="266" y="281"/>
                  </a:cubicBezTo>
                  <a:lnTo>
                    <a:pt x="266" y="332"/>
                  </a:lnTo>
                  <a:close/>
                  <a:moveTo>
                    <a:pt x="399" y="266"/>
                  </a:moveTo>
                  <a:cubicBezTo>
                    <a:pt x="15" y="266"/>
                    <a:pt x="15" y="266"/>
                    <a:pt x="15" y="26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399" y="15"/>
                    <a:pt x="399" y="15"/>
                    <a:pt x="399" y="15"/>
                  </a:cubicBezTo>
                  <a:lnTo>
                    <a:pt x="399" y="266"/>
                  </a:lnTo>
                  <a:close/>
                  <a:moveTo>
                    <a:pt x="40" y="247"/>
                  </a:moveTo>
                  <a:cubicBezTo>
                    <a:pt x="373" y="247"/>
                    <a:pt x="373" y="247"/>
                    <a:pt x="373" y="247"/>
                  </a:cubicBezTo>
                  <a:cubicBezTo>
                    <a:pt x="377" y="247"/>
                    <a:pt x="381" y="244"/>
                    <a:pt x="381" y="240"/>
                  </a:cubicBezTo>
                  <a:cubicBezTo>
                    <a:pt x="381" y="41"/>
                    <a:pt x="381" y="41"/>
                    <a:pt x="381" y="41"/>
                  </a:cubicBezTo>
                  <a:cubicBezTo>
                    <a:pt x="381" y="37"/>
                    <a:pt x="377" y="33"/>
                    <a:pt x="373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36" y="33"/>
                    <a:pt x="33" y="37"/>
                    <a:pt x="33" y="41"/>
                  </a:cubicBezTo>
                  <a:cubicBezTo>
                    <a:pt x="33" y="240"/>
                    <a:pt x="33" y="240"/>
                    <a:pt x="33" y="240"/>
                  </a:cubicBezTo>
                  <a:cubicBezTo>
                    <a:pt x="33" y="244"/>
                    <a:pt x="36" y="247"/>
                    <a:pt x="40" y="247"/>
                  </a:cubicBezTo>
                  <a:close/>
                  <a:moveTo>
                    <a:pt x="47" y="48"/>
                  </a:moveTo>
                  <a:cubicBezTo>
                    <a:pt x="366" y="48"/>
                    <a:pt x="366" y="48"/>
                    <a:pt x="366" y="48"/>
                  </a:cubicBezTo>
                  <a:cubicBezTo>
                    <a:pt x="366" y="233"/>
                    <a:pt x="366" y="233"/>
                    <a:pt x="366" y="233"/>
                  </a:cubicBezTo>
                  <a:cubicBezTo>
                    <a:pt x="47" y="233"/>
                    <a:pt x="47" y="233"/>
                    <a:pt x="47" y="233"/>
                  </a:cubicBezTo>
                  <a:lnTo>
                    <a:pt x="4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08" name="Straight Connector 16"/>
            <p:cNvCxnSpPr/>
            <p:nvPr/>
          </p:nvCxnSpPr>
          <p:spPr>
            <a:xfrm>
              <a:off x="1302945" y="2252566"/>
              <a:ext cx="96442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7"/>
            <p:cNvCxnSpPr>
              <a:endCxn id="115" idx="6"/>
            </p:cNvCxnSpPr>
            <p:nvPr/>
          </p:nvCxnSpPr>
          <p:spPr>
            <a:xfrm>
              <a:off x="3095707" y="2145944"/>
              <a:ext cx="0" cy="24292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20"/>
            <p:cNvCxnSpPr/>
            <p:nvPr/>
          </p:nvCxnSpPr>
          <p:spPr>
            <a:xfrm>
              <a:off x="3917233" y="2818824"/>
              <a:ext cx="102904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21"/>
            <p:cNvCxnSpPr/>
            <p:nvPr/>
          </p:nvCxnSpPr>
          <p:spPr>
            <a:xfrm>
              <a:off x="3089821" y="2825979"/>
              <a:ext cx="43686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24"/>
            <p:cNvCxnSpPr/>
            <p:nvPr/>
          </p:nvCxnSpPr>
          <p:spPr>
            <a:xfrm>
              <a:off x="2652954" y="2252566"/>
              <a:ext cx="43686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25"/>
            <p:cNvCxnSpPr/>
            <p:nvPr/>
          </p:nvCxnSpPr>
          <p:spPr>
            <a:xfrm>
              <a:off x="1394328" y="1920636"/>
              <a:ext cx="0" cy="33193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27"/>
            <p:cNvCxnSpPr/>
            <p:nvPr/>
          </p:nvCxnSpPr>
          <p:spPr>
            <a:xfrm>
              <a:off x="4751083" y="2818825"/>
              <a:ext cx="0" cy="33193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Freeform 77"/>
            <p:cNvSpPr>
              <a:spLocks noEditPoints="1"/>
            </p:cNvSpPr>
            <p:nvPr/>
          </p:nvSpPr>
          <p:spPr bwMode="auto">
            <a:xfrm>
              <a:off x="2932616" y="2388869"/>
              <a:ext cx="389346" cy="267151"/>
            </a:xfrm>
            <a:custGeom>
              <a:avLst/>
              <a:gdLst>
                <a:gd name="T0" fmla="*/ 340 w 413"/>
                <a:gd name="T1" fmla="*/ 283 h 283"/>
                <a:gd name="T2" fmla="*/ 73 w 413"/>
                <a:gd name="T3" fmla="*/ 283 h 283"/>
                <a:gd name="T4" fmla="*/ 72 w 413"/>
                <a:gd name="T5" fmla="*/ 283 h 283"/>
                <a:gd name="T6" fmla="*/ 0 w 413"/>
                <a:gd name="T7" fmla="*/ 209 h 283"/>
                <a:gd name="T8" fmla="*/ 70 w 413"/>
                <a:gd name="T9" fmla="*/ 135 h 283"/>
                <a:gd name="T10" fmla="*/ 66 w 413"/>
                <a:gd name="T11" fmla="*/ 107 h 283"/>
                <a:gd name="T12" fmla="*/ 173 w 413"/>
                <a:gd name="T13" fmla="*/ 0 h 283"/>
                <a:gd name="T14" fmla="*/ 273 w 413"/>
                <a:gd name="T15" fmla="*/ 69 h 283"/>
                <a:gd name="T16" fmla="*/ 273 w 413"/>
                <a:gd name="T17" fmla="*/ 69 h 283"/>
                <a:gd name="T18" fmla="*/ 346 w 413"/>
                <a:gd name="T19" fmla="*/ 135 h 283"/>
                <a:gd name="T20" fmla="*/ 413 w 413"/>
                <a:gd name="T21" fmla="*/ 209 h 283"/>
                <a:gd name="T22" fmla="*/ 341 w 413"/>
                <a:gd name="T23" fmla="*/ 283 h 283"/>
                <a:gd name="T24" fmla="*/ 340 w 413"/>
                <a:gd name="T25" fmla="*/ 283 h 283"/>
                <a:gd name="T26" fmla="*/ 73 w 413"/>
                <a:gd name="T27" fmla="*/ 268 h 283"/>
                <a:gd name="T28" fmla="*/ 339 w 413"/>
                <a:gd name="T29" fmla="*/ 268 h 283"/>
                <a:gd name="T30" fmla="*/ 340 w 413"/>
                <a:gd name="T31" fmla="*/ 268 h 283"/>
                <a:gd name="T32" fmla="*/ 398 w 413"/>
                <a:gd name="T33" fmla="*/ 209 h 283"/>
                <a:gd name="T34" fmla="*/ 339 w 413"/>
                <a:gd name="T35" fmla="*/ 150 h 283"/>
                <a:gd name="T36" fmla="*/ 332 w 413"/>
                <a:gd name="T37" fmla="*/ 142 h 283"/>
                <a:gd name="T38" fmla="*/ 273 w 413"/>
                <a:gd name="T39" fmla="*/ 83 h 283"/>
                <a:gd name="T40" fmla="*/ 268 w 413"/>
                <a:gd name="T41" fmla="*/ 84 h 283"/>
                <a:gd name="T42" fmla="*/ 261 w 413"/>
                <a:gd name="T43" fmla="*/ 79 h 283"/>
                <a:gd name="T44" fmla="*/ 173 w 413"/>
                <a:gd name="T45" fmla="*/ 15 h 283"/>
                <a:gd name="T46" fmla="*/ 81 w 413"/>
                <a:gd name="T47" fmla="*/ 107 h 283"/>
                <a:gd name="T48" fmla="*/ 87 w 413"/>
                <a:gd name="T49" fmla="*/ 140 h 283"/>
                <a:gd name="T50" fmla="*/ 86 w 413"/>
                <a:gd name="T51" fmla="*/ 147 h 283"/>
                <a:gd name="T52" fmla="*/ 79 w 413"/>
                <a:gd name="T53" fmla="*/ 150 h 283"/>
                <a:gd name="T54" fmla="*/ 73 w 413"/>
                <a:gd name="T55" fmla="*/ 150 h 283"/>
                <a:gd name="T56" fmla="*/ 14 w 413"/>
                <a:gd name="T57" fmla="*/ 209 h 283"/>
                <a:gd name="T58" fmla="*/ 73 w 413"/>
                <a:gd name="T59" fmla="*/ 268 h 283"/>
                <a:gd name="T60" fmla="*/ 73 w 413"/>
                <a:gd name="T61" fmla="*/ 268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3" h="283">
                  <a:moveTo>
                    <a:pt x="340" y="283"/>
                  </a:moveTo>
                  <a:cubicBezTo>
                    <a:pt x="73" y="283"/>
                    <a:pt x="73" y="283"/>
                    <a:pt x="73" y="283"/>
                  </a:cubicBezTo>
                  <a:cubicBezTo>
                    <a:pt x="73" y="283"/>
                    <a:pt x="72" y="283"/>
                    <a:pt x="72" y="283"/>
                  </a:cubicBezTo>
                  <a:cubicBezTo>
                    <a:pt x="32" y="282"/>
                    <a:pt x="0" y="249"/>
                    <a:pt x="0" y="209"/>
                  </a:cubicBezTo>
                  <a:cubicBezTo>
                    <a:pt x="0" y="169"/>
                    <a:pt x="31" y="137"/>
                    <a:pt x="70" y="135"/>
                  </a:cubicBezTo>
                  <a:cubicBezTo>
                    <a:pt x="67" y="126"/>
                    <a:pt x="66" y="117"/>
                    <a:pt x="66" y="107"/>
                  </a:cubicBezTo>
                  <a:cubicBezTo>
                    <a:pt x="66" y="48"/>
                    <a:pt x="114" y="0"/>
                    <a:pt x="173" y="0"/>
                  </a:cubicBezTo>
                  <a:cubicBezTo>
                    <a:pt x="217" y="0"/>
                    <a:pt x="257" y="27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311" y="69"/>
                    <a:pt x="343" y="98"/>
                    <a:pt x="346" y="135"/>
                  </a:cubicBezTo>
                  <a:cubicBezTo>
                    <a:pt x="384" y="139"/>
                    <a:pt x="413" y="171"/>
                    <a:pt x="413" y="209"/>
                  </a:cubicBezTo>
                  <a:cubicBezTo>
                    <a:pt x="413" y="249"/>
                    <a:pt x="381" y="282"/>
                    <a:pt x="341" y="283"/>
                  </a:cubicBezTo>
                  <a:cubicBezTo>
                    <a:pt x="340" y="283"/>
                    <a:pt x="340" y="283"/>
                    <a:pt x="340" y="283"/>
                  </a:cubicBezTo>
                  <a:close/>
                  <a:moveTo>
                    <a:pt x="73" y="268"/>
                  </a:moveTo>
                  <a:cubicBezTo>
                    <a:pt x="339" y="268"/>
                    <a:pt x="339" y="268"/>
                    <a:pt x="339" y="268"/>
                  </a:cubicBezTo>
                  <a:cubicBezTo>
                    <a:pt x="339" y="268"/>
                    <a:pt x="340" y="268"/>
                    <a:pt x="340" y="268"/>
                  </a:cubicBezTo>
                  <a:cubicBezTo>
                    <a:pt x="372" y="268"/>
                    <a:pt x="398" y="241"/>
                    <a:pt x="398" y="209"/>
                  </a:cubicBezTo>
                  <a:cubicBezTo>
                    <a:pt x="398" y="176"/>
                    <a:pt x="372" y="150"/>
                    <a:pt x="339" y="150"/>
                  </a:cubicBezTo>
                  <a:cubicBezTo>
                    <a:pt x="335" y="150"/>
                    <a:pt x="332" y="146"/>
                    <a:pt x="332" y="142"/>
                  </a:cubicBezTo>
                  <a:cubicBezTo>
                    <a:pt x="332" y="110"/>
                    <a:pt x="305" y="83"/>
                    <a:pt x="273" y="83"/>
                  </a:cubicBezTo>
                  <a:cubicBezTo>
                    <a:pt x="271" y="83"/>
                    <a:pt x="270" y="83"/>
                    <a:pt x="268" y="84"/>
                  </a:cubicBezTo>
                  <a:cubicBezTo>
                    <a:pt x="265" y="84"/>
                    <a:pt x="262" y="82"/>
                    <a:pt x="261" y="79"/>
                  </a:cubicBezTo>
                  <a:cubicBezTo>
                    <a:pt x="248" y="40"/>
                    <a:pt x="213" y="15"/>
                    <a:pt x="173" y="15"/>
                  </a:cubicBezTo>
                  <a:cubicBezTo>
                    <a:pt x="122" y="15"/>
                    <a:pt x="81" y="56"/>
                    <a:pt x="81" y="107"/>
                  </a:cubicBezTo>
                  <a:cubicBezTo>
                    <a:pt x="81" y="118"/>
                    <a:pt x="83" y="129"/>
                    <a:pt x="87" y="140"/>
                  </a:cubicBezTo>
                  <a:cubicBezTo>
                    <a:pt x="88" y="142"/>
                    <a:pt x="87" y="145"/>
                    <a:pt x="86" y="147"/>
                  </a:cubicBezTo>
                  <a:cubicBezTo>
                    <a:pt x="84" y="149"/>
                    <a:pt x="82" y="150"/>
                    <a:pt x="79" y="150"/>
                  </a:cubicBezTo>
                  <a:cubicBezTo>
                    <a:pt x="77" y="150"/>
                    <a:pt x="75" y="150"/>
                    <a:pt x="73" y="150"/>
                  </a:cubicBezTo>
                  <a:cubicBezTo>
                    <a:pt x="41" y="150"/>
                    <a:pt x="14" y="176"/>
                    <a:pt x="14" y="209"/>
                  </a:cubicBezTo>
                  <a:cubicBezTo>
                    <a:pt x="14" y="241"/>
                    <a:pt x="41" y="268"/>
                    <a:pt x="73" y="268"/>
                  </a:cubicBezTo>
                  <a:cubicBezTo>
                    <a:pt x="73" y="268"/>
                    <a:pt x="73" y="268"/>
                    <a:pt x="73" y="2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16" name="Straight Connector 28"/>
            <p:cNvCxnSpPr/>
            <p:nvPr/>
          </p:nvCxnSpPr>
          <p:spPr>
            <a:xfrm>
              <a:off x="3089821" y="2656020"/>
              <a:ext cx="0" cy="5443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CasellaDiTesto 117"/>
            <p:cNvSpPr txBox="1"/>
            <p:nvPr/>
          </p:nvSpPr>
          <p:spPr>
            <a:xfrm>
              <a:off x="1475974" y="1205147"/>
              <a:ext cx="631117" cy="307777"/>
            </a:xfrm>
            <a:prstGeom prst="rect">
              <a:avLst/>
            </a:prstGeom>
            <a:solidFill>
              <a:schemeClr val="bg2"/>
            </a:solidFill>
            <a:effectLst/>
          </p:spPr>
          <p:txBody>
            <a:bodyPr vert="horz" wrap="none" lIns="72000" tIns="0" rIns="72000" bIns="0" rtlCol="0" anchor="ctr" anchorCtr="0">
              <a:spAutoFit/>
              <a:scene3d>
                <a:camera prst="orthographicFront"/>
                <a:lightRig rig="threePt" dir="t">
                  <a:rot lat="0" lon="0" rev="4800000"/>
                </a:lightRig>
              </a:scene3d>
              <a:sp3d prstMaterial="matte">
                <a:bevelT w="50800" h="10160"/>
              </a:sp3d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rPr>
                <a:t>IPv4</a:t>
              </a:r>
            </a:p>
          </p:txBody>
        </p:sp>
        <p:sp>
          <p:nvSpPr>
            <p:cNvPr id="120" name="CasellaDiTesto 119"/>
            <p:cNvSpPr txBox="1"/>
            <p:nvPr/>
          </p:nvSpPr>
          <p:spPr>
            <a:xfrm>
              <a:off x="4832729" y="3583907"/>
              <a:ext cx="631117" cy="307777"/>
            </a:xfrm>
            <a:prstGeom prst="rect">
              <a:avLst/>
            </a:prstGeom>
            <a:solidFill>
              <a:schemeClr val="bg2"/>
            </a:solidFill>
            <a:effectLst/>
          </p:spPr>
          <p:txBody>
            <a:bodyPr vert="horz" wrap="none" lIns="72000" tIns="0" rIns="72000" bIns="0" rtlCol="0" anchor="ctr" anchorCtr="0">
              <a:spAutoFit/>
              <a:scene3d>
                <a:camera prst="orthographicFront"/>
                <a:lightRig rig="threePt" dir="t">
                  <a:rot lat="0" lon="0" rev="4800000"/>
                </a:lightRig>
              </a:scene3d>
              <a:sp3d prstMaterial="matte">
                <a:bevelT w="50800" h="10160"/>
              </a:sp3d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rPr>
                <a:t>IPv4</a:t>
              </a:r>
            </a:p>
          </p:txBody>
        </p:sp>
      </p:grpSp>
      <p:sp>
        <p:nvSpPr>
          <p:cNvPr id="126" name="Rounded Rectangular Callout 59"/>
          <p:cNvSpPr/>
          <p:nvPr/>
        </p:nvSpPr>
        <p:spPr bwMode="auto">
          <a:xfrm>
            <a:off x="460640" y="2541732"/>
            <a:ext cx="1694903" cy="1180954"/>
          </a:xfrm>
          <a:prstGeom prst="wedgeRoundRectCallout">
            <a:avLst>
              <a:gd name="adj1" fmla="val -3334"/>
              <a:gd name="adj2" fmla="val -72388"/>
              <a:gd name="adj3" fmla="val 16667"/>
            </a:avLst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72000" tIns="36000" rIns="72000" bIns="45718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099"/>
            <a:r>
              <a:rPr lang="en-US" sz="1600" dirty="0">
                <a:solidFill>
                  <a:srgbClr val="FFFFFF">
                    <a:alpha val="98824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La DNS Lookup</a:t>
            </a:r>
            <a:br>
              <a:rPr lang="en-US" sz="1600" dirty="0">
                <a:solidFill>
                  <a:srgbClr val="FFFFFF">
                    <a:alpha val="98824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600" dirty="0" err="1">
                <a:solidFill>
                  <a:srgbClr val="FFFFFF">
                    <a:alpha val="98824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restituisce</a:t>
            </a:r>
            <a:r>
              <a:rPr lang="en-US" sz="1600" dirty="0">
                <a:solidFill>
                  <a:srgbClr val="FFFFFF">
                    <a:alpha val="98824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1600" dirty="0" err="1">
                <a:solidFill>
                  <a:srgbClr val="FFFFFF">
                    <a:alpha val="98824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sia</a:t>
            </a:r>
            <a:br>
              <a:rPr lang="en-US" sz="1600" dirty="0">
                <a:solidFill>
                  <a:srgbClr val="FFFFFF">
                    <a:alpha val="98824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600" dirty="0" err="1">
                <a:solidFill>
                  <a:srgbClr val="FFFFFF">
                    <a:alpha val="98824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il</a:t>
            </a:r>
            <a:r>
              <a:rPr lang="en-US" sz="1600" dirty="0">
                <a:solidFill>
                  <a:srgbClr val="FFFFFF">
                    <a:alpha val="98824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record A </a:t>
            </a:r>
            <a:r>
              <a:rPr lang="en-US" sz="1600" dirty="0" err="1">
                <a:solidFill>
                  <a:srgbClr val="FFFFFF">
                    <a:alpha val="98824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che</a:t>
            </a:r>
            <a:br>
              <a:rPr lang="en-US" sz="1600" dirty="0">
                <a:solidFill>
                  <a:srgbClr val="FFFFFF">
                    <a:alpha val="98824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600" dirty="0" err="1">
                <a:solidFill>
                  <a:srgbClr val="FFFFFF">
                    <a:alpha val="98824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il</a:t>
            </a:r>
            <a:r>
              <a:rPr lang="en-US" sz="1600" dirty="0">
                <a:solidFill>
                  <a:srgbClr val="FFFFFF">
                    <a:alpha val="98824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record AAAA</a:t>
            </a:r>
          </a:p>
        </p:txBody>
      </p:sp>
      <p:sp>
        <p:nvSpPr>
          <p:cNvPr id="127" name="Rounded Rectangular Callout 59"/>
          <p:cNvSpPr/>
          <p:nvPr/>
        </p:nvSpPr>
        <p:spPr bwMode="auto">
          <a:xfrm>
            <a:off x="6323762" y="2597003"/>
            <a:ext cx="2354666" cy="1180954"/>
          </a:xfrm>
          <a:prstGeom prst="wedgeRoundRectCallout">
            <a:avLst>
              <a:gd name="adj1" fmla="val -6874"/>
              <a:gd name="adj2" fmla="val -70927"/>
              <a:gd name="adj3" fmla="val 16667"/>
            </a:avLst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72000" tIns="36000" rIns="72000" bIns="45718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099"/>
            <a:r>
              <a:rPr lang="it-IT" sz="1600" dirty="0">
                <a:solidFill>
                  <a:srgbClr val="FFFFFF">
                    <a:alpha val="98824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Il Client invia contemporaneamente</a:t>
            </a:r>
            <a:br>
              <a:rPr lang="it-IT" sz="1600" dirty="0">
                <a:solidFill>
                  <a:srgbClr val="FFFFFF">
                    <a:alpha val="98824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it-IT" sz="1600" dirty="0">
                <a:solidFill>
                  <a:srgbClr val="FFFFFF">
                    <a:alpha val="98824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sia la richiesta IPv6 che</a:t>
            </a:r>
            <a:br>
              <a:rPr lang="it-IT" sz="1600" dirty="0">
                <a:solidFill>
                  <a:srgbClr val="FFFFFF">
                    <a:alpha val="98824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it-IT" sz="1600" dirty="0">
                <a:solidFill>
                  <a:srgbClr val="FFFFFF">
                    <a:alpha val="98824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la richiesta IPv4</a:t>
            </a:r>
          </a:p>
        </p:txBody>
      </p:sp>
      <p:grpSp>
        <p:nvGrpSpPr>
          <p:cNvPr id="23" name="Gruppo 22"/>
          <p:cNvGrpSpPr>
            <a:grpSpLocks noChangeAspect="1"/>
          </p:cNvGrpSpPr>
          <p:nvPr/>
        </p:nvGrpSpPr>
        <p:grpSpPr>
          <a:xfrm>
            <a:off x="7611900" y="1663306"/>
            <a:ext cx="2986133" cy="1620000"/>
            <a:chOff x="3534174" y="2658167"/>
            <a:chExt cx="4566136" cy="2477166"/>
          </a:xfrm>
        </p:grpSpPr>
        <p:cxnSp>
          <p:nvCxnSpPr>
            <p:cNvPr id="128" name="Straight Arrow Connector 38"/>
            <p:cNvCxnSpPr/>
            <p:nvPr/>
          </p:nvCxnSpPr>
          <p:spPr>
            <a:xfrm>
              <a:off x="3534174" y="2965891"/>
              <a:ext cx="4466061" cy="2169442"/>
            </a:xfrm>
            <a:prstGeom prst="straightConnector1">
              <a:avLst/>
            </a:prstGeom>
            <a:ln w="19050">
              <a:solidFill>
                <a:schemeClr val="accent3"/>
              </a:solidFill>
              <a:prstDash val="dash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45"/>
            <p:cNvCxnSpPr/>
            <p:nvPr/>
          </p:nvCxnSpPr>
          <p:spPr>
            <a:xfrm>
              <a:off x="3728963" y="2658167"/>
              <a:ext cx="4371347" cy="2143217"/>
            </a:xfrm>
            <a:prstGeom prst="straightConnector1">
              <a:avLst/>
            </a:prstGeom>
            <a:ln w="19050">
              <a:solidFill>
                <a:schemeClr val="bg2"/>
              </a:solidFill>
              <a:prstDash val="dash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Connettore 129"/>
          <p:cNvSpPr/>
          <p:nvPr/>
        </p:nvSpPr>
        <p:spPr bwMode="ltGray">
          <a:xfrm>
            <a:off x="289670" y="1676502"/>
            <a:ext cx="576064" cy="576064"/>
          </a:xfrm>
          <a:prstGeom prst="flowChartConnector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Segoe Condensed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131" name="Connettore 130"/>
          <p:cNvSpPr/>
          <p:nvPr/>
        </p:nvSpPr>
        <p:spPr bwMode="ltGray">
          <a:xfrm>
            <a:off x="6360190" y="1680045"/>
            <a:ext cx="576064" cy="576064"/>
          </a:xfrm>
          <a:prstGeom prst="flowChartConnector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Segoe Condensed" pitchFamily="34" charset="0"/>
                <a:ea typeface="+mn-ea"/>
                <a:cs typeface="+mn-cs"/>
              </a:rPr>
              <a:t>2</a:t>
            </a:r>
          </a:p>
        </p:txBody>
      </p:sp>
      <p:sp>
        <p:nvSpPr>
          <p:cNvPr id="133" name="Rounded Rectangular Callout 59"/>
          <p:cNvSpPr/>
          <p:nvPr/>
        </p:nvSpPr>
        <p:spPr bwMode="auto">
          <a:xfrm>
            <a:off x="3601458" y="4483000"/>
            <a:ext cx="2359833" cy="908539"/>
          </a:xfrm>
          <a:prstGeom prst="wedgeRoundRectCallout">
            <a:avLst>
              <a:gd name="adj1" fmla="val -3207"/>
              <a:gd name="adj2" fmla="val 74872"/>
              <a:gd name="adj3" fmla="val 16667"/>
            </a:avLst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72000" tIns="36000" rIns="72000" bIns="45718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099"/>
            <a:r>
              <a:rPr lang="it-IT" sz="1600" dirty="0">
                <a:solidFill>
                  <a:srgbClr val="FFFFFF">
                    <a:alpha val="98824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Se IPv6 funziona senza ritardi significativi</a:t>
            </a:r>
            <a:br>
              <a:rPr lang="it-IT" sz="1600" dirty="0">
                <a:solidFill>
                  <a:srgbClr val="FFFFFF">
                    <a:alpha val="98824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it-IT" sz="1600" dirty="0">
                <a:solidFill>
                  <a:srgbClr val="FFFFFF">
                    <a:alpha val="98824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viene utilizzato</a:t>
            </a:r>
          </a:p>
        </p:txBody>
      </p:sp>
      <p:cxnSp>
        <p:nvCxnSpPr>
          <p:cNvPr id="138" name="Straight Arrow Connector 38"/>
          <p:cNvCxnSpPr/>
          <p:nvPr/>
        </p:nvCxnSpPr>
        <p:spPr>
          <a:xfrm>
            <a:off x="1587101" y="4653136"/>
            <a:ext cx="2920687" cy="1418757"/>
          </a:xfrm>
          <a:prstGeom prst="straightConnector1">
            <a:avLst/>
          </a:prstGeom>
          <a:ln w="19050">
            <a:solidFill>
              <a:schemeClr val="accent3"/>
            </a:soli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Connettore 139"/>
          <p:cNvSpPr/>
          <p:nvPr/>
        </p:nvSpPr>
        <p:spPr bwMode="ltGray">
          <a:xfrm>
            <a:off x="283692" y="4559574"/>
            <a:ext cx="576064" cy="576064"/>
          </a:xfrm>
          <a:prstGeom prst="flowChartConnector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Segoe Condensed" pitchFamily="34" charset="0"/>
                <a:ea typeface="+mn-ea"/>
                <a:cs typeface="+mn-cs"/>
              </a:rPr>
              <a:t>3</a:t>
            </a:r>
          </a:p>
        </p:txBody>
      </p:sp>
      <p:sp>
        <p:nvSpPr>
          <p:cNvPr id="125" name="Rounded Rectangular Callout 59"/>
          <p:cNvSpPr/>
          <p:nvPr/>
        </p:nvSpPr>
        <p:spPr bwMode="auto">
          <a:xfrm>
            <a:off x="6380326" y="5529983"/>
            <a:ext cx="2359833" cy="908539"/>
          </a:xfrm>
          <a:prstGeom prst="wedgeRoundRectCallout">
            <a:avLst>
              <a:gd name="adj1" fmla="val -9665"/>
              <a:gd name="adj2" fmla="val -88676"/>
              <a:gd name="adj3" fmla="val 16667"/>
            </a:avLst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72000" tIns="36000" rIns="72000" bIns="45718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099"/>
            <a:r>
              <a:rPr lang="it-IT" sz="1600" dirty="0">
                <a:solidFill>
                  <a:srgbClr val="FFFFFF">
                    <a:alpha val="98824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Se l’IPv6 non funziona o ha grandi ritardi viene utilizzato l’IPv4</a:t>
            </a:r>
          </a:p>
        </p:txBody>
      </p:sp>
      <p:cxnSp>
        <p:nvCxnSpPr>
          <p:cNvPr id="132" name="Straight Arrow Connector 38"/>
          <p:cNvCxnSpPr/>
          <p:nvPr/>
        </p:nvCxnSpPr>
        <p:spPr>
          <a:xfrm>
            <a:off x="7660320" y="4690661"/>
            <a:ext cx="2920687" cy="1418757"/>
          </a:xfrm>
          <a:prstGeom prst="straightConnector1">
            <a:avLst/>
          </a:prstGeom>
          <a:ln w="19050">
            <a:solidFill>
              <a:schemeClr val="bg2"/>
            </a:soli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Connettore 133"/>
          <p:cNvSpPr/>
          <p:nvPr/>
        </p:nvSpPr>
        <p:spPr bwMode="ltGray">
          <a:xfrm>
            <a:off x="6360190" y="4559574"/>
            <a:ext cx="576064" cy="576064"/>
          </a:xfrm>
          <a:prstGeom prst="flowChartConnector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Segoe Condensed" pitchFamily="34" charset="0"/>
                <a:ea typeface="+mn-ea"/>
                <a:cs typeface="+mn-cs"/>
              </a:rPr>
              <a:t>4</a:t>
            </a:r>
          </a:p>
        </p:txBody>
      </p:sp>
      <p:sp>
        <p:nvSpPr>
          <p:cNvPr id="135" name="Stella a 32 punte 134"/>
          <p:cNvSpPr>
            <a:spLocks noChangeAspect="1"/>
          </p:cNvSpPr>
          <p:nvPr/>
        </p:nvSpPr>
        <p:spPr bwMode="ltGray">
          <a:xfrm>
            <a:off x="10387819" y="842805"/>
            <a:ext cx="1727808" cy="1728000"/>
          </a:xfrm>
          <a:prstGeom prst="star32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Condensed" pitchFamily="34" charset="0"/>
                <a:ea typeface="+mn-ea"/>
                <a:cs typeface="+mn-cs"/>
              </a:rPr>
              <a:t>Rende le applicazioni</a:t>
            </a:r>
            <a:r>
              <a:rPr kumimoji="0" lang="it-IT" sz="1200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Condensed" pitchFamily="34" charset="0"/>
                <a:ea typeface="+mn-ea"/>
                <a:cs typeface="+mn-cs"/>
              </a:rPr>
              <a:t> Dual </a:t>
            </a:r>
            <a:r>
              <a:rPr kumimoji="0" lang="it-IT" sz="1200" b="1" i="0" u="none" strike="noStrike" kern="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Condensed" pitchFamily="34" charset="0"/>
                <a:ea typeface="+mn-ea"/>
                <a:cs typeface="+mn-cs"/>
              </a:rPr>
              <a:t>Stack</a:t>
            </a:r>
            <a:r>
              <a:rPr kumimoji="0" lang="it-IT" sz="1200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Condensed" pitchFamily="34" charset="0"/>
                <a:ea typeface="+mn-ea"/>
                <a:cs typeface="+mn-cs"/>
              </a:rPr>
              <a:t> più responsive</a:t>
            </a:r>
            <a:endParaRPr kumimoji="0" lang="it-IT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Condensed" pitchFamily="34" charset="0"/>
              <a:ea typeface="+mn-ea"/>
              <a:cs typeface="+mn-cs"/>
            </a:endParaRPr>
          </a:p>
        </p:txBody>
      </p:sp>
      <p:sp>
        <p:nvSpPr>
          <p:cNvPr id="117" name="Rettangolo 116"/>
          <p:cNvSpPr/>
          <p:nvPr/>
        </p:nvSpPr>
        <p:spPr>
          <a:xfrm>
            <a:off x="8852569" y="4019305"/>
            <a:ext cx="31471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Può essere utilizzata anche per scegliere quale protocollo usare (</a:t>
            </a:r>
            <a:r>
              <a:rPr lang="it-IT" dirty="0" err="1"/>
              <a:t>xes</a:t>
            </a:r>
            <a:r>
              <a:rPr lang="it-IT" dirty="0"/>
              <a:t> TCP o SCTP)</a:t>
            </a:r>
          </a:p>
        </p:txBody>
      </p:sp>
    </p:spTree>
    <p:extLst>
      <p:ext uri="{BB962C8B-B14F-4D97-AF65-F5344CB8AC3E}">
        <p14:creationId xmlns:p14="http://schemas.microsoft.com/office/powerpoint/2010/main" val="1817136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Ricerca dei router</a:t>
            </a:r>
          </a:p>
        </p:txBody>
      </p:sp>
      <p:sp>
        <p:nvSpPr>
          <p:cNvPr id="3" name="Rectangle 3"/>
          <p:cNvSpPr/>
          <p:nvPr/>
        </p:nvSpPr>
        <p:spPr bwMode="auto">
          <a:xfrm>
            <a:off x="5571675" y="1755158"/>
            <a:ext cx="1601027" cy="609398"/>
          </a:xfrm>
          <a:prstGeom prst="rect">
            <a:avLst/>
          </a:prstGeom>
          <a:solidFill>
            <a:srgbClr val="000000"/>
          </a:solidFill>
          <a:ln w="38100">
            <a:noFill/>
            <a:miter lim="800000"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137160" rIns="91436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lvl="0" algn="ctr"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en-US" sz="2400" b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Type (134)</a:t>
            </a:r>
          </a:p>
        </p:txBody>
      </p:sp>
      <p:sp>
        <p:nvSpPr>
          <p:cNvPr id="4" name="Rectangle 4"/>
          <p:cNvSpPr/>
          <p:nvPr/>
        </p:nvSpPr>
        <p:spPr bwMode="auto">
          <a:xfrm>
            <a:off x="7185138" y="1755158"/>
            <a:ext cx="1601027" cy="609398"/>
          </a:xfrm>
          <a:prstGeom prst="rect">
            <a:avLst/>
          </a:prstGeom>
          <a:solidFill>
            <a:schemeClr val="bg2"/>
          </a:solidFill>
          <a:ln w="38100"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137160" rIns="91436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lvl="0" algn="ctr"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en-US" sz="2400" b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Code (0)</a:t>
            </a:r>
          </a:p>
        </p:txBody>
      </p:sp>
      <p:sp>
        <p:nvSpPr>
          <p:cNvPr id="5" name="Rectangle 5"/>
          <p:cNvSpPr/>
          <p:nvPr/>
        </p:nvSpPr>
        <p:spPr bwMode="auto">
          <a:xfrm>
            <a:off x="8786165" y="1755158"/>
            <a:ext cx="3195440" cy="609398"/>
          </a:xfrm>
          <a:prstGeom prst="rect">
            <a:avLst/>
          </a:prstGeom>
          <a:solidFill>
            <a:schemeClr val="accent5"/>
          </a:solidFill>
          <a:ln w="38100"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137160" rIns="91436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lvl="0" algn="ctr"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en-US" sz="2400" b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Checksum</a:t>
            </a:r>
          </a:p>
        </p:txBody>
      </p:sp>
      <p:sp>
        <p:nvSpPr>
          <p:cNvPr id="6" name="Rectangle 6"/>
          <p:cNvSpPr/>
          <p:nvPr/>
        </p:nvSpPr>
        <p:spPr bwMode="auto">
          <a:xfrm>
            <a:off x="5571675" y="2378228"/>
            <a:ext cx="1601027" cy="609398"/>
          </a:xfrm>
          <a:prstGeom prst="rect">
            <a:avLst/>
          </a:prstGeom>
          <a:solidFill>
            <a:srgbClr val="FFFF00"/>
          </a:solidFill>
          <a:ln w="38100"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137160" rIns="91436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lvl="0" algn="ctr"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en-US" sz="2400" b="1" dirty="0" err="1">
                <a:solidFill>
                  <a:srgbClr val="000000"/>
                </a:solidFill>
              </a:rPr>
              <a:t>Ttl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/>
          <p:nvPr/>
        </p:nvSpPr>
        <p:spPr bwMode="auto">
          <a:xfrm>
            <a:off x="7185138" y="2378228"/>
            <a:ext cx="491620" cy="609398"/>
          </a:xfrm>
          <a:prstGeom prst="rect">
            <a:avLst/>
          </a:prstGeom>
          <a:solidFill>
            <a:srgbClr val="92D050"/>
          </a:solidFill>
          <a:ln w="38100"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137160" rIns="91436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lvl="0" algn="ctr"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en-US" sz="2400" b="1" dirty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8" name="Rectangle 8"/>
          <p:cNvSpPr/>
          <p:nvPr/>
        </p:nvSpPr>
        <p:spPr bwMode="auto">
          <a:xfrm>
            <a:off x="7676758" y="2378228"/>
            <a:ext cx="462010" cy="609398"/>
          </a:xfrm>
          <a:prstGeom prst="rect">
            <a:avLst/>
          </a:prstGeom>
          <a:solidFill>
            <a:srgbClr val="00B050"/>
          </a:solidFill>
          <a:ln w="38100"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137160" rIns="91436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lvl="0" algn="ctr"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en-US" sz="2400" b="1" dirty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9" name="Rectangle 9"/>
          <p:cNvSpPr/>
          <p:nvPr/>
        </p:nvSpPr>
        <p:spPr bwMode="auto">
          <a:xfrm>
            <a:off x="8138768" y="2378228"/>
            <a:ext cx="647397" cy="609398"/>
          </a:xfrm>
          <a:prstGeom prst="rect">
            <a:avLst/>
          </a:prstGeom>
          <a:solidFill>
            <a:srgbClr val="00B0F0"/>
          </a:solidFill>
          <a:ln w="38100">
            <a:noFill/>
            <a:miter lim="800000"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137160" rIns="91436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lvl="0" algn="ctr"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en-US" sz="2400" b="1" dirty="0">
                <a:solidFill>
                  <a:srgbClr val="000000"/>
                </a:solidFill>
              </a:rPr>
              <a:t>Res</a:t>
            </a:r>
          </a:p>
        </p:txBody>
      </p:sp>
      <p:sp>
        <p:nvSpPr>
          <p:cNvPr id="10" name="Rectangle 10"/>
          <p:cNvSpPr/>
          <p:nvPr/>
        </p:nvSpPr>
        <p:spPr bwMode="auto">
          <a:xfrm>
            <a:off x="8786165" y="2380322"/>
            <a:ext cx="3195440" cy="609398"/>
          </a:xfrm>
          <a:prstGeom prst="rect">
            <a:avLst/>
          </a:prstGeom>
          <a:solidFill>
            <a:srgbClr val="0070C0"/>
          </a:solidFill>
          <a:ln w="38100"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137160" rIns="91436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lvl="0" algn="ctr"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en-US" sz="2400" b="1" dirty="0">
                <a:solidFill>
                  <a:srgbClr val="000000"/>
                </a:solidFill>
              </a:rPr>
              <a:t>Router lifetime</a:t>
            </a:r>
          </a:p>
        </p:txBody>
      </p:sp>
      <p:sp>
        <p:nvSpPr>
          <p:cNvPr id="11" name="Rectangle 11"/>
          <p:cNvSpPr/>
          <p:nvPr/>
        </p:nvSpPr>
        <p:spPr bwMode="auto">
          <a:xfrm>
            <a:off x="5571676" y="2997128"/>
            <a:ext cx="6409930" cy="609398"/>
          </a:xfrm>
          <a:prstGeom prst="rect">
            <a:avLst/>
          </a:prstGeom>
          <a:solidFill>
            <a:schemeClr val="accent2"/>
          </a:solidFill>
          <a:ln w="38100"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137160" rIns="91436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lvl="0" algn="ctr"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en-US" sz="2400" b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Reachable time</a:t>
            </a:r>
          </a:p>
        </p:txBody>
      </p:sp>
      <p:sp>
        <p:nvSpPr>
          <p:cNvPr id="12" name="Rectangle 12"/>
          <p:cNvSpPr/>
          <p:nvPr/>
        </p:nvSpPr>
        <p:spPr bwMode="auto">
          <a:xfrm>
            <a:off x="5571675" y="3597024"/>
            <a:ext cx="6409930" cy="609398"/>
          </a:xfrm>
          <a:prstGeom prst="rect">
            <a:avLst/>
          </a:prstGeom>
          <a:solidFill>
            <a:schemeClr val="accent1"/>
          </a:solidFill>
          <a:ln w="38100"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137160" rIns="91436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lvl="0" algn="ctr"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en-US" sz="2400" b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Retransmit time</a:t>
            </a:r>
          </a:p>
        </p:txBody>
      </p:sp>
      <p:sp>
        <p:nvSpPr>
          <p:cNvPr id="13" name="Rectangle 13"/>
          <p:cNvSpPr/>
          <p:nvPr/>
        </p:nvSpPr>
        <p:spPr bwMode="auto">
          <a:xfrm>
            <a:off x="5571676" y="4206422"/>
            <a:ext cx="6409929" cy="609398"/>
          </a:xfrm>
          <a:prstGeom prst="rect">
            <a:avLst/>
          </a:prstGeom>
          <a:solidFill>
            <a:schemeClr val="accent3"/>
          </a:solidFill>
          <a:ln w="38100">
            <a:noFill/>
            <a:miter lim="800000"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137160" rIns="91436" bIns="137160" numCol="1" rtlCol="0" anchor="t" anchorCtr="0" compatLnSpc="1">
            <a:prstTxWarp prst="textNoShape">
              <a:avLst/>
            </a:prstTxWarp>
            <a:spAutoFit/>
          </a:bodyPr>
          <a:lstStyle/>
          <a:p>
            <a:pPr lvl="0" algn="ctr"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en-US" sz="2400" b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Variable length options</a:t>
            </a:r>
          </a:p>
        </p:txBody>
      </p:sp>
      <p:sp>
        <p:nvSpPr>
          <p:cNvPr id="14" name="Left Brace 14"/>
          <p:cNvSpPr/>
          <p:nvPr/>
        </p:nvSpPr>
        <p:spPr>
          <a:xfrm rot="5400000">
            <a:off x="6217249" y="675974"/>
            <a:ext cx="360040" cy="1654313"/>
          </a:xfrm>
          <a:prstGeom prst="leftBrac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Left Brace 15"/>
          <p:cNvSpPr/>
          <p:nvPr/>
        </p:nvSpPr>
        <p:spPr>
          <a:xfrm rot="5400000">
            <a:off x="7812850" y="734686"/>
            <a:ext cx="360040" cy="1536888"/>
          </a:xfrm>
          <a:prstGeom prst="leftBrac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Left Brace 16"/>
          <p:cNvSpPr/>
          <p:nvPr/>
        </p:nvSpPr>
        <p:spPr>
          <a:xfrm rot="5400000">
            <a:off x="10194340" y="-104115"/>
            <a:ext cx="360040" cy="3214490"/>
          </a:xfrm>
          <a:prstGeom prst="leftBrac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TextBox 17"/>
          <p:cNvSpPr txBox="1"/>
          <p:nvPr/>
        </p:nvSpPr>
        <p:spPr>
          <a:xfrm>
            <a:off x="5908759" y="836712"/>
            <a:ext cx="875561" cy="5170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sv-SE" sz="2400" b="1" dirty="0">
                <a:solidFill>
                  <a:schemeClr val="tx2">
                    <a:alpha val="99000"/>
                  </a:schemeClr>
                </a:solidFill>
              </a:rPr>
              <a:t>8 bits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548491" y="836712"/>
            <a:ext cx="875561" cy="5170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>
            <a:defPPr>
              <a:defRPr lang="it-IT"/>
            </a:defPPr>
            <a:lvl1pPr>
              <a:lnSpc>
                <a:spcPct val="90000"/>
              </a:lnSpc>
              <a:spcBef>
                <a:spcPct val="20000"/>
              </a:spcBef>
              <a:buSzPct val="90000"/>
              <a:defRPr sz="2400" b="1">
                <a:solidFill>
                  <a:schemeClr val="tx2">
                    <a:alpha val="99000"/>
                  </a:schemeClr>
                </a:solidFill>
              </a:defRPr>
            </a:lvl1pPr>
          </a:lstStyle>
          <a:p>
            <a:r>
              <a:rPr lang="sv-SE" dirty="0"/>
              <a:t>8 bits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846625" y="836712"/>
            <a:ext cx="984565" cy="5170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>
            <a:defPPr>
              <a:defRPr lang="it-IT"/>
            </a:defPPr>
            <a:lvl1pPr>
              <a:lnSpc>
                <a:spcPct val="90000"/>
              </a:lnSpc>
              <a:spcBef>
                <a:spcPct val="20000"/>
              </a:spcBef>
              <a:buSzPct val="90000"/>
              <a:defRPr sz="2400" b="1">
                <a:solidFill>
                  <a:schemeClr val="tx2">
                    <a:alpha val="99000"/>
                  </a:schemeClr>
                </a:solidFill>
              </a:defRPr>
            </a:lvl1pPr>
          </a:lstStyle>
          <a:p>
            <a:r>
              <a:rPr lang="sv-SE" dirty="0"/>
              <a:t>16 bits</a:t>
            </a:r>
          </a:p>
        </p:txBody>
      </p:sp>
      <p:sp>
        <p:nvSpPr>
          <p:cNvPr id="20" name="Rettangolo 19"/>
          <p:cNvSpPr/>
          <p:nvPr/>
        </p:nvSpPr>
        <p:spPr>
          <a:xfrm>
            <a:off x="5564635" y="4869160"/>
            <a:ext cx="3732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chemeClr val="tx2"/>
                </a:solidFill>
              </a:rPr>
              <a:t>Router </a:t>
            </a:r>
            <a:r>
              <a:rPr lang="it-IT" b="1" dirty="0" err="1">
                <a:solidFill>
                  <a:schemeClr val="tx2"/>
                </a:solidFill>
              </a:rPr>
              <a:t>advertisements</a:t>
            </a:r>
            <a:r>
              <a:rPr lang="it-IT" b="1" dirty="0">
                <a:solidFill>
                  <a:schemeClr val="tx2"/>
                </a:solidFill>
              </a:rPr>
              <a:t> </a:t>
            </a:r>
            <a:r>
              <a:rPr lang="it-IT" b="1" dirty="0" err="1">
                <a:solidFill>
                  <a:schemeClr val="tx2"/>
                </a:solidFill>
              </a:rPr>
              <a:t>message</a:t>
            </a:r>
            <a:r>
              <a:rPr lang="it-IT" b="1" dirty="0">
                <a:solidFill>
                  <a:schemeClr val="tx2"/>
                </a:solidFill>
              </a:rPr>
              <a:t> (RA)</a:t>
            </a:r>
          </a:p>
        </p:txBody>
      </p:sp>
      <p:sp>
        <p:nvSpPr>
          <p:cNvPr id="21" name="Rettangolo 20"/>
          <p:cNvSpPr/>
          <p:nvPr/>
        </p:nvSpPr>
        <p:spPr>
          <a:xfrm>
            <a:off x="5564635" y="5648131"/>
            <a:ext cx="2574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tx2"/>
                </a:solidFill>
              </a:rPr>
              <a:t>M=Address via DHCPv6</a:t>
            </a:r>
          </a:p>
          <a:p>
            <a:r>
              <a:rPr lang="pt-BR" dirty="0">
                <a:solidFill>
                  <a:schemeClr val="tx2"/>
                </a:solidFill>
              </a:rPr>
              <a:t>O=Options via DHCPv6</a:t>
            </a:r>
          </a:p>
        </p:txBody>
      </p:sp>
      <p:grpSp>
        <p:nvGrpSpPr>
          <p:cNvPr id="22" name="Gruppo 21"/>
          <p:cNvGrpSpPr/>
          <p:nvPr/>
        </p:nvGrpSpPr>
        <p:grpSpPr>
          <a:xfrm>
            <a:off x="78261" y="1503130"/>
            <a:ext cx="5296665" cy="1304476"/>
            <a:chOff x="0" y="344549"/>
            <a:chExt cx="3735585" cy="2241351"/>
          </a:xfrm>
        </p:grpSpPr>
        <p:sp>
          <p:nvSpPr>
            <p:cNvPr id="23" name="Rettangolo 22"/>
            <p:cNvSpPr/>
            <p:nvPr/>
          </p:nvSpPr>
          <p:spPr>
            <a:xfrm>
              <a:off x="0" y="344549"/>
              <a:ext cx="3735585" cy="2241351"/>
            </a:xfrm>
            <a:prstGeom prst="rect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ettangolo 23"/>
            <p:cNvSpPr/>
            <p:nvPr/>
          </p:nvSpPr>
          <p:spPr>
            <a:xfrm>
              <a:off x="0" y="344549"/>
              <a:ext cx="3735585" cy="22413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2600" dirty="0"/>
                <a:t>Tutti i </a:t>
              </a:r>
              <a:r>
                <a:rPr lang="it-IT" sz="2600" b="1" dirty="0">
                  <a:solidFill>
                    <a:schemeClr val="accent1"/>
                  </a:solidFill>
                </a:rPr>
                <a:t>Router</a:t>
              </a:r>
              <a:r>
                <a:rPr lang="it-IT" sz="2600" dirty="0"/>
                <a:t> devono appartenere al </a:t>
              </a:r>
              <a:r>
                <a:rPr lang="it-IT" sz="2600" b="1" dirty="0">
                  <a:solidFill>
                    <a:schemeClr val="accent1"/>
                  </a:solidFill>
                </a:rPr>
                <a:t>gruppo </a:t>
              </a:r>
              <a:r>
                <a:rPr lang="it-IT" sz="2600" b="1" dirty="0" err="1">
                  <a:solidFill>
                    <a:schemeClr val="accent1"/>
                  </a:solidFill>
                </a:rPr>
                <a:t>multicast</a:t>
              </a:r>
              <a:r>
                <a:rPr lang="it-IT" sz="2600" b="1" dirty="0">
                  <a:solidFill>
                    <a:schemeClr val="accent1"/>
                  </a:solidFill>
                </a:rPr>
                <a:t> </a:t>
              </a:r>
              <a:r>
                <a:rPr lang="it-IT" sz="2600" b="1" dirty="0" err="1">
                  <a:solidFill>
                    <a:schemeClr val="accent1"/>
                  </a:solidFill>
                </a:rPr>
                <a:t>All</a:t>
              </a:r>
              <a:r>
                <a:rPr lang="it-IT" sz="2600" b="1" dirty="0">
                  <a:solidFill>
                    <a:schemeClr val="accent1"/>
                  </a:solidFill>
                </a:rPr>
                <a:t> Router</a:t>
              </a:r>
              <a:r>
                <a:rPr lang="it-IT" sz="2600" dirty="0"/>
                <a:t> (FF02::2)</a:t>
              </a:r>
              <a:endParaRPr lang="it-IT" sz="2600" b="1" kern="1200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29" name="Gruppo 28"/>
          <p:cNvGrpSpPr/>
          <p:nvPr/>
        </p:nvGrpSpPr>
        <p:grpSpPr>
          <a:xfrm>
            <a:off x="78260" y="2997128"/>
            <a:ext cx="5296665" cy="1304476"/>
            <a:chOff x="0" y="344549"/>
            <a:chExt cx="3735585" cy="2241351"/>
          </a:xfrm>
        </p:grpSpPr>
        <p:sp>
          <p:nvSpPr>
            <p:cNvPr id="30" name="Rettangolo 29"/>
            <p:cNvSpPr/>
            <p:nvPr/>
          </p:nvSpPr>
          <p:spPr>
            <a:xfrm>
              <a:off x="0" y="344549"/>
              <a:ext cx="3735585" cy="2241351"/>
            </a:xfrm>
            <a:prstGeom prst="rect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Rettangolo 30"/>
            <p:cNvSpPr/>
            <p:nvPr/>
          </p:nvSpPr>
          <p:spPr>
            <a:xfrm>
              <a:off x="0" y="344549"/>
              <a:ext cx="3735585" cy="22413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2600" dirty="0"/>
                <a:t>I </a:t>
              </a:r>
              <a:r>
                <a:rPr lang="fr-FR" sz="2600" b="1" dirty="0">
                  <a:solidFill>
                    <a:schemeClr val="accent1"/>
                  </a:solidFill>
                </a:rPr>
                <a:t>Client</a:t>
              </a:r>
              <a:r>
                <a:rPr lang="fr-FR" sz="2600" dirty="0"/>
                <a:t> </a:t>
              </a:r>
              <a:r>
                <a:rPr lang="fr-FR" sz="2600" dirty="0" err="1"/>
                <a:t>inviano</a:t>
              </a:r>
              <a:r>
                <a:rPr lang="fr-FR" sz="2600" dirty="0"/>
                <a:t> </a:t>
              </a:r>
              <a:r>
                <a:rPr lang="fr-FR" sz="2600" dirty="0" err="1"/>
                <a:t>una</a:t>
              </a:r>
              <a:r>
                <a:rPr lang="fr-FR" sz="2600" dirty="0"/>
                <a:t> </a:t>
              </a:r>
              <a:r>
                <a:rPr lang="fr-FR" sz="2600" b="1" dirty="0" err="1">
                  <a:solidFill>
                    <a:schemeClr val="accent1"/>
                  </a:solidFill>
                </a:rPr>
                <a:t>query</a:t>
              </a:r>
              <a:r>
                <a:rPr lang="fr-FR" sz="2600" b="1" dirty="0">
                  <a:solidFill>
                    <a:schemeClr val="accent1"/>
                  </a:solidFill>
                </a:rPr>
                <a:t> Router </a:t>
              </a:r>
              <a:r>
                <a:rPr lang="fr-FR" sz="2600" b="1" dirty="0" err="1">
                  <a:solidFill>
                    <a:schemeClr val="accent1"/>
                  </a:solidFill>
                </a:rPr>
                <a:t>Solicitation</a:t>
              </a:r>
              <a:r>
                <a:rPr lang="fr-FR" sz="2600" b="1" dirty="0">
                  <a:solidFill>
                    <a:schemeClr val="accent1"/>
                  </a:solidFill>
                </a:rPr>
                <a:t> (RS)</a:t>
              </a:r>
            </a:p>
          </p:txBody>
        </p:sp>
      </p:grpSp>
      <p:grpSp>
        <p:nvGrpSpPr>
          <p:cNvPr id="32" name="Gruppo 31"/>
          <p:cNvGrpSpPr/>
          <p:nvPr/>
        </p:nvGrpSpPr>
        <p:grpSpPr>
          <a:xfrm>
            <a:off x="78260" y="4491126"/>
            <a:ext cx="5296665" cy="1980878"/>
            <a:chOff x="0" y="344549"/>
            <a:chExt cx="3735585" cy="2241351"/>
          </a:xfrm>
        </p:grpSpPr>
        <p:sp>
          <p:nvSpPr>
            <p:cNvPr id="33" name="Rettangolo 32"/>
            <p:cNvSpPr/>
            <p:nvPr/>
          </p:nvSpPr>
          <p:spPr>
            <a:xfrm>
              <a:off x="0" y="344549"/>
              <a:ext cx="3735585" cy="2241351"/>
            </a:xfrm>
            <a:prstGeom prst="rect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Rettangolo 33"/>
            <p:cNvSpPr/>
            <p:nvPr/>
          </p:nvSpPr>
          <p:spPr>
            <a:xfrm>
              <a:off x="0" y="344549"/>
              <a:ext cx="3735585" cy="22413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2600" dirty="0"/>
                <a:t>I </a:t>
              </a:r>
              <a:r>
                <a:rPr lang="fr-FR" sz="2600" b="1" dirty="0">
                  <a:solidFill>
                    <a:schemeClr val="accent1"/>
                  </a:solidFill>
                </a:rPr>
                <a:t>Router</a:t>
              </a:r>
              <a:r>
                <a:rPr lang="fr-FR" sz="2600" dirty="0"/>
                <a:t> </a:t>
              </a:r>
              <a:r>
                <a:rPr lang="fr-FR" sz="2600" dirty="0" err="1"/>
                <a:t>inviano</a:t>
              </a:r>
              <a:r>
                <a:rPr lang="fr-FR" sz="2600" dirty="0"/>
                <a:t> un </a:t>
              </a:r>
              <a:r>
                <a:rPr lang="fr-FR" sz="2600" b="1" dirty="0">
                  <a:solidFill>
                    <a:schemeClr val="accent1"/>
                  </a:solidFill>
                </a:rPr>
                <a:t>Router </a:t>
              </a:r>
              <a:r>
                <a:rPr lang="fr-FR" sz="2600" b="1" dirty="0" err="1">
                  <a:solidFill>
                    <a:schemeClr val="accent1"/>
                  </a:solidFill>
                </a:rPr>
                <a:t>Advertisement</a:t>
              </a:r>
              <a:r>
                <a:rPr lang="fr-FR" sz="2600" b="1" dirty="0">
                  <a:solidFill>
                    <a:schemeClr val="accent1"/>
                  </a:solidFill>
                </a:rPr>
                <a:t> (RA) message</a:t>
              </a:r>
            </a:p>
            <a:p>
              <a:pPr marL="457200" lvl="0" indent="-457200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fr-FR" sz="2600" dirty="0" err="1"/>
                <a:t>Periodicamente</a:t>
              </a:r>
              <a:endParaRPr lang="fr-FR" sz="2600" dirty="0"/>
            </a:p>
            <a:p>
              <a:pPr marL="457200" lvl="0" indent="-457200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fr-FR" sz="2600" dirty="0"/>
                <a:t>In </a:t>
              </a:r>
              <a:r>
                <a:rPr lang="fr-FR" sz="2600" dirty="0" err="1"/>
                <a:t>risposta</a:t>
              </a:r>
              <a:r>
                <a:rPr lang="fr-FR" sz="2600" dirty="0"/>
                <a:t> ad </a:t>
              </a:r>
              <a:r>
                <a:rPr lang="fr-FR" sz="2600" dirty="0" err="1"/>
                <a:t>una</a:t>
              </a:r>
              <a:r>
                <a:rPr lang="fr-FR" sz="2600" dirty="0"/>
                <a:t> RS </a:t>
              </a:r>
              <a:r>
                <a:rPr lang="fr-FR" sz="2600" dirty="0" err="1"/>
                <a:t>query</a:t>
              </a:r>
              <a:endParaRPr lang="fr-FR" sz="2600" dirty="0"/>
            </a:p>
          </p:txBody>
        </p:sp>
      </p:grpSp>
      <p:sp>
        <p:nvSpPr>
          <p:cNvPr id="35" name="Left Brace 14"/>
          <p:cNvSpPr/>
          <p:nvPr/>
        </p:nvSpPr>
        <p:spPr>
          <a:xfrm>
            <a:off x="8040216" y="5468910"/>
            <a:ext cx="252000" cy="1296000"/>
          </a:xfrm>
          <a:prstGeom prst="leftBrac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6" name="Rettangolo 35"/>
          <p:cNvSpPr/>
          <p:nvPr/>
        </p:nvSpPr>
        <p:spPr>
          <a:xfrm>
            <a:off x="8258258" y="5378246"/>
            <a:ext cx="388154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Prefix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Prefix ID e Prefix Length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Prefix Lifetime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Maximum Transmission Unit (MTU)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Source Link-layer address</a:t>
            </a:r>
          </a:p>
        </p:txBody>
      </p:sp>
    </p:spTree>
    <p:extLst>
      <p:ext uri="{BB962C8B-B14F-4D97-AF65-F5344CB8AC3E}">
        <p14:creationId xmlns:p14="http://schemas.microsoft.com/office/powerpoint/2010/main" val="14326601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Router Advertising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082" y="2934126"/>
            <a:ext cx="2997364" cy="92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455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Supporto all’IPv6 in Windows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it-IT"/>
              <a:t>Fondamenti e utilizzo del protocollo IPv6 in ambiente Windows</a:t>
            </a:r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88277"/>
            <a:ext cx="3486315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1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Evoluzione dello </a:t>
            </a:r>
            <a:r>
              <a:rPr lang="it-IT" dirty="0" err="1"/>
              <a:t>stack</a:t>
            </a:r>
            <a:r>
              <a:rPr lang="it-IT" dirty="0"/>
              <a:t> IPv6 negli OS Microsoft</a:t>
            </a:r>
          </a:p>
        </p:txBody>
      </p:sp>
      <p:grpSp>
        <p:nvGrpSpPr>
          <p:cNvPr id="18" name="Gruppo 17"/>
          <p:cNvGrpSpPr/>
          <p:nvPr/>
        </p:nvGrpSpPr>
        <p:grpSpPr>
          <a:xfrm>
            <a:off x="606836" y="2037820"/>
            <a:ext cx="4242469" cy="2876141"/>
            <a:chOff x="1182900" y="2555548"/>
            <a:chExt cx="4242469" cy="2876141"/>
          </a:xfrm>
        </p:grpSpPr>
        <p:sp>
          <p:nvSpPr>
            <p:cNvPr id="9" name="Rectangle 6"/>
            <p:cNvSpPr/>
            <p:nvPr/>
          </p:nvSpPr>
          <p:spPr>
            <a:xfrm>
              <a:off x="1182900" y="4784081"/>
              <a:ext cx="4241198" cy="647608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Network Interface Layer</a:t>
              </a:r>
            </a:p>
          </p:txBody>
        </p:sp>
        <p:sp>
          <p:nvSpPr>
            <p:cNvPr id="10" name="Rectangle 7"/>
            <p:cNvSpPr/>
            <p:nvPr/>
          </p:nvSpPr>
          <p:spPr>
            <a:xfrm>
              <a:off x="1182900" y="2555548"/>
              <a:ext cx="4241198" cy="647608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Application Layer</a:t>
              </a:r>
            </a:p>
          </p:txBody>
        </p:sp>
        <p:sp>
          <p:nvSpPr>
            <p:cNvPr id="11" name="Rectangle 8"/>
            <p:cNvSpPr/>
            <p:nvPr/>
          </p:nvSpPr>
          <p:spPr>
            <a:xfrm>
              <a:off x="1183897" y="3336486"/>
              <a:ext cx="2046589" cy="647608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TCP/UDP</a:t>
              </a:r>
            </a:p>
          </p:txBody>
        </p:sp>
        <p:sp>
          <p:nvSpPr>
            <p:cNvPr id="12" name="Rectangle 9"/>
            <p:cNvSpPr/>
            <p:nvPr/>
          </p:nvSpPr>
          <p:spPr>
            <a:xfrm>
              <a:off x="3373340" y="3336486"/>
              <a:ext cx="2052029" cy="647608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TCP/UDP</a:t>
              </a:r>
            </a:p>
          </p:txBody>
        </p:sp>
        <p:sp>
          <p:nvSpPr>
            <p:cNvPr id="13" name="Rectangle 10"/>
            <p:cNvSpPr/>
            <p:nvPr/>
          </p:nvSpPr>
          <p:spPr>
            <a:xfrm>
              <a:off x="1183897" y="3984094"/>
              <a:ext cx="2046589" cy="647608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IPv6</a:t>
              </a:r>
            </a:p>
          </p:txBody>
        </p:sp>
        <p:sp>
          <p:nvSpPr>
            <p:cNvPr id="14" name="Rectangle 11"/>
            <p:cNvSpPr/>
            <p:nvPr/>
          </p:nvSpPr>
          <p:spPr>
            <a:xfrm>
              <a:off x="3373340" y="3984094"/>
              <a:ext cx="2052028" cy="647608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IPv4</a:t>
              </a:r>
            </a:p>
          </p:txBody>
        </p:sp>
      </p:grpSp>
      <p:grpSp>
        <p:nvGrpSpPr>
          <p:cNvPr id="19" name="Gruppo 18"/>
          <p:cNvGrpSpPr/>
          <p:nvPr/>
        </p:nvGrpSpPr>
        <p:grpSpPr>
          <a:xfrm>
            <a:off x="7240798" y="2037820"/>
            <a:ext cx="4242550" cy="2876141"/>
            <a:chOff x="6743360" y="2555548"/>
            <a:chExt cx="4242550" cy="2876141"/>
          </a:xfrm>
        </p:grpSpPr>
        <p:sp>
          <p:nvSpPr>
            <p:cNvPr id="6" name="Rectangle 3"/>
            <p:cNvSpPr/>
            <p:nvPr/>
          </p:nvSpPr>
          <p:spPr>
            <a:xfrm>
              <a:off x="6743361" y="4784081"/>
              <a:ext cx="4241198" cy="647608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Network Interface Layer</a:t>
              </a:r>
            </a:p>
          </p:txBody>
        </p:sp>
        <p:sp>
          <p:nvSpPr>
            <p:cNvPr id="7" name="Rectangle 4"/>
            <p:cNvSpPr/>
            <p:nvPr/>
          </p:nvSpPr>
          <p:spPr>
            <a:xfrm>
              <a:off x="6744712" y="3336486"/>
              <a:ext cx="4241198" cy="64760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Transport Layer (TCP/UDP)</a:t>
              </a:r>
            </a:p>
          </p:txBody>
        </p:sp>
        <p:sp>
          <p:nvSpPr>
            <p:cNvPr id="8" name="Rectangle 5"/>
            <p:cNvSpPr/>
            <p:nvPr/>
          </p:nvSpPr>
          <p:spPr>
            <a:xfrm>
              <a:off x="6743361" y="2555548"/>
              <a:ext cx="4241198" cy="647608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Application Layer</a:t>
              </a:r>
            </a:p>
          </p:txBody>
        </p:sp>
        <p:sp>
          <p:nvSpPr>
            <p:cNvPr id="15" name="Rectangle 12"/>
            <p:cNvSpPr/>
            <p:nvPr/>
          </p:nvSpPr>
          <p:spPr>
            <a:xfrm>
              <a:off x="6743360" y="3984094"/>
              <a:ext cx="2131566" cy="647608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IPv6</a:t>
              </a:r>
            </a:p>
          </p:txBody>
        </p:sp>
        <p:sp>
          <p:nvSpPr>
            <p:cNvPr id="16" name="Rectangle 13"/>
            <p:cNvSpPr/>
            <p:nvPr/>
          </p:nvSpPr>
          <p:spPr>
            <a:xfrm>
              <a:off x="8863959" y="3984094"/>
              <a:ext cx="2120600" cy="647608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IPv4</a:t>
              </a:r>
            </a:p>
          </p:txBody>
        </p:sp>
      </p:grpSp>
      <p:grpSp>
        <p:nvGrpSpPr>
          <p:cNvPr id="22" name="Gruppo 21"/>
          <p:cNvGrpSpPr/>
          <p:nvPr/>
        </p:nvGrpSpPr>
        <p:grpSpPr>
          <a:xfrm>
            <a:off x="263352" y="1211357"/>
            <a:ext cx="4968552" cy="4004171"/>
            <a:chOff x="839416" y="1729085"/>
            <a:chExt cx="4968552" cy="4004171"/>
          </a:xfrm>
        </p:grpSpPr>
        <p:sp>
          <p:nvSpPr>
            <p:cNvPr id="17" name="Rettangolo 16"/>
            <p:cNvSpPr/>
            <p:nvPr/>
          </p:nvSpPr>
          <p:spPr bwMode="ltGray">
            <a:xfrm>
              <a:off x="839416" y="2185520"/>
              <a:ext cx="4968552" cy="3547736"/>
            </a:xfrm>
            <a:prstGeom prst="rect">
              <a:avLst/>
            </a:prstGeom>
            <a:noFill/>
            <a:ln w="48000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Condensed" pitchFamily="34" charset="0"/>
                <a:ea typeface="+mn-ea"/>
                <a:cs typeface="+mn-cs"/>
              </a:endParaRPr>
            </a:p>
          </p:txBody>
        </p:sp>
        <p:sp>
          <p:nvSpPr>
            <p:cNvPr id="20" name="CasellaDiTesto 19"/>
            <p:cNvSpPr txBox="1"/>
            <p:nvPr/>
          </p:nvSpPr>
          <p:spPr>
            <a:xfrm>
              <a:off x="1304554" y="1729085"/>
              <a:ext cx="3997889" cy="430887"/>
            </a:xfrm>
            <a:prstGeom prst="rect">
              <a:avLst/>
            </a:prstGeom>
            <a:noFill/>
            <a:effectLst/>
          </p:spPr>
          <p:txBody>
            <a:bodyPr vert="horz" wrap="none" lIns="91440" tIns="0" rIns="91440" bIns="0" rtlCol="0" anchor="ctr" anchorCtr="0">
              <a:spAutoFit/>
              <a:scene3d>
                <a:camera prst="orthographicFront"/>
                <a:lightRig rig="threePt" dir="t">
                  <a:rot lat="0" lon="0" rev="4800000"/>
                </a:lightRig>
              </a:scene3d>
              <a:sp3d prstMaterial="matte">
                <a:bevelT w="50800" h="10160"/>
              </a:sp3d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it-IT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rPr>
                <a:t>Dual </a:t>
              </a:r>
              <a:r>
                <a:rPr kumimoji="0" lang="it-IT" sz="28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rPr>
                <a:t>Stack</a:t>
              </a:r>
              <a:r>
                <a:rPr kumimoji="0" lang="it-IT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rPr>
                <a:t> (XP/WS 2003)</a:t>
              </a:r>
            </a:p>
          </p:txBody>
        </p:sp>
      </p:grpSp>
      <p:grpSp>
        <p:nvGrpSpPr>
          <p:cNvPr id="24" name="Gruppo 23"/>
          <p:cNvGrpSpPr/>
          <p:nvPr/>
        </p:nvGrpSpPr>
        <p:grpSpPr>
          <a:xfrm>
            <a:off x="6888088" y="1196752"/>
            <a:ext cx="4968552" cy="4012889"/>
            <a:chOff x="839416" y="1720367"/>
            <a:chExt cx="4968552" cy="4012889"/>
          </a:xfrm>
        </p:grpSpPr>
        <p:sp>
          <p:nvSpPr>
            <p:cNvPr id="25" name="Rettangolo 24"/>
            <p:cNvSpPr/>
            <p:nvPr/>
          </p:nvSpPr>
          <p:spPr bwMode="ltGray">
            <a:xfrm>
              <a:off x="839416" y="2185520"/>
              <a:ext cx="4968552" cy="3547736"/>
            </a:xfrm>
            <a:prstGeom prst="rect">
              <a:avLst/>
            </a:prstGeom>
            <a:noFill/>
            <a:ln w="48000" cap="flat" cmpd="sng" algn="ctr">
              <a:solidFill>
                <a:schemeClr val="accent4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Condensed" pitchFamily="34" charset="0"/>
                <a:ea typeface="+mn-ea"/>
                <a:cs typeface="+mn-cs"/>
              </a:endParaRPr>
            </a:p>
          </p:txBody>
        </p:sp>
        <p:sp>
          <p:nvSpPr>
            <p:cNvPr id="26" name="CasellaDiTesto 25"/>
            <p:cNvSpPr txBox="1"/>
            <p:nvPr/>
          </p:nvSpPr>
          <p:spPr>
            <a:xfrm>
              <a:off x="925982" y="1720367"/>
              <a:ext cx="4773486" cy="430887"/>
            </a:xfrm>
            <a:prstGeom prst="rect">
              <a:avLst/>
            </a:prstGeom>
            <a:noFill/>
            <a:effectLst/>
          </p:spPr>
          <p:txBody>
            <a:bodyPr vert="horz" wrap="none" lIns="91440" tIns="0" rIns="91440" bIns="0" rtlCol="0" anchor="ctr" anchorCtr="0">
              <a:spAutoFit/>
              <a:scene3d>
                <a:camera prst="orthographicFront"/>
                <a:lightRig rig="threePt" dir="t">
                  <a:rot lat="0" lon="0" rev="4800000"/>
                </a:lightRig>
              </a:scene3d>
              <a:sp3d prstMaterial="matte">
                <a:bevelT w="50800" h="10160"/>
              </a:sp3d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it-IT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rPr>
                <a:t>Dual IP </a:t>
              </a:r>
              <a:r>
                <a:rPr kumimoji="0" lang="it-IT" sz="28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rPr>
                <a:t>Layer</a:t>
              </a:r>
              <a:r>
                <a:rPr kumimoji="0" lang="it-IT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Corbel"/>
                  <a:ea typeface="+mj-ea"/>
                  <a:cs typeface="+mj-cs"/>
                </a:rPr>
                <a:t> (Vista/WS 2008)</a:t>
              </a:r>
            </a:p>
          </p:txBody>
        </p:sp>
      </p:grpSp>
      <p:sp>
        <p:nvSpPr>
          <p:cNvPr id="27" name="Fumetto 1 26"/>
          <p:cNvSpPr/>
          <p:nvPr/>
        </p:nvSpPr>
        <p:spPr bwMode="ltGray">
          <a:xfrm>
            <a:off x="119336" y="5445224"/>
            <a:ext cx="5760640" cy="954107"/>
          </a:xfrm>
          <a:prstGeom prst="wedgeRectCallout">
            <a:avLst>
              <a:gd name="adj1" fmla="val -4246"/>
              <a:gd name="adj2" fmla="val -90999"/>
            </a:avLst>
          </a:prstGeom>
          <a:solidFill>
            <a:schemeClr val="accent3"/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kern="0" dirty="0">
                <a:solidFill>
                  <a:schemeClr val="tx1"/>
                </a:solidFill>
                <a:latin typeface="Segoe Condensed" pitchFamily="34" charset="0"/>
              </a:rPr>
              <a:t>1998 1° </a:t>
            </a:r>
            <a:r>
              <a:rPr lang="it-IT" sz="1400" kern="0" dirty="0" err="1">
                <a:solidFill>
                  <a:schemeClr val="tx1"/>
                </a:solidFill>
                <a:latin typeface="Segoe Condensed" pitchFamily="34" charset="0"/>
              </a:rPr>
              <a:t>Stack</a:t>
            </a:r>
            <a:r>
              <a:rPr lang="it-IT" sz="1400" kern="0" dirty="0">
                <a:solidFill>
                  <a:schemeClr val="tx1"/>
                </a:solidFill>
                <a:latin typeface="Segoe Condensed" pitchFamily="34" charset="0"/>
              </a:rPr>
              <a:t> per NT 4.0, W98/95 non supportato in produzione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kern="0" dirty="0">
                <a:solidFill>
                  <a:schemeClr val="tx1"/>
                </a:solidFill>
                <a:latin typeface="Segoe Condensed" pitchFamily="34" charset="0"/>
              </a:rPr>
              <a:t>2000 Technical Preview per WS2000 non supportato in produzione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kern="0" dirty="0">
                <a:solidFill>
                  <a:schemeClr val="tx1"/>
                </a:solidFill>
                <a:latin typeface="Segoe Condensed" pitchFamily="34" charset="0"/>
              </a:rPr>
              <a:t>2003 </a:t>
            </a:r>
            <a:r>
              <a:rPr lang="it-IT" sz="1400" kern="0" dirty="0" err="1">
                <a:solidFill>
                  <a:schemeClr val="tx1"/>
                </a:solidFill>
                <a:latin typeface="Segoe Condensed" pitchFamily="34" charset="0"/>
              </a:rPr>
              <a:t>Add-on</a:t>
            </a:r>
            <a:r>
              <a:rPr lang="it-IT" sz="1400" kern="0" dirty="0">
                <a:solidFill>
                  <a:schemeClr val="tx1"/>
                </a:solidFill>
                <a:latin typeface="Segoe Condensed" pitchFamily="34" charset="0"/>
              </a:rPr>
              <a:t> per XP SP1 (KB817778), WS2003 integra IPv6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kern="0" dirty="0">
                <a:solidFill>
                  <a:schemeClr val="tx1"/>
                </a:solidFill>
                <a:latin typeface="Segoe Condensed" pitchFamily="34" charset="0"/>
              </a:rPr>
              <a:t>2004 XP SP2 integra IPv6</a:t>
            </a:r>
          </a:p>
        </p:txBody>
      </p:sp>
      <p:sp>
        <p:nvSpPr>
          <p:cNvPr id="31" name="Fumetto 1 30"/>
          <p:cNvSpPr/>
          <p:nvPr/>
        </p:nvSpPr>
        <p:spPr bwMode="ltGray">
          <a:xfrm>
            <a:off x="6211956" y="5371281"/>
            <a:ext cx="5860707" cy="1384995"/>
          </a:xfrm>
          <a:prstGeom prst="wedgeRectCallout">
            <a:avLst>
              <a:gd name="adj1" fmla="val -4246"/>
              <a:gd name="adj2" fmla="val -76201"/>
            </a:avLst>
          </a:prstGeom>
          <a:solidFill>
            <a:schemeClr val="accent2"/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kern="0" dirty="0">
                <a:solidFill>
                  <a:schemeClr val="tx1"/>
                </a:solidFill>
                <a:latin typeface="Segoe Condensed" pitchFamily="34" charset="0"/>
              </a:rPr>
              <a:t>Non è possibile rimuovere l’IPv6 dallo </a:t>
            </a:r>
            <a:r>
              <a:rPr lang="it-IT" sz="1400" kern="0" dirty="0" err="1">
                <a:solidFill>
                  <a:schemeClr val="tx1"/>
                </a:solidFill>
                <a:latin typeface="Segoe Condensed" pitchFamily="34" charset="0"/>
              </a:rPr>
              <a:t>stack</a:t>
            </a:r>
            <a:r>
              <a:rPr lang="it-IT" sz="1400" kern="0" dirty="0">
                <a:solidFill>
                  <a:schemeClr val="tx1"/>
                </a:solidFill>
                <a:latin typeface="Segoe Condensed" pitchFamily="34" charset="0"/>
              </a:rPr>
              <a:t> di rete (tcpip.sys)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kern="0" dirty="0">
                <a:solidFill>
                  <a:schemeClr val="tx1"/>
                </a:solidFill>
                <a:latin typeface="Segoe Condensed" pitchFamily="34" charset="0"/>
              </a:rPr>
              <a:t>La KB929852 indica come limitare alcune funzionalità, ma  per disabilitare completamente l’IPv6 occorre rimuovere il TCP/IP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kern="0" dirty="0">
                <a:solidFill>
                  <a:schemeClr val="tx1"/>
                </a:solidFill>
                <a:latin typeface="Segoe Condensed" pitchFamily="34" charset="0"/>
              </a:rPr>
              <a:t>E’ sempre possibile eseguire il </a:t>
            </a:r>
            <a:r>
              <a:rPr lang="it-IT" sz="1400" kern="0" dirty="0" err="1">
                <a:solidFill>
                  <a:schemeClr val="tx1"/>
                </a:solidFill>
                <a:latin typeface="Segoe Condensed" pitchFamily="34" charset="0"/>
              </a:rPr>
              <a:t>ping</a:t>
            </a:r>
            <a:r>
              <a:rPr lang="it-IT" sz="1400" kern="0" dirty="0">
                <a:solidFill>
                  <a:schemeClr val="tx1"/>
                </a:solidFill>
                <a:latin typeface="Segoe Condensed" pitchFamily="34" charset="0"/>
              </a:rPr>
              <a:t> verso il </a:t>
            </a:r>
            <a:r>
              <a:rPr lang="it-IT" sz="1400" kern="0" dirty="0" err="1">
                <a:solidFill>
                  <a:schemeClr val="tx1"/>
                </a:solidFill>
                <a:latin typeface="Segoe Condensed" pitchFamily="34" charset="0"/>
              </a:rPr>
              <a:t>localhost</a:t>
            </a:r>
            <a:r>
              <a:rPr lang="it-IT" sz="1400" kern="0" dirty="0">
                <a:solidFill>
                  <a:schemeClr val="tx1"/>
                </a:solidFill>
                <a:latin typeface="Segoe Condensed" pitchFamily="34" charset="0"/>
              </a:rPr>
              <a:t> (::1) in quanto l’OS deve poter eseguire chiamate a determinate funzionalità indipendentemente che </a:t>
            </a:r>
            <a:r>
              <a:rPr lang="it-IT" sz="1400" kern="0" dirty="0" err="1">
                <a:solidFill>
                  <a:schemeClr val="tx1"/>
                </a:solidFill>
                <a:latin typeface="Segoe Condensed" pitchFamily="34" charset="0"/>
              </a:rPr>
              <a:t>l’host</a:t>
            </a:r>
            <a:r>
              <a:rPr lang="it-IT" sz="1400" kern="0" dirty="0">
                <a:solidFill>
                  <a:schemeClr val="tx1"/>
                </a:solidFill>
                <a:latin typeface="Segoe Condensed" pitchFamily="34" charset="0"/>
              </a:rPr>
              <a:t> sia connesso o meno ad una rete</a:t>
            </a:r>
          </a:p>
        </p:txBody>
      </p:sp>
    </p:spTree>
    <p:extLst>
      <p:ext uri="{BB962C8B-B14F-4D97-AF65-F5344CB8AC3E}">
        <p14:creationId xmlns:p14="http://schemas.microsoft.com/office/powerpoint/2010/main" val="9129799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Versioni OS e supporto a IPv6</a:t>
            </a:r>
          </a:p>
        </p:txBody>
      </p:sp>
      <p:grpSp>
        <p:nvGrpSpPr>
          <p:cNvPr id="7" name="Gruppo 6"/>
          <p:cNvGrpSpPr/>
          <p:nvPr/>
        </p:nvGrpSpPr>
        <p:grpSpPr>
          <a:xfrm>
            <a:off x="119336" y="3308422"/>
            <a:ext cx="6529114" cy="3438449"/>
            <a:chOff x="5597395" y="1003014"/>
            <a:chExt cx="5184576" cy="2958494"/>
          </a:xfrm>
        </p:grpSpPr>
        <p:sp>
          <p:nvSpPr>
            <p:cNvPr id="8" name="TextBox 100"/>
            <p:cNvSpPr txBox="1"/>
            <p:nvPr/>
          </p:nvSpPr>
          <p:spPr>
            <a:xfrm>
              <a:off x="5597395" y="1003014"/>
              <a:ext cx="5184575" cy="370226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179238" tIns="89619" rIns="179238" bIns="89619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b="1" dirty="0"/>
                <a:t>Windows Vista e Windows Server 2008</a:t>
              </a:r>
            </a:p>
          </p:txBody>
        </p:sp>
        <p:sp>
          <p:nvSpPr>
            <p:cNvPr id="9" name="Rectangle 32"/>
            <p:cNvSpPr>
              <a:spLocks noChangeArrowheads="1"/>
            </p:cNvSpPr>
            <p:nvPr/>
          </p:nvSpPr>
          <p:spPr bwMode="auto">
            <a:xfrm>
              <a:off x="5597395" y="1388781"/>
              <a:ext cx="5184576" cy="257272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lIns="179238" tIns="143391" rIns="179238" bIns="143391" anchor="ctr" anchorCtr="0"/>
            <a:lstStyle/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it-IT" dirty="0"/>
                <a:t>Dual IP </a:t>
              </a:r>
              <a:r>
                <a:rPr lang="it-IT" dirty="0" err="1"/>
                <a:t>layer</a:t>
              </a:r>
              <a:r>
                <a:rPr lang="it-IT" dirty="0"/>
                <a:t> </a:t>
              </a:r>
              <a:r>
                <a:rPr lang="it-IT" dirty="0" err="1"/>
                <a:t>architecture</a:t>
              </a:r>
              <a:endParaRPr lang="it-IT" dirty="0"/>
            </a:p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it-IT" dirty="0"/>
                <a:t>Installato e abilitato by default (IPv6 prioritario rispetto IPv4)</a:t>
              </a:r>
            </a:p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it-IT" dirty="0"/>
                <a:t>Configurazione tramite </a:t>
              </a:r>
              <a:r>
                <a:rPr lang="it-IT" dirty="0" err="1"/>
                <a:t>Graphical</a:t>
              </a:r>
              <a:r>
                <a:rPr lang="it-IT" dirty="0"/>
                <a:t> </a:t>
              </a:r>
              <a:r>
                <a:rPr lang="it-IT" dirty="0" err="1"/>
                <a:t>user</a:t>
              </a:r>
              <a:r>
                <a:rPr lang="it-IT" dirty="0"/>
                <a:t> </a:t>
              </a:r>
              <a:r>
                <a:rPr lang="it-IT" dirty="0" err="1"/>
                <a:t>interface</a:t>
              </a:r>
              <a:r>
                <a:rPr lang="it-IT" dirty="0"/>
                <a:t> (GUI)</a:t>
              </a:r>
            </a:p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it-IT" dirty="0"/>
                <a:t>Full </a:t>
              </a:r>
              <a:r>
                <a:rPr lang="it-IT" dirty="0" err="1"/>
                <a:t>support</a:t>
              </a:r>
              <a:r>
                <a:rPr lang="it-IT" dirty="0"/>
                <a:t> per </a:t>
              </a:r>
              <a:r>
                <a:rPr lang="it-IT" dirty="0" err="1"/>
                <a:t>IPsec</a:t>
              </a:r>
              <a:endParaRPr lang="it-IT" dirty="0"/>
            </a:p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it-IT" dirty="0"/>
                <a:t>Supporto a Multicast </a:t>
              </a:r>
              <a:r>
                <a:rPr lang="it-IT" dirty="0" err="1"/>
                <a:t>Listener</a:t>
              </a:r>
              <a:r>
                <a:rPr lang="it-IT" dirty="0"/>
                <a:t> </a:t>
              </a:r>
              <a:r>
                <a:rPr lang="it-IT" dirty="0" err="1"/>
                <a:t>Discovery</a:t>
              </a:r>
              <a:r>
                <a:rPr lang="it-IT" dirty="0"/>
                <a:t> </a:t>
              </a:r>
              <a:r>
                <a:rPr lang="it-IT" dirty="0" err="1"/>
                <a:t>version</a:t>
              </a:r>
              <a:r>
                <a:rPr lang="it-IT" dirty="0"/>
                <a:t> 2 (MLDv2)</a:t>
              </a:r>
            </a:p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it-IT" dirty="0"/>
                <a:t>Supporto a Link-</a:t>
              </a:r>
              <a:r>
                <a:rPr lang="it-IT" dirty="0" err="1"/>
                <a:t>local</a:t>
              </a:r>
              <a:r>
                <a:rPr lang="it-IT" dirty="0"/>
                <a:t> Multicast </a:t>
              </a:r>
              <a:r>
                <a:rPr lang="it-IT" dirty="0" err="1"/>
                <a:t>Name</a:t>
              </a:r>
              <a:r>
                <a:rPr lang="it-IT" dirty="0"/>
                <a:t> </a:t>
              </a:r>
              <a:r>
                <a:rPr lang="it-IT" dirty="0" err="1"/>
                <a:t>Resolution</a:t>
              </a:r>
              <a:r>
                <a:rPr lang="it-IT" dirty="0"/>
                <a:t> (LLMNR)</a:t>
              </a:r>
            </a:p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it-IT" dirty="0" err="1"/>
                <a:t>Literal</a:t>
              </a:r>
              <a:r>
                <a:rPr lang="it-IT" dirty="0"/>
                <a:t> IPv6 </a:t>
              </a:r>
              <a:r>
                <a:rPr lang="it-IT" dirty="0" err="1"/>
                <a:t>addresses</a:t>
              </a:r>
              <a:r>
                <a:rPr lang="it-IT" dirty="0"/>
                <a:t> in </a:t>
              </a:r>
              <a:r>
                <a:rPr lang="it-IT" dirty="0" err="1"/>
                <a:t>Uniform</a:t>
              </a:r>
              <a:r>
                <a:rPr lang="it-IT" dirty="0"/>
                <a:t> Resource </a:t>
              </a:r>
              <a:r>
                <a:rPr lang="it-IT" dirty="0" err="1"/>
                <a:t>Locators</a:t>
              </a:r>
              <a:r>
                <a:rPr lang="it-IT" dirty="0"/>
                <a:t> (</a:t>
              </a:r>
              <a:r>
                <a:rPr lang="it-IT" dirty="0" err="1"/>
                <a:t>URLs</a:t>
              </a:r>
              <a:r>
                <a:rPr lang="it-IT" dirty="0"/>
                <a:t>)</a:t>
              </a:r>
            </a:p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it-IT" dirty="0"/>
                <a:t>Supporto a ipv6-literal.net </a:t>
              </a:r>
              <a:r>
                <a:rPr lang="it-IT" dirty="0" err="1"/>
                <a:t>names</a:t>
              </a:r>
              <a:endParaRPr lang="it-IT" dirty="0"/>
            </a:p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it-IT" dirty="0"/>
                <a:t>IPv6 over the Point-to-Point </a:t>
              </a:r>
              <a:r>
                <a:rPr lang="it-IT" dirty="0" err="1"/>
                <a:t>Protocol</a:t>
              </a:r>
              <a:r>
                <a:rPr lang="it-IT" dirty="0"/>
                <a:t> (PPP)</a:t>
              </a:r>
            </a:p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it-IT" dirty="0"/>
                <a:t>Supporto a </a:t>
              </a:r>
              <a:r>
                <a:rPr lang="it-IT" dirty="0" err="1"/>
                <a:t>Dynamic</a:t>
              </a:r>
              <a:r>
                <a:rPr lang="it-IT" dirty="0"/>
                <a:t> Host </a:t>
              </a:r>
              <a:r>
                <a:rPr lang="it-IT" dirty="0" err="1"/>
                <a:t>Configuration</a:t>
              </a:r>
              <a:r>
                <a:rPr lang="it-IT" dirty="0"/>
                <a:t> per IPv6 (DHCPv6)</a:t>
              </a:r>
            </a:p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it-IT" dirty="0"/>
                <a:t>Random </a:t>
              </a:r>
              <a:r>
                <a:rPr lang="it-IT" dirty="0" err="1"/>
                <a:t>interface</a:t>
              </a:r>
              <a:r>
                <a:rPr lang="it-IT" dirty="0"/>
                <a:t> </a:t>
              </a:r>
              <a:r>
                <a:rPr lang="it-IT" dirty="0" err="1"/>
                <a:t>IDs</a:t>
              </a:r>
              <a:endParaRPr lang="it-IT" dirty="0"/>
            </a:p>
          </p:txBody>
        </p:sp>
      </p:grpSp>
      <p:grpSp>
        <p:nvGrpSpPr>
          <p:cNvPr id="10" name="Gruppo 9"/>
          <p:cNvGrpSpPr/>
          <p:nvPr/>
        </p:nvGrpSpPr>
        <p:grpSpPr>
          <a:xfrm>
            <a:off x="6816083" y="1312761"/>
            <a:ext cx="5256581" cy="1615400"/>
            <a:chOff x="5597395" y="1003014"/>
            <a:chExt cx="5184576" cy="1389915"/>
          </a:xfrm>
        </p:grpSpPr>
        <p:sp>
          <p:nvSpPr>
            <p:cNvPr id="11" name="TextBox 100"/>
            <p:cNvSpPr txBox="1"/>
            <p:nvPr/>
          </p:nvSpPr>
          <p:spPr>
            <a:xfrm>
              <a:off x="5597395" y="1003014"/>
              <a:ext cx="5184575" cy="370226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lIns="179238" tIns="89619" rIns="179238" bIns="89619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b="1" dirty="0"/>
                <a:t>Windows 7 e Windows Server 2008 R2</a:t>
              </a:r>
            </a:p>
          </p:txBody>
        </p:sp>
        <p:sp>
          <p:nvSpPr>
            <p:cNvPr id="12" name="Rectangle 32"/>
            <p:cNvSpPr>
              <a:spLocks noChangeArrowheads="1"/>
            </p:cNvSpPr>
            <p:nvPr/>
          </p:nvSpPr>
          <p:spPr bwMode="auto">
            <a:xfrm>
              <a:off x="5597395" y="1388782"/>
              <a:ext cx="5184576" cy="100414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lIns="179238" tIns="143391" rIns="179238" bIns="143391" anchor="ctr" anchorCtr="0"/>
            <a:lstStyle/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en-US" dirty="0" err="1"/>
                <a:t>HomeGroup</a:t>
              </a:r>
              <a:endParaRPr lang="en-US" dirty="0"/>
            </a:p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en-US" dirty="0" err="1"/>
                <a:t>DirectAccess</a:t>
              </a:r>
              <a:endParaRPr lang="en-US" dirty="0"/>
            </a:p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en-US" dirty="0"/>
                <a:t>IP-HTTPS</a:t>
              </a:r>
            </a:p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en-US" dirty="0"/>
                <a:t>Group Policy settings per transition technologies</a:t>
              </a:r>
            </a:p>
          </p:txBody>
        </p:sp>
      </p:grpSp>
      <p:grpSp>
        <p:nvGrpSpPr>
          <p:cNvPr id="13" name="Gruppo 12"/>
          <p:cNvGrpSpPr/>
          <p:nvPr/>
        </p:nvGrpSpPr>
        <p:grpSpPr>
          <a:xfrm>
            <a:off x="6816081" y="2997864"/>
            <a:ext cx="5256582" cy="1542075"/>
            <a:chOff x="5597395" y="1003014"/>
            <a:chExt cx="5184576" cy="1326825"/>
          </a:xfrm>
        </p:grpSpPr>
        <p:sp>
          <p:nvSpPr>
            <p:cNvPr id="14" name="TextBox 100"/>
            <p:cNvSpPr txBox="1"/>
            <p:nvPr/>
          </p:nvSpPr>
          <p:spPr>
            <a:xfrm>
              <a:off x="5597395" y="1003014"/>
              <a:ext cx="5184575" cy="370226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lIns="179238" tIns="89619" rIns="179238" bIns="89619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b="1" dirty="0"/>
                <a:t>Windows 8 e Windows Server 2012</a:t>
              </a:r>
            </a:p>
          </p:txBody>
        </p:sp>
        <p:sp>
          <p:nvSpPr>
            <p:cNvPr id="15" name="Rectangle 32"/>
            <p:cNvSpPr>
              <a:spLocks noChangeArrowheads="1"/>
            </p:cNvSpPr>
            <p:nvPr/>
          </p:nvSpPr>
          <p:spPr bwMode="auto">
            <a:xfrm>
              <a:off x="5597395" y="1388782"/>
              <a:ext cx="5184576" cy="94105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lIns="179238" tIns="143391" rIns="179238" bIns="143391" anchor="ctr" anchorCtr="0"/>
            <a:lstStyle/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en-US" dirty="0" err="1"/>
                <a:t>Miglioramenti</a:t>
              </a:r>
              <a:r>
                <a:rPr lang="en-US" dirty="0"/>
                <a:t> </a:t>
              </a:r>
              <a:r>
                <a:rPr lang="en-US" dirty="0" err="1"/>
                <a:t>alla</a:t>
              </a:r>
              <a:r>
                <a:rPr lang="en-US" dirty="0"/>
                <a:t> </a:t>
              </a:r>
              <a:r>
                <a:rPr lang="en-US" dirty="0" err="1"/>
                <a:t>connettività</a:t>
              </a:r>
              <a:r>
                <a:rPr lang="en-US" dirty="0"/>
                <a:t> Internet</a:t>
              </a:r>
            </a:p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en-US" dirty="0"/>
                <a:t>NAT64/DNS64</a:t>
              </a:r>
            </a:p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en-US" dirty="0"/>
                <a:t>Windows PowerShell</a:t>
              </a:r>
            </a:p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en-US" dirty="0" err="1"/>
                <a:t>Supporto</a:t>
              </a:r>
              <a:r>
                <a:rPr lang="en-US" dirty="0"/>
                <a:t> a Happy Eyeballs  (RFC 6556)</a:t>
              </a:r>
            </a:p>
          </p:txBody>
        </p:sp>
      </p:grpSp>
      <p:grpSp>
        <p:nvGrpSpPr>
          <p:cNvPr id="19" name="Gruppo 18"/>
          <p:cNvGrpSpPr/>
          <p:nvPr/>
        </p:nvGrpSpPr>
        <p:grpSpPr>
          <a:xfrm>
            <a:off x="119336" y="2327734"/>
            <a:ext cx="6529113" cy="844353"/>
            <a:chOff x="5597395" y="1003014"/>
            <a:chExt cx="5184577" cy="726493"/>
          </a:xfrm>
        </p:grpSpPr>
        <p:sp>
          <p:nvSpPr>
            <p:cNvPr id="20" name="TextBox 100"/>
            <p:cNvSpPr txBox="1"/>
            <p:nvPr/>
          </p:nvSpPr>
          <p:spPr>
            <a:xfrm>
              <a:off x="5597396" y="1003014"/>
              <a:ext cx="5184576" cy="370226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lIns="179238" tIns="89619" rIns="179238" bIns="89619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b="1" dirty="0"/>
                <a:t>Windows  XP e Windows Server 2003</a:t>
              </a:r>
            </a:p>
          </p:txBody>
        </p:sp>
        <p:sp>
          <p:nvSpPr>
            <p:cNvPr id="21" name="Rectangle 32"/>
            <p:cNvSpPr>
              <a:spLocks noChangeArrowheads="1"/>
            </p:cNvSpPr>
            <p:nvPr/>
          </p:nvSpPr>
          <p:spPr bwMode="auto">
            <a:xfrm>
              <a:off x="5597395" y="1388783"/>
              <a:ext cx="5184576" cy="3407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lIns="179238" tIns="143391" rIns="179238" bIns="143391" anchor="ctr" anchorCtr="0"/>
            <a:lstStyle/>
            <a:p>
              <a:pPr defTabSz="912631">
                <a:lnSpc>
                  <a:spcPct val="90000"/>
                </a:lnSpc>
                <a:buClr>
                  <a:schemeClr val="tx2"/>
                </a:buClr>
              </a:pPr>
              <a:r>
                <a:rPr lang="it-IT" dirty="0"/>
                <a:t>Supporto limitato all’IPv6, non raccomandati per il </a:t>
              </a:r>
              <a:r>
                <a:rPr lang="it-IT" dirty="0" err="1"/>
                <a:t>deploy</a:t>
              </a:r>
              <a:endParaRPr lang="it-IT" dirty="0"/>
            </a:p>
          </p:txBody>
        </p:sp>
      </p:grpSp>
      <p:grpSp>
        <p:nvGrpSpPr>
          <p:cNvPr id="22" name="Gruppo 21"/>
          <p:cNvGrpSpPr/>
          <p:nvPr/>
        </p:nvGrpSpPr>
        <p:grpSpPr>
          <a:xfrm>
            <a:off x="119336" y="1312761"/>
            <a:ext cx="6529112" cy="844562"/>
            <a:chOff x="5597395" y="1003014"/>
            <a:chExt cx="5184577" cy="726674"/>
          </a:xfrm>
        </p:grpSpPr>
        <p:sp>
          <p:nvSpPr>
            <p:cNvPr id="23" name="TextBox 100"/>
            <p:cNvSpPr txBox="1"/>
            <p:nvPr/>
          </p:nvSpPr>
          <p:spPr>
            <a:xfrm>
              <a:off x="5597396" y="1003014"/>
              <a:ext cx="5184576" cy="370226"/>
            </a:xfrm>
            <a:prstGeom prst="rect">
              <a:avLst/>
            </a:prstGeom>
            <a:solidFill>
              <a:srgbClr val="000000"/>
            </a:solidFill>
          </p:spPr>
          <p:txBody>
            <a:bodyPr wrap="square" lIns="179238" tIns="89619" rIns="179238" bIns="89619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b="1" dirty="0"/>
                <a:t>Windows 2000 or Windows 98</a:t>
              </a:r>
            </a:p>
          </p:txBody>
        </p:sp>
        <p:sp>
          <p:nvSpPr>
            <p:cNvPr id="24" name="Rectangle 32"/>
            <p:cNvSpPr>
              <a:spLocks noChangeArrowheads="1"/>
            </p:cNvSpPr>
            <p:nvPr/>
          </p:nvSpPr>
          <p:spPr bwMode="auto">
            <a:xfrm>
              <a:off x="5597395" y="1388783"/>
              <a:ext cx="5184576" cy="34090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lIns="179238" tIns="143391" rIns="179238" bIns="143391" anchor="ctr" anchorCtr="0"/>
            <a:lstStyle/>
            <a:p>
              <a:pPr defTabSz="912631">
                <a:lnSpc>
                  <a:spcPct val="90000"/>
                </a:lnSpc>
                <a:buClr>
                  <a:schemeClr val="tx2"/>
                </a:buClr>
              </a:pPr>
              <a:r>
                <a:rPr lang="it-IT" dirty="0"/>
                <a:t>IPv6 non supportato</a:t>
              </a:r>
            </a:p>
          </p:txBody>
        </p:sp>
      </p:grpSp>
      <p:grpSp>
        <p:nvGrpSpPr>
          <p:cNvPr id="25" name="Gruppo 24"/>
          <p:cNvGrpSpPr/>
          <p:nvPr/>
        </p:nvGrpSpPr>
        <p:grpSpPr>
          <a:xfrm>
            <a:off x="6816080" y="4609642"/>
            <a:ext cx="5256582" cy="1033763"/>
            <a:chOff x="5597395" y="1003014"/>
            <a:chExt cx="5184576" cy="889465"/>
          </a:xfrm>
        </p:grpSpPr>
        <p:sp>
          <p:nvSpPr>
            <p:cNvPr id="26" name="TextBox 100"/>
            <p:cNvSpPr txBox="1"/>
            <p:nvPr/>
          </p:nvSpPr>
          <p:spPr>
            <a:xfrm>
              <a:off x="5597395" y="1003014"/>
              <a:ext cx="5184575" cy="370226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179238" tIns="89619" rIns="179238" bIns="89619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b="1" dirty="0"/>
                <a:t>Windows 8.1 e Windows Server 2012 R2</a:t>
              </a:r>
            </a:p>
          </p:txBody>
        </p:sp>
        <p:sp>
          <p:nvSpPr>
            <p:cNvPr id="27" name="Rectangle 32"/>
            <p:cNvSpPr>
              <a:spLocks noChangeArrowheads="1"/>
            </p:cNvSpPr>
            <p:nvPr/>
          </p:nvSpPr>
          <p:spPr bwMode="auto">
            <a:xfrm>
              <a:off x="5597395" y="1388782"/>
              <a:ext cx="5184576" cy="50369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lIns="179238" tIns="143391" rIns="179238" bIns="143391" anchor="ctr" anchorCtr="0"/>
            <a:lstStyle/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en-US" dirty="0"/>
                <a:t>Group Policy settings per encompasses printers, item-level targeting e VPN networks</a:t>
              </a: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FCE6C324-AECA-4587-9915-A07ED8359E33}"/>
              </a:ext>
            </a:extLst>
          </p:cNvPr>
          <p:cNvGrpSpPr/>
          <p:nvPr/>
        </p:nvGrpSpPr>
        <p:grpSpPr>
          <a:xfrm>
            <a:off x="6816081" y="5713108"/>
            <a:ext cx="5256582" cy="1033763"/>
            <a:chOff x="5597395" y="1003014"/>
            <a:chExt cx="5184576" cy="889465"/>
          </a:xfrm>
        </p:grpSpPr>
        <p:sp>
          <p:nvSpPr>
            <p:cNvPr id="29" name="TextBox 100">
              <a:extLst>
                <a:ext uri="{FF2B5EF4-FFF2-40B4-BE49-F238E27FC236}">
                  <a16:creationId xmlns:a16="http://schemas.microsoft.com/office/drawing/2014/main" id="{9734475F-0549-4125-A119-1BB7C1B1C276}"/>
                </a:ext>
              </a:extLst>
            </p:cNvPr>
            <p:cNvSpPr txBox="1"/>
            <p:nvPr/>
          </p:nvSpPr>
          <p:spPr>
            <a:xfrm>
              <a:off x="5597395" y="1003014"/>
              <a:ext cx="5184575" cy="370226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179238" tIns="89619" rIns="179238" bIns="89619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b="1" dirty="0"/>
                <a:t>Windows 10 e Windows Server 2019</a:t>
              </a:r>
            </a:p>
          </p:txBody>
        </p:sp>
        <p:sp>
          <p:nvSpPr>
            <p:cNvPr id="30" name="Rectangle 32">
              <a:extLst>
                <a:ext uri="{FF2B5EF4-FFF2-40B4-BE49-F238E27FC236}">
                  <a16:creationId xmlns:a16="http://schemas.microsoft.com/office/drawing/2014/main" id="{90EC8993-C8EC-4536-A68B-39206AC1B1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7395" y="1388782"/>
              <a:ext cx="5184576" cy="50369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lIns="179238" tIns="143391" rIns="179238" bIns="143391" anchor="ctr" anchorCtr="0"/>
            <a:lstStyle/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en-US" dirty="0" err="1"/>
                <a:t>Supporto</a:t>
              </a:r>
              <a:r>
                <a:rPr lang="en-US" dirty="0"/>
                <a:t> a RDNSS (RFC 8106, RFC 6106)</a:t>
              </a:r>
            </a:p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en-US" dirty="0"/>
                <a:t>ISATAP e 6to4 </a:t>
              </a:r>
              <a:r>
                <a:rPr lang="en-US" dirty="0" err="1"/>
                <a:t>disabilitati</a:t>
              </a:r>
              <a:r>
                <a:rPr lang="en-US" dirty="0"/>
                <a:t> per default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8559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Perchè</a:t>
            </a:r>
            <a:r>
              <a:rPr lang="it-IT" dirty="0"/>
              <a:t> preoccuparsi dell’IPv6?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it-IT"/>
              <a:t>Fondamenti e utilizzo del protocollo IPv6 in ambiente Windows</a:t>
            </a:r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88277"/>
            <a:ext cx="3486315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39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336000" y="368752"/>
            <a:ext cx="11520000" cy="828000"/>
          </a:xfrm>
        </p:spPr>
        <p:txBody>
          <a:bodyPr/>
          <a:lstStyle/>
          <a:p>
            <a:r>
              <a:rPr lang="it-IT" dirty="0"/>
              <a:t>Funzionalità non supportate</a:t>
            </a:r>
          </a:p>
        </p:txBody>
      </p:sp>
      <p:graphicFrame>
        <p:nvGraphicFramePr>
          <p:cNvPr id="2" name="Diagramma 1"/>
          <p:cNvGraphicFramePr/>
          <p:nvPr>
            <p:extLst>
              <p:ext uri="{D42A27DB-BD31-4B8C-83A1-F6EECF244321}">
                <p14:modId xmlns:p14="http://schemas.microsoft.com/office/powerpoint/2010/main" val="4225888291"/>
              </p:ext>
            </p:extLst>
          </p:nvPr>
        </p:nvGraphicFramePr>
        <p:xfrm>
          <a:off x="119063" y="1196752"/>
          <a:ext cx="11953875" cy="5545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tella a 32 punte 3">
            <a:extLst>
              <a:ext uri="{FF2B5EF4-FFF2-40B4-BE49-F238E27FC236}">
                <a16:creationId xmlns:a16="http://schemas.microsoft.com/office/drawing/2014/main" id="{BAC010F5-09CA-43F6-B7D8-5C635042F4D6}"/>
              </a:ext>
            </a:extLst>
          </p:cNvPr>
          <p:cNvSpPr>
            <a:spLocks noChangeAspect="1"/>
          </p:cNvSpPr>
          <p:nvPr/>
        </p:nvSpPr>
        <p:spPr bwMode="ltGray">
          <a:xfrm>
            <a:off x="6770604" y="678930"/>
            <a:ext cx="1620000" cy="1620180"/>
          </a:xfrm>
          <a:prstGeom prst="star32">
            <a:avLst/>
          </a:prstGeom>
          <a:solidFill>
            <a:srgbClr val="00B050"/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Condensed" pitchFamily="34" charset="0"/>
                <a:ea typeface="+mn-ea"/>
                <a:cs typeface="+mn-cs"/>
              </a:rPr>
              <a:t>Supportato in W10 1703 </a:t>
            </a:r>
          </a:p>
        </p:txBody>
      </p:sp>
    </p:spTree>
    <p:extLst>
      <p:ext uri="{BB962C8B-B14F-4D97-AF65-F5344CB8AC3E}">
        <p14:creationId xmlns:p14="http://schemas.microsoft.com/office/powerpoint/2010/main" val="9298959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Gestione connessioni in Vista/WS2008 e successivi</a:t>
            </a:r>
          </a:p>
        </p:txBody>
      </p:sp>
      <p:grpSp>
        <p:nvGrpSpPr>
          <p:cNvPr id="16" name="Gruppo 15"/>
          <p:cNvGrpSpPr/>
          <p:nvPr/>
        </p:nvGrpSpPr>
        <p:grpSpPr>
          <a:xfrm>
            <a:off x="167680" y="1226871"/>
            <a:ext cx="11856640" cy="5298473"/>
            <a:chOff x="0" y="1226871"/>
            <a:chExt cx="11856640" cy="5298473"/>
          </a:xfrm>
        </p:grpSpPr>
        <p:grpSp>
          <p:nvGrpSpPr>
            <p:cNvPr id="9" name="Gruppo 8"/>
            <p:cNvGrpSpPr/>
            <p:nvPr/>
          </p:nvGrpSpPr>
          <p:grpSpPr>
            <a:xfrm>
              <a:off x="119063" y="1412776"/>
              <a:ext cx="11737577" cy="5112568"/>
              <a:chOff x="119063" y="1412776"/>
              <a:chExt cx="11737577" cy="5112568"/>
            </a:xfrm>
          </p:grpSpPr>
          <p:sp>
            <p:nvSpPr>
              <p:cNvPr id="10" name="Figura a mano libera 9"/>
              <p:cNvSpPr/>
              <p:nvPr/>
            </p:nvSpPr>
            <p:spPr>
              <a:xfrm>
                <a:off x="119063" y="1412776"/>
                <a:ext cx="11737577" cy="1356381"/>
              </a:xfrm>
              <a:custGeom>
                <a:avLst/>
                <a:gdLst>
                  <a:gd name="connsiteX0" fmla="*/ 0 w 11953875"/>
                  <a:gd name="connsiteY0" fmla="*/ 226068 h 1356381"/>
                  <a:gd name="connsiteX1" fmla="*/ 226068 w 11953875"/>
                  <a:gd name="connsiteY1" fmla="*/ 0 h 1356381"/>
                  <a:gd name="connsiteX2" fmla="*/ 11727807 w 11953875"/>
                  <a:gd name="connsiteY2" fmla="*/ 0 h 1356381"/>
                  <a:gd name="connsiteX3" fmla="*/ 11953875 w 11953875"/>
                  <a:gd name="connsiteY3" fmla="*/ 226068 h 1356381"/>
                  <a:gd name="connsiteX4" fmla="*/ 11953875 w 11953875"/>
                  <a:gd name="connsiteY4" fmla="*/ 1130313 h 1356381"/>
                  <a:gd name="connsiteX5" fmla="*/ 11727807 w 11953875"/>
                  <a:gd name="connsiteY5" fmla="*/ 1356381 h 1356381"/>
                  <a:gd name="connsiteX6" fmla="*/ 226068 w 11953875"/>
                  <a:gd name="connsiteY6" fmla="*/ 1356381 h 1356381"/>
                  <a:gd name="connsiteX7" fmla="*/ 0 w 11953875"/>
                  <a:gd name="connsiteY7" fmla="*/ 1130313 h 1356381"/>
                  <a:gd name="connsiteX8" fmla="*/ 0 w 11953875"/>
                  <a:gd name="connsiteY8" fmla="*/ 226068 h 1356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953875" h="1356381">
                    <a:moveTo>
                      <a:pt x="0" y="226068"/>
                    </a:moveTo>
                    <a:cubicBezTo>
                      <a:pt x="0" y="101214"/>
                      <a:pt x="101214" y="0"/>
                      <a:pt x="226068" y="0"/>
                    </a:cubicBezTo>
                    <a:lnTo>
                      <a:pt x="11727807" y="0"/>
                    </a:lnTo>
                    <a:cubicBezTo>
                      <a:pt x="11852661" y="0"/>
                      <a:pt x="11953875" y="101214"/>
                      <a:pt x="11953875" y="226068"/>
                    </a:cubicBezTo>
                    <a:lnTo>
                      <a:pt x="11953875" y="1130313"/>
                    </a:lnTo>
                    <a:cubicBezTo>
                      <a:pt x="11953875" y="1255167"/>
                      <a:pt x="11852661" y="1356381"/>
                      <a:pt x="11727807" y="1356381"/>
                    </a:cubicBezTo>
                    <a:lnTo>
                      <a:pt x="226068" y="1356381"/>
                    </a:lnTo>
                    <a:cubicBezTo>
                      <a:pt x="101214" y="1356381"/>
                      <a:pt x="0" y="1255167"/>
                      <a:pt x="0" y="1130313"/>
                    </a:cubicBezTo>
                    <a:lnTo>
                      <a:pt x="0" y="226068"/>
                    </a:lnTo>
                    <a:close/>
                  </a:path>
                </a:pathLst>
              </a:custGeom>
              <a:solidFill>
                <a:schemeClr val="accent3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88133" tIns="188133" rIns="188133" bIns="188133" numCol="1" spcCol="1270" anchor="ctr" anchorCtr="0">
                <a:noAutofit/>
              </a:bodyPr>
              <a:lstStyle/>
              <a:p>
                <a:pPr lvl="0" defTabSz="14224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it-IT" sz="2800" b="1" i="0" kern="1200" baseline="0" dirty="0"/>
                  <a:t>Se</a:t>
                </a:r>
                <a:r>
                  <a:rPr lang="it-IT" sz="2800" b="1" i="0" kern="1200" dirty="0"/>
                  <a:t> viene restituito un record DNS AAAA viene utilizzato l’IPV6</a:t>
                </a:r>
                <a:endParaRPr lang="it-IT" sz="1600" kern="1200" dirty="0"/>
              </a:p>
            </p:txBody>
          </p:sp>
          <p:sp>
            <p:nvSpPr>
              <p:cNvPr id="11" name="Figura a mano libera 10"/>
              <p:cNvSpPr/>
              <p:nvPr/>
            </p:nvSpPr>
            <p:spPr>
              <a:xfrm>
                <a:off x="119063" y="3291241"/>
                <a:ext cx="11737577" cy="1356381"/>
              </a:xfrm>
              <a:custGeom>
                <a:avLst/>
                <a:gdLst>
                  <a:gd name="connsiteX0" fmla="*/ 0 w 11953875"/>
                  <a:gd name="connsiteY0" fmla="*/ 226068 h 1356381"/>
                  <a:gd name="connsiteX1" fmla="*/ 226068 w 11953875"/>
                  <a:gd name="connsiteY1" fmla="*/ 0 h 1356381"/>
                  <a:gd name="connsiteX2" fmla="*/ 11727807 w 11953875"/>
                  <a:gd name="connsiteY2" fmla="*/ 0 h 1356381"/>
                  <a:gd name="connsiteX3" fmla="*/ 11953875 w 11953875"/>
                  <a:gd name="connsiteY3" fmla="*/ 226068 h 1356381"/>
                  <a:gd name="connsiteX4" fmla="*/ 11953875 w 11953875"/>
                  <a:gd name="connsiteY4" fmla="*/ 1130313 h 1356381"/>
                  <a:gd name="connsiteX5" fmla="*/ 11727807 w 11953875"/>
                  <a:gd name="connsiteY5" fmla="*/ 1356381 h 1356381"/>
                  <a:gd name="connsiteX6" fmla="*/ 226068 w 11953875"/>
                  <a:gd name="connsiteY6" fmla="*/ 1356381 h 1356381"/>
                  <a:gd name="connsiteX7" fmla="*/ 0 w 11953875"/>
                  <a:gd name="connsiteY7" fmla="*/ 1130313 h 1356381"/>
                  <a:gd name="connsiteX8" fmla="*/ 0 w 11953875"/>
                  <a:gd name="connsiteY8" fmla="*/ 226068 h 1356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953875" h="1356381">
                    <a:moveTo>
                      <a:pt x="0" y="226068"/>
                    </a:moveTo>
                    <a:cubicBezTo>
                      <a:pt x="0" y="101214"/>
                      <a:pt x="101214" y="0"/>
                      <a:pt x="226068" y="0"/>
                    </a:cubicBezTo>
                    <a:lnTo>
                      <a:pt x="11727807" y="0"/>
                    </a:lnTo>
                    <a:cubicBezTo>
                      <a:pt x="11852661" y="0"/>
                      <a:pt x="11953875" y="101214"/>
                      <a:pt x="11953875" y="226068"/>
                    </a:cubicBezTo>
                    <a:lnTo>
                      <a:pt x="11953875" y="1130313"/>
                    </a:lnTo>
                    <a:cubicBezTo>
                      <a:pt x="11953875" y="1255167"/>
                      <a:pt x="11852661" y="1356381"/>
                      <a:pt x="11727807" y="1356381"/>
                    </a:cubicBezTo>
                    <a:lnTo>
                      <a:pt x="226068" y="1356381"/>
                    </a:lnTo>
                    <a:cubicBezTo>
                      <a:pt x="101214" y="1356381"/>
                      <a:pt x="0" y="1255167"/>
                      <a:pt x="0" y="1130313"/>
                    </a:cubicBezTo>
                    <a:lnTo>
                      <a:pt x="0" y="226068"/>
                    </a:lnTo>
                    <a:close/>
                  </a:path>
                </a:pathLst>
              </a:custGeom>
              <a:solidFill>
                <a:schemeClr val="accent5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4822484"/>
                  <a:satOff val="-4333"/>
                  <a:lumOff val="-686"/>
                  <a:alphaOff val="0"/>
                </a:schemeClr>
              </a:fillRef>
              <a:effectRef idx="0">
                <a:schemeClr val="accent4">
                  <a:hueOff val="4822484"/>
                  <a:satOff val="-4333"/>
                  <a:lumOff val="-686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88133" tIns="188133" rIns="188133" bIns="188133" numCol="1" spcCol="1270" anchor="ctr" anchorCtr="0">
                <a:noAutofit/>
              </a:bodyPr>
              <a:lstStyle/>
              <a:p>
                <a:pPr lvl="0" algn="l" defTabSz="14224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it-IT" sz="3200" b="1" i="0" kern="1200" baseline="0" dirty="0"/>
                  <a:t>Se disponibile verrà utilizzata una tecnologia di transizione</a:t>
                </a:r>
                <a:endParaRPr lang="it-IT" sz="2000" b="0" i="0" kern="1200" baseline="0" dirty="0"/>
              </a:p>
            </p:txBody>
          </p:sp>
          <p:sp>
            <p:nvSpPr>
              <p:cNvPr id="12" name="Figura a mano libera 11"/>
              <p:cNvSpPr/>
              <p:nvPr/>
            </p:nvSpPr>
            <p:spPr>
              <a:xfrm>
                <a:off x="119063" y="5168963"/>
                <a:ext cx="11737577" cy="1356381"/>
              </a:xfrm>
              <a:custGeom>
                <a:avLst/>
                <a:gdLst>
                  <a:gd name="connsiteX0" fmla="*/ 0 w 11953875"/>
                  <a:gd name="connsiteY0" fmla="*/ 226068 h 1356381"/>
                  <a:gd name="connsiteX1" fmla="*/ 226068 w 11953875"/>
                  <a:gd name="connsiteY1" fmla="*/ 0 h 1356381"/>
                  <a:gd name="connsiteX2" fmla="*/ 11727807 w 11953875"/>
                  <a:gd name="connsiteY2" fmla="*/ 0 h 1356381"/>
                  <a:gd name="connsiteX3" fmla="*/ 11953875 w 11953875"/>
                  <a:gd name="connsiteY3" fmla="*/ 226068 h 1356381"/>
                  <a:gd name="connsiteX4" fmla="*/ 11953875 w 11953875"/>
                  <a:gd name="connsiteY4" fmla="*/ 1130313 h 1356381"/>
                  <a:gd name="connsiteX5" fmla="*/ 11727807 w 11953875"/>
                  <a:gd name="connsiteY5" fmla="*/ 1356381 h 1356381"/>
                  <a:gd name="connsiteX6" fmla="*/ 226068 w 11953875"/>
                  <a:gd name="connsiteY6" fmla="*/ 1356381 h 1356381"/>
                  <a:gd name="connsiteX7" fmla="*/ 0 w 11953875"/>
                  <a:gd name="connsiteY7" fmla="*/ 1130313 h 1356381"/>
                  <a:gd name="connsiteX8" fmla="*/ 0 w 11953875"/>
                  <a:gd name="connsiteY8" fmla="*/ 226068 h 1356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953875" h="1356381">
                    <a:moveTo>
                      <a:pt x="0" y="226068"/>
                    </a:moveTo>
                    <a:cubicBezTo>
                      <a:pt x="0" y="101214"/>
                      <a:pt x="101214" y="0"/>
                      <a:pt x="226068" y="0"/>
                    </a:cubicBezTo>
                    <a:lnTo>
                      <a:pt x="11727807" y="0"/>
                    </a:lnTo>
                    <a:cubicBezTo>
                      <a:pt x="11852661" y="0"/>
                      <a:pt x="11953875" y="101214"/>
                      <a:pt x="11953875" y="226068"/>
                    </a:cubicBezTo>
                    <a:lnTo>
                      <a:pt x="11953875" y="1130313"/>
                    </a:lnTo>
                    <a:cubicBezTo>
                      <a:pt x="11953875" y="1255167"/>
                      <a:pt x="11852661" y="1356381"/>
                      <a:pt x="11727807" y="1356381"/>
                    </a:cubicBezTo>
                    <a:lnTo>
                      <a:pt x="226068" y="1356381"/>
                    </a:lnTo>
                    <a:cubicBezTo>
                      <a:pt x="101214" y="1356381"/>
                      <a:pt x="0" y="1255167"/>
                      <a:pt x="0" y="1130313"/>
                    </a:cubicBezTo>
                    <a:lnTo>
                      <a:pt x="0" y="226068"/>
                    </a:lnTo>
                    <a:close/>
                  </a:path>
                </a:pathLst>
              </a:custGeom>
              <a:solidFill>
                <a:schemeClr val="tx2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9644969"/>
                  <a:satOff val="-8667"/>
                  <a:lumOff val="-1373"/>
                  <a:alphaOff val="0"/>
                </a:schemeClr>
              </a:fillRef>
              <a:effectRef idx="0">
                <a:schemeClr val="accent4">
                  <a:hueOff val="9644969"/>
                  <a:satOff val="-8667"/>
                  <a:lumOff val="-1373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88133" tIns="188133" rIns="188133" bIns="188133" numCol="1" spcCol="1270" anchor="ctr" anchorCtr="0">
                <a:noAutofit/>
              </a:bodyPr>
              <a:lstStyle/>
              <a:p>
                <a:pPr lvl="0" algn="l" defTabSz="14224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it-IT" sz="3200" b="1" dirty="0"/>
                  <a:t>Se la connessione non è riuscita viene utilizzato IPv4</a:t>
                </a:r>
                <a:endParaRPr lang="it-IT" sz="1400" b="0" i="0" kern="1200" baseline="0" dirty="0"/>
              </a:p>
            </p:txBody>
          </p:sp>
        </p:grpSp>
        <p:sp>
          <p:nvSpPr>
            <p:cNvPr id="13" name="Connettore 12"/>
            <p:cNvSpPr/>
            <p:nvPr/>
          </p:nvSpPr>
          <p:spPr bwMode="ltGray">
            <a:xfrm>
              <a:off x="0" y="1226871"/>
              <a:ext cx="576064" cy="576064"/>
            </a:xfrm>
            <a:prstGeom prst="flowChartConnector">
              <a:avLst/>
            </a:prstGeom>
            <a:solidFill>
              <a:srgbClr val="000000"/>
            </a:solidFill>
            <a:ln w="48000" cap="flat" cmpd="thickThin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it-IT" sz="3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uLnTx/>
                  <a:uFillTx/>
                  <a:latin typeface="Segoe Condensed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4" name="Connettore 13"/>
            <p:cNvSpPr/>
            <p:nvPr/>
          </p:nvSpPr>
          <p:spPr bwMode="ltGray">
            <a:xfrm>
              <a:off x="0" y="3057189"/>
              <a:ext cx="576064" cy="576064"/>
            </a:xfrm>
            <a:prstGeom prst="flowChartConnector">
              <a:avLst/>
            </a:prstGeom>
            <a:solidFill>
              <a:srgbClr val="000000"/>
            </a:solidFill>
            <a:ln w="48000" cap="flat" cmpd="thickThin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it-IT" sz="3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uLnTx/>
                  <a:uFillTx/>
                  <a:latin typeface="Segoe Condensed" pitchFamily="34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5" name="Connettore 14"/>
            <p:cNvSpPr/>
            <p:nvPr/>
          </p:nvSpPr>
          <p:spPr bwMode="ltGray">
            <a:xfrm>
              <a:off x="0" y="4881674"/>
              <a:ext cx="576064" cy="576064"/>
            </a:xfrm>
            <a:prstGeom prst="flowChartConnector">
              <a:avLst/>
            </a:prstGeom>
            <a:solidFill>
              <a:srgbClr val="000000"/>
            </a:solidFill>
            <a:ln w="48000" cap="flat" cmpd="thickThin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it-IT" sz="3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uLnTx/>
                  <a:uFillTx/>
                  <a:latin typeface="Segoe Condensed" pitchFamily="34" charset="0"/>
                  <a:ea typeface="+mn-ea"/>
                  <a:cs typeface="+mn-cs"/>
                </a:rPr>
                <a:t>3</a:t>
              </a:r>
            </a:p>
          </p:txBody>
        </p:sp>
      </p:grpSp>
      <p:pic>
        <p:nvPicPr>
          <p:cNvPr id="17" name="Immagin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419" y="1550966"/>
            <a:ext cx="1080000" cy="1080000"/>
          </a:xfrm>
          <a:prstGeom prst="rect">
            <a:avLst/>
          </a:prstGeom>
        </p:spPr>
      </p:pic>
      <p:grpSp>
        <p:nvGrpSpPr>
          <p:cNvPr id="18" name="Gruppo 17"/>
          <p:cNvGrpSpPr>
            <a:grpSpLocks noChangeAspect="1"/>
          </p:cNvGrpSpPr>
          <p:nvPr/>
        </p:nvGrpSpPr>
        <p:grpSpPr>
          <a:xfrm>
            <a:off x="11112000" y="3599700"/>
            <a:ext cx="784839" cy="738720"/>
            <a:chOff x="10271864" y="1301474"/>
            <a:chExt cx="1044000" cy="982668"/>
          </a:xfrm>
        </p:grpSpPr>
        <p:sp>
          <p:nvSpPr>
            <p:cNvPr id="19" name="Rettangolo arrotondato 18"/>
            <p:cNvSpPr/>
            <p:nvPr/>
          </p:nvSpPr>
          <p:spPr bwMode="ltGray">
            <a:xfrm>
              <a:off x="10271864" y="1301474"/>
              <a:ext cx="1044000" cy="324000"/>
            </a:xfrm>
            <a:prstGeom prst="roundRect">
              <a:avLst/>
            </a:prstGeom>
            <a:noFill/>
            <a:ln w="480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wrap="none" lIns="0" tIns="36000" rIns="0" bIns="0"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it-IT" sz="12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Black" panose="020B0A04020102020204" pitchFamily="34" charset="0"/>
                </a:rPr>
                <a:t>6to4</a:t>
              </a:r>
            </a:p>
          </p:txBody>
        </p:sp>
        <p:sp>
          <p:nvSpPr>
            <p:cNvPr id="20" name="Rettangolo arrotondato 19"/>
            <p:cNvSpPr/>
            <p:nvPr/>
          </p:nvSpPr>
          <p:spPr bwMode="ltGray">
            <a:xfrm>
              <a:off x="10271864" y="1638202"/>
              <a:ext cx="1044000" cy="324000"/>
            </a:xfrm>
            <a:prstGeom prst="roundRect">
              <a:avLst/>
            </a:prstGeom>
            <a:noFill/>
            <a:ln w="480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wrap="none" lIns="0" tIns="36000" rIns="0" bIns="0"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it-IT" sz="12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Black" panose="020B0A04020102020204" pitchFamily="34" charset="0"/>
                </a:rPr>
                <a:t>ISATAP</a:t>
              </a:r>
            </a:p>
          </p:txBody>
        </p:sp>
        <p:sp>
          <p:nvSpPr>
            <p:cNvPr id="21" name="Rettangolo arrotondato 20"/>
            <p:cNvSpPr/>
            <p:nvPr/>
          </p:nvSpPr>
          <p:spPr bwMode="ltGray">
            <a:xfrm>
              <a:off x="10271864" y="1960142"/>
              <a:ext cx="1044000" cy="324000"/>
            </a:xfrm>
            <a:prstGeom prst="roundRect">
              <a:avLst/>
            </a:prstGeom>
            <a:noFill/>
            <a:ln w="480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wrap="none" lIns="0" tIns="36000" rIns="0" bIns="0"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it-IT" sz="120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Black" panose="020B0A04020102020204" pitchFamily="34" charset="0"/>
                </a:rPr>
                <a:t>Teredo</a:t>
              </a:r>
              <a:endParaRPr kumimoji="0" lang="it-IT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anose="020B0A04020102020204" pitchFamily="34" charset="0"/>
              </a:endParaRPr>
            </a:p>
          </p:txBody>
        </p:sp>
      </p:grpSp>
      <p:pic>
        <p:nvPicPr>
          <p:cNvPr id="22" name="Immagin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619" y="5542353"/>
            <a:ext cx="609600" cy="609600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4429416F-4D2E-4E6A-BD41-3C7BE5DBC346}"/>
              </a:ext>
            </a:extLst>
          </p:cNvPr>
          <p:cNvSpPr/>
          <p:nvPr/>
        </p:nvSpPr>
        <p:spPr>
          <a:xfrm>
            <a:off x="455712" y="4210650"/>
            <a:ext cx="6261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solidFill>
                  <a:schemeClr val="accent1"/>
                </a:solidFill>
              </a:rPr>
              <a:t>In Windows 10 1703 6to4 e ISATAP sono disabilitate per default </a:t>
            </a:r>
          </a:p>
        </p:txBody>
      </p:sp>
    </p:spTree>
    <p:extLst>
      <p:ext uri="{BB962C8B-B14F-4D97-AF65-F5344CB8AC3E}">
        <p14:creationId xmlns:p14="http://schemas.microsoft.com/office/powerpoint/2010/main" val="38671858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IPv6 Best </a:t>
            </a:r>
            <a:r>
              <a:rPr lang="it-IT" dirty="0" err="1"/>
              <a:t>Practices</a:t>
            </a:r>
            <a:endParaRPr lang="it-IT" dirty="0"/>
          </a:p>
        </p:txBody>
      </p:sp>
      <p:grpSp>
        <p:nvGrpSpPr>
          <p:cNvPr id="4" name="Gruppo 3"/>
          <p:cNvGrpSpPr/>
          <p:nvPr/>
        </p:nvGrpSpPr>
        <p:grpSpPr>
          <a:xfrm>
            <a:off x="495233" y="1124744"/>
            <a:ext cx="5600767" cy="2794950"/>
            <a:chOff x="495233" y="1124744"/>
            <a:chExt cx="5600767" cy="2794950"/>
          </a:xfrm>
        </p:grpSpPr>
        <p:sp>
          <p:nvSpPr>
            <p:cNvPr id="6" name="Rectangle 11"/>
            <p:cNvSpPr/>
            <p:nvPr/>
          </p:nvSpPr>
          <p:spPr bwMode="auto">
            <a:xfrm>
              <a:off x="495233" y="1219694"/>
              <a:ext cx="5400000" cy="2700000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28" tIns="183600" rIns="182828" bIns="18282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18">
                <a:spcBef>
                  <a:spcPts val="3000"/>
                </a:spcBef>
                <a:spcAft>
                  <a:spcPts val="900"/>
                </a:spcAft>
              </a:pPr>
              <a:br>
                <a:rPr lang="en-US" sz="1400" dirty="0">
                  <a:solidFill>
                    <a:srgbClr val="FFFFFF"/>
                  </a:solidFill>
                  <a:latin typeface="Segoe UI Light"/>
                </a:rPr>
              </a:br>
              <a:br>
                <a:rPr lang="en-US" sz="1400" dirty="0">
                  <a:solidFill>
                    <a:srgbClr val="FFFFFF"/>
                  </a:solidFill>
                  <a:latin typeface="Segoe UI Light"/>
                </a:rPr>
              </a:br>
              <a:br>
                <a:rPr lang="en-US" sz="1400" dirty="0">
                  <a:solidFill>
                    <a:srgbClr val="FFFFFF"/>
                  </a:solidFill>
                  <a:latin typeface="Segoe UI Light"/>
                </a:rPr>
              </a:br>
              <a:r>
                <a:rPr lang="en-US" dirty="0">
                  <a:solidFill>
                    <a:srgbClr val="FFFFFF"/>
                  </a:solidFill>
                  <a:latin typeface="Segoe UI Light"/>
                </a:rPr>
                <a:t>In Vista / WS2008 e </a:t>
              </a:r>
              <a:r>
                <a:rPr lang="en-US" dirty="0" err="1">
                  <a:solidFill>
                    <a:srgbClr val="FFFFFF"/>
                  </a:solidFill>
                  <a:latin typeface="Segoe UI Light"/>
                </a:rPr>
                <a:t>succ</a:t>
              </a:r>
              <a:r>
                <a:rPr lang="en-US" dirty="0">
                  <a:solidFill>
                    <a:srgbClr val="FFFFFF"/>
                  </a:solidFill>
                  <a:latin typeface="Segoe UI Light"/>
                </a:rPr>
                <a:t>. </a:t>
              </a:r>
              <a:r>
                <a:rPr lang="en-US" dirty="0" err="1">
                  <a:solidFill>
                    <a:srgbClr val="FFFFFF"/>
                  </a:solidFill>
                  <a:latin typeface="Segoe UI Light"/>
                </a:rPr>
                <a:t>alcune</a:t>
              </a:r>
              <a:r>
                <a:rPr lang="en-US" dirty="0">
                  <a:solidFill>
                    <a:srgbClr val="FFFFFF"/>
                  </a:solidFill>
                  <a:latin typeface="Segoe UI Light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latin typeface="Segoe UI Light"/>
                </a:rPr>
                <a:t>componenti</a:t>
              </a:r>
              <a:r>
                <a:rPr lang="en-US" dirty="0">
                  <a:solidFill>
                    <a:srgbClr val="FFFFFF"/>
                  </a:solidFill>
                  <a:latin typeface="Segoe UI Light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latin typeface="Segoe UI Light"/>
                </a:rPr>
                <a:t>potrebbero</a:t>
              </a:r>
              <a:r>
                <a:rPr lang="en-US" dirty="0">
                  <a:solidFill>
                    <a:srgbClr val="FFFFFF"/>
                  </a:solidFill>
                  <a:latin typeface="Segoe UI Light"/>
                </a:rPr>
                <a:t> non </a:t>
              </a:r>
              <a:r>
                <a:rPr lang="en-US" dirty="0" err="1">
                  <a:solidFill>
                    <a:srgbClr val="FFFFFF"/>
                  </a:solidFill>
                  <a:latin typeface="Segoe UI Light"/>
                </a:rPr>
                <a:t>funzionare</a:t>
              </a:r>
              <a:r>
                <a:rPr lang="en-US" dirty="0">
                  <a:solidFill>
                    <a:srgbClr val="FFFFFF"/>
                  </a:solidFill>
                  <a:latin typeface="Segoe UI Light"/>
                </a:rPr>
                <a:t> (Remote Assistance, </a:t>
              </a:r>
              <a:r>
                <a:rPr lang="en-US" dirty="0" err="1">
                  <a:solidFill>
                    <a:srgbClr val="FFFFFF"/>
                  </a:solidFill>
                  <a:latin typeface="Segoe UI Light"/>
                </a:rPr>
                <a:t>HomeGroup</a:t>
              </a:r>
              <a:r>
                <a:rPr lang="en-US" dirty="0">
                  <a:solidFill>
                    <a:srgbClr val="FFFFFF"/>
                  </a:solidFill>
                  <a:latin typeface="Segoe UI Light"/>
                </a:rPr>
                <a:t>, DirectAccess, Windows Mail, Clustering, AD Replica, </a:t>
              </a:r>
              <a:r>
                <a:rPr lang="en-US" dirty="0" err="1">
                  <a:solidFill>
                    <a:srgbClr val="FFFFFF"/>
                  </a:solidFill>
                  <a:latin typeface="Segoe UI Light"/>
                </a:rPr>
                <a:t>autenticazione</a:t>
              </a:r>
              <a:r>
                <a:rPr lang="en-US" dirty="0">
                  <a:solidFill>
                    <a:srgbClr val="FFFFFF"/>
                  </a:solidFill>
                  <a:latin typeface="Segoe UI Light"/>
                </a:rPr>
                <a:t>).</a:t>
              </a:r>
              <a:br>
                <a:rPr lang="en-US" dirty="0">
                  <a:solidFill>
                    <a:srgbClr val="FFFFFF"/>
                  </a:solidFill>
                  <a:latin typeface="Segoe UI Light"/>
                </a:rPr>
              </a:br>
              <a:r>
                <a:rPr lang="en-US" dirty="0">
                  <a:solidFill>
                    <a:srgbClr val="FFFFFF"/>
                  </a:solidFill>
                  <a:latin typeface="Segoe UI Light"/>
                </a:rPr>
                <a:t>Il PSS </a:t>
              </a:r>
              <a:r>
                <a:rPr lang="en-US" dirty="0" err="1">
                  <a:solidFill>
                    <a:srgbClr val="FFFFFF"/>
                  </a:solidFill>
                  <a:latin typeface="Segoe UI Light"/>
                </a:rPr>
                <a:t>può</a:t>
              </a:r>
              <a:r>
                <a:rPr lang="en-US" dirty="0">
                  <a:solidFill>
                    <a:srgbClr val="FFFFFF"/>
                  </a:solidFill>
                  <a:latin typeface="Segoe UI Light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latin typeface="Segoe UI Light"/>
                </a:rPr>
                <a:t>richiedere</a:t>
              </a:r>
              <a:r>
                <a:rPr lang="en-US" dirty="0">
                  <a:solidFill>
                    <a:srgbClr val="FFFFFF"/>
                  </a:solidFill>
                  <a:latin typeface="Segoe UI Light"/>
                </a:rPr>
                <a:t> la </a:t>
              </a:r>
              <a:r>
                <a:rPr lang="en-US" dirty="0" err="1">
                  <a:solidFill>
                    <a:srgbClr val="FFFFFF"/>
                  </a:solidFill>
                  <a:latin typeface="Segoe UI Light"/>
                </a:rPr>
                <a:t>riabilitazione</a:t>
              </a:r>
              <a:r>
                <a:rPr lang="en-US" dirty="0">
                  <a:solidFill>
                    <a:srgbClr val="FFFFFF"/>
                  </a:solidFill>
                  <a:latin typeface="Segoe UI Light"/>
                </a:rPr>
                <a:t>, l’IPv6 </a:t>
              </a:r>
              <a:r>
                <a:rPr lang="en-US" dirty="0" err="1">
                  <a:solidFill>
                    <a:srgbClr val="FFFFFF"/>
                  </a:solidFill>
                  <a:latin typeface="Segoe UI Light"/>
                </a:rPr>
                <a:t>disabilitato</a:t>
              </a:r>
              <a:r>
                <a:rPr lang="en-US" dirty="0">
                  <a:solidFill>
                    <a:srgbClr val="FFFFFF"/>
                  </a:solidFill>
                  <a:latin typeface="Segoe UI Light"/>
                </a:rPr>
                <a:t> non è una </a:t>
              </a:r>
              <a:r>
                <a:rPr lang="en-US" dirty="0" err="1">
                  <a:solidFill>
                    <a:srgbClr val="FFFFFF"/>
                  </a:solidFill>
                  <a:latin typeface="Segoe UI Light"/>
                </a:rPr>
                <a:t>configurazione</a:t>
              </a:r>
              <a:r>
                <a:rPr lang="en-US" dirty="0">
                  <a:solidFill>
                    <a:srgbClr val="FFFFFF"/>
                  </a:solidFill>
                  <a:latin typeface="Segoe UI Light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latin typeface="Segoe UI Light"/>
                </a:rPr>
                <a:t>supportata</a:t>
              </a:r>
              <a:r>
                <a:rPr lang="en-US" dirty="0">
                  <a:solidFill>
                    <a:srgbClr val="FFFFFF"/>
                  </a:solidFill>
                  <a:latin typeface="Segoe UI Light"/>
                </a:rPr>
                <a:t>.</a:t>
              </a:r>
              <a:br>
                <a:rPr lang="en-US" dirty="0">
                  <a:solidFill>
                    <a:srgbClr val="FFFFFF"/>
                  </a:solidFill>
                  <a:latin typeface="Segoe UI Light"/>
                </a:rPr>
              </a:br>
              <a:r>
                <a:rPr lang="en-US" dirty="0" err="1">
                  <a:solidFill>
                    <a:srgbClr val="FFFFFF"/>
                  </a:solidFill>
                  <a:latin typeface="Segoe UI Light"/>
                </a:rPr>
                <a:t>Avvio</a:t>
              </a:r>
              <a:r>
                <a:rPr lang="en-US" dirty="0">
                  <a:solidFill>
                    <a:srgbClr val="FFFFFF"/>
                  </a:solidFill>
                  <a:latin typeface="Segoe UI Light"/>
                </a:rPr>
                <a:t> OS </a:t>
              </a:r>
              <a:r>
                <a:rPr lang="en-US" dirty="0" err="1">
                  <a:solidFill>
                    <a:srgbClr val="FFFFFF"/>
                  </a:solidFill>
                  <a:latin typeface="Segoe UI Light"/>
                </a:rPr>
                <a:t>ritardato</a:t>
              </a:r>
              <a:r>
                <a:rPr lang="en-US" dirty="0">
                  <a:solidFill>
                    <a:srgbClr val="FFFFFF"/>
                  </a:solidFill>
                  <a:latin typeface="Segoe UI Light"/>
                </a:rPr>
                <a:t> di 5 sec (KB929852).</a:t>
              </a:r>
              <a:endParaRPr lang="en-US" dirty="0">
                <a:solidFill>
                  <a:srgbClr val="FFFFFF"/>
                </a:solidFill>
                <a:latin typeface="Segoe UI Light"/>
                <a:cs typeface="Segoe UI Semibold" panose="020B0702040204020203" pitchFamily="34" charset="0"/>
              </a:endParaRPr>
            </a:p>
          </p:txBody>
        </p:sp>
        <p:pic>
          <p:nvPicPr>
            <p:cNvPr id="7" name="Immagin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6000" y="1124744"/>
              <a:ext cx="1080000" cy="1080000"/>
            </a:xfrm>
            <a:prstGeom prst="rect">
              <a:avLst/>
            </a:prstGeom>
          </p:spPr>
        </p:pic>
        <p:sp>
          <p:nvSpPr>
            <p:cNvPr id="3" name="Rettangolo 2"/>
            <p:cNvSpPr/>
            <p:nvPr/>
          </p:nvSpPr>
          <p:spPr>
            <a:xfrm>
              <a:off x="571223" y="1320314"/>
              <a:ext cx="24862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FFC000"/>
                  </a:solidFill>
                  <a:latin typeface="Segoe UI Light"/>
                </a:rPr>
                <a:t>Non </a:t>
              </a:r>
              <a:r>
                <a:rPr lang="en-US" sz="2000" b="1" dirty="0" err="1">
                  <a:solidFill>
                    <a:srgbClr val="FFC000"/>
                  </a:solidFill>
                  <a:latin typeface="Segoe UI Light"/>
                </a:rPr>
                <a:t>disabilitare</a:t>
              </a:r>
              <a:r>
                <a:rPr lang="en-US" sz="2000" b="1" dirty="0">
                  <a:solidFill>
                    <a:srgbClr val="FFC000"/>
                  </a:solidFill>
                  <a:latin typeface="Segoe UI Light"/>
                </a:rPr>
                <a:t> l’IPv6</a:t>
              </a:r>
              <a:endParaRPr lang="it-IT" sz="2000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0" name="Gruppo 9"/>
          <p:cNvGrpSpPr/>
          <p:nvPr/>
        </p:nvGrpSpPr>
        <p:grpSpPr>
          <a:xfrm>
            <a:off x="5984234" y="1219694"/>
            <a:ext cx="5400000" cy="2700000"/>
            <a:chOff x="495233" y="1219694"/>
            <a:chExt cx="5400000" cy="2700000"/>
          </a:xfrm>
        </p:grpSpPr>
        <p:sp>
          <p:nvSpPr>
            <p:cNvPr id="11" name="Rectangle 11"/>
            <p:cNvSpPr/>
            <p:nvPr/>
          </p:nvSpPr>
          <p:spPr bwMode="auto">
            <a:xfrm>
              <a:off x="495233" y="1219694"/>
              <a:ext cx="5400000" cy="2700000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28" tIns="183600" rIns="182828" bIns="18282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18">
                <a:spcBef>
                  <a:spcPts val="3000"/>
                </a:spcBef>
                <a:spcAft>
                  <a:spcPts val="900"/>
                </a:spcAft>
              </a:pPr>
              <a:br>
                <a:rPr lang="en-US" sz="1400" dirty="0">
                  <a:solidFill>
                    <a:srgbClr val="FFFFFF"/>
                  </a:solidFill>
                  <a:latin typeface="Segoe UI Light"/>
                </a:rPr>
              </a:br>
              <a:br>
                <a:rPr lang="en-US" sz="1400" dirty="0">
                  <a:solidFill>
                    <a:srgbClr val="FFFFFF"/>
                  </a:solidFill>
                  <a:latin typeface="Segoe UI Light"/>
                </a:rPr>
              </a:br>
              <a:br>
                <a:rPr lang="en-US" sz="1400" dirty="0">
                  <a:solidFill>
                    <a:srgbClr val="FFFFFF"/>
                  </a:solidFill>
                  <a:latin typeface="Segoe UI Light"/>
                </a:rPr>
              </a:br>
              <a:r>
                <a:rPr lang="en-US" dirty="0">
                  <a:solidFill>
                    <a:srgbClr val="FFFFFF"/>
                  </a:solidFill>
                  <a:latin typeface="Segoe UI Light"/>
                </a:rPr>
                <a:t>Le </a:t>
              </a:r>
              <a:r>
                <a:rPr lang="en-US" dirty="0" err="1">
                  <a:solidFill>
                    <a:srgbClr val="FFFFFF"/>
                  </a:solidFill>
                  <a:latin typeface="Segoe UI Light"/>
                </a:rPr>
                <a:t>tecnologie</a:t>
              </a:r>
              <a:r>
                <a:rPr lang="en-US" dirty="0">
                  <a:solidFill>
                    <a:srgbClr val="FFFFFF"/>
                  </a:solidFill>
                  <a:latin typeface="Segoe UI Light"/>
                </a:rPr>
                <a:t> di </a:t>
              </a:r>
              <a:r>
                <a:rPr lang="en-US" dirty="0">
                  <a:solidFill>
                    <a:srgbClr val="FFFFFF"/>
                  </a:solidFill>
                </a:rPr>
                <a:t>tunneling transition </a:t>
              </a:r>
              <a:r>
                <a:rPr lang="en-US" dirty="0" err="1">
                  <a:solidFill>
                    <a:srgbClr val="FFFFFF"/>
                  </a:solidFill>
                  <a:latin typeface="Segoe UI Light"/>
                </a:rPr>
                <a:t>possono</a:t>
              </a:r>
              <a:r>
                <a:rPr lang="en-US" dirty="0">
                  <a:solidFill>
                    <a:srgbClr val="FFFFFF"/>
                  </a:solidFill>
                  <a:latin typeface="Segoe UI Light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latin typeface="Segoe UI Light"/>
                </a:rPr>
                <a:t>essere</a:t>
              </a:r>
              <a:r>
                <a:rPr lang="en-US" dirty="0">
                  <a:solidFill>
                    <a:srgbClr val="FFFFFF"/>
                  </a:solidFill>
                  <a:latin typeface="Segoe UI Light"/>
                </a:rPr>
                <a:t> causa di </a:t>
              </a:r>
              <a:r>
                <a:rPr lang="en-US" dirty="0" err="1">
                  <a:solidFill>
                    <a:srgbClr val="FFFFFF"/>
                  </a:solidFill>
                  <a:latin typeface="Segoe UI Light"/>
                </a:rPr>
                <a:t>comportamenti</a:t>
              </a:r>
              <a:r>
                <a:rPr lang="en-US" dirty="0">
                  <a:solidFill>
                    <a:srgbClr val="FFFFFF"/>
                  </a:solidFill>
                  <a:latin typeface="Segoe UI Light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latin typeface="Segoe UI Light"/>
                </a:rPr>
                <a:t>inaspettati</a:t>
              </a:r>
              <a:r>
                <a:rPr lang="en-US" dirty="0">
                  <a:solidFill>
                    <a:srgbClr val="FFFFFF"/>
                  </a:solidFill>
                  <a:latin typeface="Segoe UI Light"/>
                </a:rPr>
                <a:t> o </a:t>
              </a:r>
              <a:r>
                <a:rPr lang="en-US" dirty="0" err="1">
                  <a:solidFill>
                    <a:srgbClr val="FFFFFF"/>
                  </a:solidFill>
                  <a:latin typeface="Segoe UI Light"/>
                </a:rPr>
                <a:t>rallentamenti</a:t>
              </a:r>
              <a:r>
                <a:rPr lang="en-US" dirty="0">
                  <a:solidFill>
                    <a:srgbClr val="FFFFFF"/>
                  </a:solidFill>
                  <a:latin typeface="Segoe UI Light"/>
                </a:rPr>
                <a:t> (in </a:t>
              </a:r>
              <a:r>
                <a:rPr lang="en-US" dirty="0" err="1">
                  <a:solidFill>
                    <a:srgbClr val="FFFFFF"/>
                  </a:solidFill>
                  <a:latin typeface="Segoe UI Light"/>
                </a:rPr>
                <a:t>particolare</a:t>
              </a:r>
              <a:r>
                <a:rPr lang="en-US" dirty="0">
                  <a:solidFill>
                    <a:srgbClr val="FFFFFF"/>
                  </a:solidFill>
                  <a:latin typeface="Segoe UI Light"/>
                </a:rPr>
                <a:t> con Lync, SMTP, Exchange, IIS, SharePoint, SQL Server).</a:t>
              </a:r>
              <a:br>
                <a:rPr lang="en-US" dirty="0">
                  <a:solidFill>
                    <a:srgbClr val="FFFFFF"/>
                  </a:solidFill>
                  <a:latin typeface="Segoe UI Light"/>
                  <a:cs typeface="Segoe UI Semibold" panose="020B0702040204020203" pitchFamily="34" charset="0"/>
                </a:rPr>
              </a:br>
              <a:r>
                <a:rPr lang="en-US" dirty="0">
                  <a:solidFill>
                    <a:srgbClr val="FFFFFF"/>
                  </a:solidFill>
                  <a:latin typeface="Segoe UI Light"/>
                  <a:cs typeface="Segoe UI Semibold" panose="020B0702040204020203" pitchFamily="34" charset="0"/>
                </a:rPr>
                <a:t>DirectAccess </a:t>
              </a:r>
              <a:r>
                <a:rPr lang="en-US" dirty="0" err="1">
                  <a:solidFill>
                    <a:srgbClr val="FFFFFF"/>
                  </a:solidFill>
                  <a:latin typeface="Segoe UI Light"/>
                  <a:cs typeface="Segoe UI Semibold" panose="020B0702040204020203" pitchFamily="34" charset="0"/>
                </a:rPr>
                <a:t>utilizza</a:t>
              </a:r>
              <a:r>
                <a:rPr lang="en-US" dirty="0">
                  <a:solidFill>
                    <a:srgbClr val="FFFFFF"/>
                  </a:solidFill>
                  <a:latin typeface="Segoe UI Light"/>
                  <a:cs typeface="Segoe UI Semibold" panose="020B0702040204020203" pitchFamily="34" charset="0"/>
                </a:rPr>
                <a:t> una </a:t>
              </a:r>
              <a:r>
                <a:rPr lang="en-US" dirty="0" err="1">
                  <a:solidFill>
                    <a:srgbClr val="FFFFFF"/>
                  </a:solidFill>
                  <a:latin typeface="Segoe UI Light"/>
                  <a:cs typeface="Segoe UI Semibold" panose="020B0702040204020203" pitchFamily="34" charset="0"/>
                </a:rPr>
                <a:t>tecnologia</a:t>
              </a:r>
              <a:r>
                <a:rPr lang="en-US" dirty="0">
                  <a:solidFill>
                    <a:srgbClr val="FFFFFF"/>
                  </a:solidFill>
                  <a:latin typeface="Segoe UI Light"/>
                  <a:cs typeface="Segoe UI Semibold" panose="020B0702040204020203" pitchFamily="34" charset="0"/>
                </a:rPr>
                <a:t> di </a:t>
              </a:r>
              <a:r>
                <a:rPr lang="en-US" dirty="0">
                  <a:solidFill>
                    <a:srgbClr val="FFFFFF"/>
                  </a:solidFill>
                  <a:cs typeface="Segoe UI Semibold" panose="020B0702040204020203" pitchFamily="34" charset="0"/>
                </a:rPr>
                <a:t>tunneling transition.</a:t>
              </a:r>
              <a:endParaRPr lang="en-US" dirty="0">
                <a:solidFill>
                  <a:srgbClr val="FFFFFF"/>
                </a:solidFill>
                <a:latin typeface="Segoe UI Light"/>
              </a:endParaRPr>
            </a:p>
          </p:txBody>
        </p:sp>
        <p:sp>
          <p:nvSpPr>
            <p:cNvPr id="13" name="Rettangolo 12"/>
            <p:cNvSpPr/>
            <p:nvPr/>
          </p:nvSpPr>
          <p:spPr>
            <a:xfrm>
              <a:off x="557128" y="1320314"/>
              <a:ext cx="436987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rgbClr val="FFC000"/>
                  </a:solidFill>
                  <a:latin typeface="Segoe UI Light"/>
                </a:rPr>
                <a:t>Se non </a:t>
              </a:r>
              <a:r>
                <a:rPr lang="en-US" sz="2000" b="1" dirty="0" err="1">
                  <a:solidFill>
                    <a:srgbClr val="FFC000"/>
                  </a:solidFill>
                  <a:latin typeface="Segoe UI Light"/>
                </a:rPr>
                <a:t>utilizzate</a:t>
              </a:r>
              <a:r>
                <a:rPr lang="en-US" sz="2000" b="1" dirty="0">
                  <a:solidFill>
                    <a:srgbClr val="FFC000"/>
                  </a:solidFill>
                  <a:latin typeface="Segoe UI Light"/>
                </a:rPr>
                <a:t> </a:t>
              </a:r>
              <a:r>
                <a:rPr lang="en-US" sz="2000" b="1" dirty="0" err="1">
                  <a:solidFill>
                    <a:srgbClr val="FFC000"/>
                  </a:solidFill>
                  <a:latin typeface="Segoe UI Light"/>
                </a:rPr>
                <a:t>disabilitare</a:t>
              </a:r>
              <a:r>
                <a:rPr lang="en-US" sz="2000" b="1" dirty="0">
                  <a:solidFill>
                    <a:srgbClr val="FFC000"/>
                  </a:solidFill>
                  <a:latin typeface="Segoe UI Light"/>
                </a:rPr>
                <a:t> 6to4, ISATAP e </a:t>
              </a:r>
              <a:r>
                <a:rPr lang="en-US" sz="2000" b="1" dirty="0" err="1">
                  <a:solidFill>
                    <a:srgbClr val="FFC000"/>
                  </a:solidFill>
                  <a:latin typeface="Segoe UI Light"/>
                </a:rPr>
                <a:t>Teredo</a:t>
              </a:r>
              <a:r>
                <a:rPr lang="en-US" sz="2000" b="1" dirty="0">
                  <a:solidFill>
                    <a:srgbClr val="FFC000"/>
                  </a:solidFill>
                  <a:latin typeface="Segoe UI Light"/>
                </a:rPr>
                <a:t> </a:t>
              </a:r>
              <a:r>
                <a:rPr lang="en-US" sz="2000" b="1" dirty="0" err="1">
                  <a:solidFill>
                    <a:srgbClr val="FFC000"/>
                  </a:solidFill>
                  <a:latin typeface="Segoe UI Light"/>
                </a:rPr>
                <a:t>su</a:t>
              </a:r>
              <a:r>
                <a:rPr lang="en-US" sz="2000" b="1" dirty="0">
                  <a:solidFill>
                    <a:srgbClr val="FFC000"/>
                  </a:solidFill>
                  <a:latin typeface="Segoe UI Light"/>
                </a:rPr>
                <a:t> server e client</a:t>
              </a:r>
              <a:endParaRPr lang="it-IT" sz="2000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21" name="Gruppo 20"/>
          <p:cNvGrpSpPr/>
          <p:nvPr/>
        </p:nvGrpSpPr>
        <p:grpSpPr>
          <a:xfrm>
            <a:off x="495233" y="4034488"/>
            <a:ext cx="5400000" cy="2700000"/>
            <a:chOff x="495233" y="4034488"/>
            <a:chExt cx="5400000" cy="2700000"/>
          </a:xfrm>
        </p:grpSpPr>
        <p:sp>
          <p:nvSpPr>
            <p:cNvPr id="18" name="Rectangle 11"/>
            <p:cNvSpPr/>
            <p:nvPr/>
          </p:nvSpPr>
          <p:spPr bwMode="auto">
            <a:xfrm>
              <a:off x="495233" y="4034488"/>
              <a:ext cx="5400000" cy="2700000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28" tIns="183600" rIns="182828" bIns="18282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18">
                <a:spcBef>
                  <a:spcPts val="3000"/>
                </a:spcBef>
                <a:spcAft>
                  <a:spcPts val="900"/>
                </a:spcAft>
              </a:pPr>
              <a:br>
                <a:rPr lang="en-US" sz="1400" dirty="0">
                  <a:solidFill>
                    <a:srgbClr val="FFFFFF"/>
                  </a:solidFill>
                  <a:latin typeface="Segoe UI Light"/>
                </a:rPr>
              </a:br>
              <a:br>
                <a:rPr lang="en-US" sz="1400" dirty="0">
                  <a:solidFill>
                    <a:srgbClr val="FFFFFF"/>
                  </a:solidFill>
                  <a:latin typeface="Segoe UI Light"/>
                </a:rPr>
              </a:br>
              <a:br>
                <a:rPr lang="en-US" sz="1400" dirty="0">
                  <a:solidFill>
                    <a:srgbClr val="FFFFFF"/>
                  </a:solidFill>
                  <a:latin typeface="Segoe UI Light"/>
                </a:rPr>
              </a:br>
              <a:r>
                <a:rPr lang="en-US" dirty="0">
                  <a:solidFill>
                    <a:srgbClr val="FFFFFF"/>
                  </a:solidFill>
                  <a:latin typeface="Segoe UI Light"/>
                </a:rPr>
                <a:t>IPv6 fa un largo </a:t>
              </a:r>
              <a:r>
                <a:rPr lang="en-US" dirty="0" err="1">
                  <a:solidFill>
                    <a:srgbClr val="FFFFFF"/>
                  </a:solidFill>
                  <a:latin typeface="Segoe UI Light"/>
                </a:rPr>
                <a:t>utilizzo</a:t>
              </a:r>
              <a:r>
                <a:rPr lang="en-US" dirty="0">
                  <a:solidFill>
                    <a:srgbClr val="FFFFFF"/>
                  </a:solidFill>
                  <a:latin typeface="Segoe UI Light"/>
                </a:rPr>
                <a:t> dell ICMPv6 (ad </a:t>
              </a:r>
              <a:r>
                <a:rPr lang="en-US" dirty="0" err="1">
                  <a:solidFill>
                    <a:srgbClr val="FFFFFF"/>
                  </a:solidFill>
                  <a:latin typeface="Segoe UI Light"/>
                </a:rPr>
                <a:t>esempio</a:t>
              </a:r>
              <a:r>
                <a:rPr lang="en-US" dirty="0">
                  <a:solidFill>
                    <a:srgbClr val="FFFFFF"/>
                  </a:solidFill>
                  <a:latin typeface="Segoe UI Light"/>
                </a:rPr>
                <a:t> per </a:t>
              </a:r>
              <a:r>
                <a:rPr lang="en-US" dirty="0" err="1">
                  <a:solidFill>
                    <a:srgbClr val="FFFFFF"/>
                  </a:solidFill>
                  <a:latin typeface="Segoe UI Light"/>
                </a:rPr>
                <a:t>stabilire</a:t>
              </a:r>
              <a:r>
                <a:rPr lang="en-US" dirty="0">
                  <a:solidFill>
                    <a:srgbClr val="FFFFFF"/>
                  </a:solidFill>
                  <a:latin typeface="Segoe UI Light"/>
                </a:rPr>
                <a:t> la MTU) e non ha un </a:t>
              </a:r>
              <a:r>
                <a:rPr lang="en-US" dirty="0" err="1">
                  <a:solidFill>
                    <a:srgbClr val="FFFFFF"/>
                  </a:solidFill>
                  <a:latin typeface="Segoe UI Light"/>
                </a:rPr>
                <a:t>equivalente</a:t>
              </a:r>
              <a:r>
                <a:rPr lang="en-US" dirty="0">
                  <a:solidFill>
                    <a:srgbClr val="FFFFFF"/>
                  </a:solidFill>
                  <a:latin typeface="Segoe UI Light"/>
                </a:rPr>
                <a:t> di NAT e PAT.</a:t>
              </a:r>
              <a:br>
                <a:rPr lang="en-US" dirty="0">
                  <a:solidFill>
                    <a:srgbClr val="FFFFFF"/>
                  </a:solidFill>
                  <a:latin typeface="Segoe UI Light"/>
                </a:rPr>
              </a:br>
              <a:r>
                <a:rPr lang="en-US" dirty="0">
                  <a:solidFill>
                    <a:srgbClr val="FFFFFF"/>
                  </a:solidFill>
                  <a:latin typeface="Segoe UI Light"/>
                </a:rPr>
                <a:t>TMG non </a:t>
              </a:r>
              <a:r>
                <a:rPr lang="en-US" dirty="0" err="1">
                  <a:solidFill>
                    <a:srgbClr val="FFFFFF"/>
                  </a:solidFill>
                  <a:latin typeface="Segoe UI Light"/>
                </a:rPr>
                <a:t>supporta</a:t>
              </a:r>
              <a:r>
                <a:rPr lang="en-US" dirty="0">
                  <a:solidFill>
                    <a:srgbClr val="FFFFFF"/>
                  </a:solidFill>
                  <a:latin typeface="Segoe UI Light"/>
                </a:rPr>
                <a:t> IPv6 </a:t>
              </a:r>
              <a:r>
                <a:rPr lang="en-US" dirty="0" err="1">
                  <a:solidFill>
                    <a:srgbClr val="FFFFFF"/>
                  </a:solidFill>
                  <a:latin typeface="Segoe UI Light"/>
                </a:rPr>
                <a:t>nativo</a:t>
              </a:r>
              <a:r>
                <a:rPr lang="en-US" dirty="0">
                  <a:solidFill>
                    <a:srgbClr val="FFFFFF"/>
                  </a:solidFill>
                  <a:latin typeface="Segoe UI Light"/>
                </a:rPr>
                <a:t>.</a:t>
              </a:r>
              <a:endParaRPr lang="en-US" dirty="0">
                <a:solidFill>
                  <a:srgbClr val="FFFFFF"/>
                </a:solidFill>
                <a:latin typeface="Segoe UI Light"/>
                <a:cs typeface="Segoe UI Semibold" panose="020B0702040204020203" pitchFamily="34" charset="0"/>
              </a:endParaRPr>
            </a:p>
          </p:txBody>
        </p:sp>
        <p:sp>
          <p:nvSpPr>
            <p:cNvPr id="20" name="Rettangolo 19"/>
            <p:cNvSpPr/>
            <p:nvPr/>
          </p:nvSpPr>
          <p:spPr>
            <a:xfrm>
              <a:off x="571223" y="4135108"/>
              <a:ext cx="4260846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 err="1">
                  <a:solidFill>
                    <a:srgbClr val="FFC000"/>
                  </a:solidFill>
                  <a:latin typeface="Segoe UI Light"/>
                </a:rPr>
                <a:t>Aggiornare</a:t>
              </a:r>
              <a:r>
                <a:rPr lang="en-US" sz="2000" b="1" dirty="0">
                  <a:solidFill>
                    <a:srgbClr val="FFC000"/>
                  </a:solidFill>
                  <a:latin typeface="Segoe UI Light"/>
                </a:rPr>
                <a:t> device di rete e firewall se</a:t>
              </a:r>
              <a:br>
                <a:rPr lang="en-US" sz="2000" b="1" dirty="0">
                  <a:solidFill>
                    <a:srgbClr val="FFC000"/>
                  </a:solidFill>
                  <a:latin typeface="Segoe UI Light"/>
                </a:rPr>
              </a:br>
              <a:r>
                <a:rPr lang="en-US" sz="2000" b="1" dirty="0">
                  <a:solidFill>
                    <a:srgbClr val="FFC000"/>
                  </a:solidFill>
                  <a:latin typeface="Segoe UI Light"/>
                </a:rPr>
                <a:t>non </a:t>
              </a:r>
              <a:r>
                <a:rPr lang="en-US" sz="2000" b="1" dirty="0" err="1">
                  <a:solidFill>
                    <a:srgbClr val="FFC000"/>
                  </a:solidFill>
                  <a:latin typeface="Segoe UI Light"/>
                </a:rPr>
                <a:t>supportano</a:t>
              </a:r>
              <a:r>
                <a:rPr lang="en-US" sz="2000" b="1" dirty="0">
                  <a:solidFill>
                    <a:srgbClr val="FFC000"/>
                  </a:solidFill>
                  <a:latin typeface="Segoe UI Light"/>
                </a:rPr>
                <a:t> IPv6 e non </a:t>
              </a:r>
              <a:r>
                <a:rPr lang="en-US" sz="2000" b="1" dirty="0" err="1">
                  <a:solidFill>
                    <a:srgbClr val="FFC000"/>
                  </a:solidFill>
                  <a:latin typeface="Segoe UI Light"/>
                </a:rPr>
                <a:t>duplicare</a:t>
              </a:r>
              <a:r>
                <a:rPr lang="en-US" sz="2000" b="1" dirty="0">
                  <a:solidFill>
                    <a:srgbClr val="FFC000"/>
                  </a:solidFill>
                  <a:latin typeface="Segoe UI Light"/>
                </a:rPr>
                <a:t> </a:t>
              </a:r>
              <a:br>
                <a:rPr lang="en-US" sz="2000" b="1" dirty="0">
                  <a:solidFill>
                    <a:srgbClr val="FFC000"/>
                  </a:solidFill>
                  <a:latin typeface="Segoe UI Light"/>
                </a:rPr>
              </a:br>
              <a:r>
                <a:rPr lang="en-US" sz="2000" b="1" dirty="0">
                  <a:solidFill>
                    <a:srgbClr val="FFC000"/>
                  </a:solidFill>
                  <a:latin typeface="Segoe UI Light"/>
                </a:rPr>
                <a:t>le firewall rule IPv4 </a:t>
              </a:r>
              <a:r>
                <a:rPr lang="en-US" sz="2000" b="1" dirty="0" err="1">
                  <a:solidFill>
                    <a:srgbClr val="FFC000"/>
                  </a:solidFill>
                  <a:latin typeface="Segoe UI Light"/>
                </a:rPr>
                <a:t>su</a:t>
              </a:r>
              <a:r>
                <a:rPr lang="en-US" sz="2000" b="1" dirty="0">
                  <a:solidFill>
                    <a:srgbClr val="FFC000"/>
                  </a:solidFill>
                  <a:latin typeface="Segoe UI Light"/>
                </a:rPr>
                <a:t> IPv6</a:t>
              </a:r>
              <a:endParaRPr lang="it-IT" sz="2000" dirty="0">
                <a:solidFill>
                  <a:srgbClr val="FFC000"/>
                </a:solidFill>
              </a:endParaRPr>
            </a:p>
          </p:txBody>
        </p:sp>
        <p:pic>
          <p:nvPicPr>
            <p:cNvPr id="1028" name="Picture 4" descr="firewall icon"/>
            <p:cNvPicPr>
              <a:picLocks noChangeAspect="1" noChangeArrowheads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1840" y="4114619"/>
              <a:ext cx="528320" cy="528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uppo 32"/>
          <p:cNvGrpSpPr/>
          <p:nvPr/>
        </p:nvGrpSpPr>
        <p:grpSpPr>
          <a:xfrm>
            <a:off x="5984234" y="4034488"/>
            <a:ext cx="5400000" cy="2700000"/>
            <a:chOff x="495233" y="4034488"/>
            <a:chExt cx="5400000" cy="2700000"/>
          </a:xfrm>
        </p:grpSpPr>
        <p:sp>
          <p:nvSpPr>
            <p:cNvPr id="34" name="Rectangle 11"/>
            <p:cNvSpPr/>
            <p:nvPr/>
          </p:nvSpPr>
          <p:spPr bwMode="auto">
            <a:xfrm>
              <a:off x="495233" y="4034488"/>
              <a:ext cx="5400000" cy="2700000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28" tIns="183600" rIns="182828" bIns="18282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18">
                <a:spcBef>
                  <a:spcPts val="3000"/>
                </a:spcBef>
                <a:spcAft>
                  <a:spcPts val="900"/>
                </a:spcAft>
              </a:pPr>
              <a:br>
                <a:rPr lang="en-US" sz="1400" dirty="0">
                  <a:solidFill>
                    <a:srgbClr val="FFFFFF"/>
                  </a:solidFill>
                  <a:latin typeface="Segoe UI Light"/>
                </a:rPr>
              </a:br>
              <a:br>
                <a:rPr lang="en-US" sz="1400" dirty="0">
                  <a:solidFill>
                    <a:srgbClr val="FFFFFF"/>
                  </a:solidFill>
                  <a:latin typeface="Segoe UI Light"/>
                </a:rPr>
              </a:br>
              <a:br>
                <a:rPr lang="en-US" sz="1400" dirty="0">
                  <a:solidFill>
                    <a:srgbClr val="FFFFFF"/>
                  </a:solidFill>
                  <a:latin typeface="Segoe UI Light"/>
                </a:rPr>
              </a:br>
              <a:r>
                <a:rPr lang="en-US" dirty="0">
                  <a:solidFill>
                    <a:srgbClr val="FFFFFF"/>
                  </a:solidFill>
                  <a:latin typeface="Segoe UI Light"/>
                </a:rPr>
                <a:t>Per </a:t>
              </a:r>
              <a:r>
                <a:rPr lang="en-US" dirty="0" err="1">
                  <a:solidFill>
                    <a:srgbClr val="FFFFFF"/>
                  </a:solidFill>
                  <a:latin typeface="Segoe UI Light"/>
                </a:rPr>
                <a:t>garantire</a:t>
              </a:r>
              <a:r>
                <a:rPr lang="en-US" dirty="0">
                  <a:solidFill>
                    <a:srgbClr val="FFFFFF"/>
                  </a:solidFill>
                  <a:latin typeface="Segoe UI Light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latin typeface="Segoe UI Light"/>
                </a:rPr>
                <a:t>l’alta</a:t>
              </a:r>
              <a:r>
                <a:rPr lang="en-US" dirty="0">
                  <a:solidFill>
                    <a:srgbClr val="FFFFFF"/>
                  </a:solidFill>
                  <a:latin typeface="Segoe UI Light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latin typeface="Segoe UI Light"/>
                </a:rPr>
                <a:t>disponibilità</a:t>
              </a:r>
              <a:r>
                <a:rPr lang="en-US" dirty="0">
                  <a:solidFill>
                    <a:srgbClr val="FFFFFF"/>
                  </a:solidFill>
                  <a:latin typeface="Segoe UI Light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latin typeface="Segoe UI Light"/>
                </a:rPr>
                <a:t>il</a:t>
              </a:r>
              <a:r>
                <a:rPr lang="en-US" dirty="0">
                  <a:solidFill>
                    <a:srgbClr val="FFFFFF"/>
                  </a:solidFill>
                  <a:latin typeface="Segoe UI Light"/>
                </a:rPr>
                <a:t> DNS </a:t>
              </a:r>
              <a:r>
                <a:rPr lang="en-US" dirty="0" err="1">
                  <a:solidFill>
                    <a:srgbClr val="FFFFFF"/>
                  </a:solidFill>
                  <a:latin typeface="Segoe UI Light"/>
                </a:rPr>
                <a:t>deve</a:t>
              </a:r>
              <a:r>
                <a:rPr lang="en-US" dirty="0">
                  <a:solidFill>
                    <a:srgbClr val="FFFFFF"/>
                  </a:solidFill>
                  <a:latin typeface="Segoe UI Light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latin typeface="Segoe UI Light"/>
                </a:rPr>
                <a:t>essere</a:t>
              </a:r>
              <a:r>
                <a:rPr lang="en-US" dirty="0">
                  <a:solidFill>
                    <a:srgbClr val="FFFFFF"/>
                  </a:solidFill>
                  <a:latin typeface="Segoe UI Light"/>
                </a:rPr>
                <a:t> dual-stacked e </a:t>
              </a:r>
              <a:r>
                <a:rPr lang="en-US" dirty="0" err="1">
                  <a:solidFill>
                    <a:srgbClr val="FFFFFF"/>
                  </a:solidFill>
                  <a:latin typeface="Segoe UI Light"/>
                </a:rPr>
                <a:t>avere</a:t>
              </a:r>
              <a:r>
                <a:rPr lang="en-US" dirty="0">
                  <a:solidFill>
                    <a:srgbClr val="FFFFFF"/>
                  </a:solidFill>
                  <a:latin typeface="Segoe UI Light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latin typeface="Segoe UI Light"/>
                </a:rPr>
                <a:t>una</a:t>
              </a:r>
              <a:r>
                <a:rPr lang="en-US" dirty="0">
                  <a:solidFill>
                    <a:srgbClr val="FFFFFF"/>
                  </a:solidFill>
                  <a:latin typeface="Segoe UI Light"/>
                </a:rPr>
                <a:t> appropriate policy ICMPv6 per non </a:t>
              </a:r>
              <a:r>
                <a:rPr lang="en-US" dirty="0" err="1">
                  <a:solidFill>
                    <a:srgbClr val="FFFFFF"/>
                  </a:solidFill>
                  <a:latin typeface="Segoe UI Light"/>
                </a:rPr>
                <a:t>avere</a:t>
              </a:r>
              <a:r>
                <a:rPr lang="en-US" dirty="0">
                  <a:solidFill>
                    <a:srgbClr val="FFFFFF"/>
                  </a:solidFill>
                  <a:latin typeface="Segoe UI Light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latin typeface="Segoe UI Light"/>
                </a:rPr>
                <a:t>problemi</a:t>
              </a:r>
              <a:r>
                <a:rPr lang="en-US" dirty="0">
                  <a:solidFill>
                    <a:srgbClr val="FFFFFF"/>
                  </a:solidFill>
                  <a:latin typeface="Segoe UI Light"/>
                </a:rPr>
                <a:t> con MTU di </a:t>
              </a:r>
              <a:r>
                <a:rPr lang="en-US" dirty="0" err="1">
                  <a:solidFill>
                    <a:srgbClr val="FFFFFF"/>
                  </a:solidFill>
                  <a:latin typeface="Segoe UI Light"/>
                </a:rPr>
                <a:t>grandi</a:t>
              </a:r>
              <a:r>
                <a:rPr lang="en-US" dirty="0">
                  <a:solidFill>
                    <a:srgbClr val="FFFFFF"/>
                  </a:solidFill>
                  <a:latin typeface="Segoe UI Light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latin typeface="Segoe UI Light"/>
                </a:rPr>
                <a:t>dimensioni</a:t>
              </a:r>
              <a:r>
                <a:rPr lang="en-US" dirty="0">
                  <a:solidFill>
                    <a:srgbClr val="FFFFFF"/>
                  </a:solidFill>
                  <a:latin typeface="Segoe UI Light"/>
                </a:rPr>
                <a:t> o path MTU discovery (PMTUD).</a:t>
              </a:r>
              <a:br>
                <a:rPr lang="en-US" dirty="0">
                  <a:solidFill>
                    <a:srgbClr val="FFFFFF"/>
                  </a:solidFill>
                  <a:latin typeface="Segoe UI Light"/>
                  <a:cs typeface="Segoe UI Semibold" panose="020B0702040204020203" pitchFamily="34" charset="0"/>
                </a:rPr>
              </a:br>
              <a:r>
                <a:rPr lang="en-US" dirty="0" err="1">
                  <a:solidFill>
                    <a:srgbClr val="FFFFFF"/>
                  </a:solidFill>
                  <a:latin typeface="Segoe UI Light"/>
                  <a:cs typeface="Segoe UI Semibold" panose="020B0702040204020203" pitchFamily="34" charset="0"/>
                </a:rPr>
                <a:t>Creare</a:t>
              </a:r>
              <a:r>
                <a:rPr lang="en-US" dirty="0">
                  <a:solidFill>
                    <a:srgbClr val="FFFFFF"/>
                  </a:solidFill>
                  <a:latin typeface="Segoe UI Light"/>
                  <a:cs typeface="Segoe UI Semibold" panose="020B0702040204020203" pitchFamily="34" charset="0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latin typeface="Segoe UI Light"/>
                  <a:cs typeface="Segoe UI Semibold" panose="020B0702040204020203" pitchFamily="34" charset="0"/>
                </a:rPr>
                <a:t>una</a:t>
              </a:r>
              <a:r>
                <a:rPr lang="en-US" dirty="0">
                  <a:solidFill>
                    <a:srgbClr val="FFFFFF"/>
                  </a:solidFill>
                  <a:latin typeface="Segoe UI Light"/>
                  <a:cs typeface="Segoe UI Semibold" panose="020B0702040204020203" pitchFamily="34" charset="0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latin typeface="Segoe UI Light"/>
                  <a:cs typeface="Segoe UI Semibold" panose="020B0702040204020203" pitchFamily="34" charset="0"/>
                </a:rPr>
                <a:t>correlazione</a:t>
              </a:r>
              <a:r>
                <a:rPr lang="en-US" dirty="0">
                  <a:solidFill>
                    <a:srgbClr val="FFFFFF"/>
                  </a:solidFill>
                  <a:latin typeface="Segoe UI Light"/>
                  <a:cs typeface="Segoe UI Semibold" panose="020B0702040204020203" pitchFamily="34" charset="0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latin typeface="Segoe UI Light"/>
                  <a:cs typeface="Segoe UI Semibold" panose="020B0702040204020203" pitchFamily="34" charset="0"/>
                </a:rPr>
                <a:t>tra</a:t>
              </a:r>
              <a:r>
                <a:rPr lang="en-US" dirty="0">
                  <a:solidFill>
                    <a:srgbClr val="FFFFFF"/>
                  </a:solidFill>
                  <a:latin typeface="Segoe UI Light"/>
                  <a:cs typeface="Segoe UI Semibold" panose="020B0702040204020203" pitchFamily="34" charset="0"/>
                </a:rPr>
                <a:t> Subnet IPv4 e Prefix IPv6 per </a:t>
              </a:r>
              <a:r>
                <a:rPr lang="en-US" dirty="0" err="1">
                  <a:solidFill>
                    <a:srgbClr val="FFFFFF"/>
                  </a:solidFill>
                  <a:latin typeface="Segoe UI Light"/>
                  <a:cs typeface="Segoe UI Semibold" panose="020B0702040204020203" pitchFamily="34" charset="0"/>
                </a:rPr>
                <a:t>gestire</a:t>
              </a:r>
              <a:r>
                <a:rPr lang="en-US" dirty="0">
                  <a:solidFill>
                    <a:srgbClr val="FFFFFF"/>
                  </a:solidFill>
                  <a:latin typeface="Segoe UI Light"/>
                  <a:cs typeface="Segoe UI Semibold" panose="020B0702040204020203" pitchFamily="34" charset="0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latin typeface="Segoe UI Light"/>
                  <a:cs typeface="Segoe UI Semibold" panose="020B0702040204020203" pitchFamily="34" charset="0"/>
                </a:rPr>
                <a:t>correttamente</a:t>
              </a:r>
              <a:r>
                <a:rPr lang="en-US" dirty="0">
                  <a:solidFill>
                    <a:srgbClr val="FFFFFF"/>
                  </a:solidFill>
                  <a:latin typeface="Segoe UI Light"/>
                  <a:cs typeface="Segoe UI Semibold" panose="020B0702040204020203" pitchFamily="34" charset="0"/>
                </a:rPr>
                <a:t> Replica e </a:t>
              </a:r>
              <a:r>
                <a:rPr lang="en-US" dirty="0" err="1">
                  <a:solidFill>
                    <a:srgbClr val="FFFFFF"/>
                  </a:solidFill>
                  <a:latin typeface="Segoe UI Light"/>
                  <a:cs typeface="Segoe UI Semibold" panose="020B0702040204020203" pitchFamily="34" charset="0"/>
                </a:rPr>
                <a:t>Autenticazione</a:t>
              </a:r>
              <a:endParaRPr lang="en-US" dirty="0">
                <a:solidFill>
                  <a:srgbClr val="FFFFFF"/>
                </a:solidFill>
                <a:latin typeface="Segoe UI Light"/>
              </a:endParaRPr>
            </a:p>
          </p:txBody>
        </p:sp>
        <p:sp>
          <p:nvSpPr>
            <p:cNvPr id="35" name="Rettangolo 34"/>
            <p:cNvSpPr/>
            <p:nvPr/>
          </p:nvSpPr>
          <p:spPr>
            <a:xfrm>
              <a:off x="557129" y="4135108"/>
              <a:ext cx="466794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 err="1">
                  <a:solidFill>
                    <a:srgbClr val="FFC000"/>
                  </a:solidFill>
                  <a:latin typeface="Segoe UI Light"/>
                </a:rPr>
                <a:t>Utilizzare</a:t>
              </a:r>
              <a:r>
                <a:rPr lang="en-US" sz="2000" b="1" dirty="0">
                  <a:solidFill>
                    <a:srgbClr val="FFC000"/>
                  </a:solidFill>
                  <a:latin typeface="Segoe UI Light"/>
                </a:rPr>
                <a:t> </a:t>
              </a:r>
              <a:r>
                <a:rPr lang="en-US" sz="2000" b="1" dirty="0" err="1">
                  <a:solidFill>
                    <a:srgbClr val="FFC000"/>
                  </a:solidFill>
                  <a:latin typeface="Segoe UI Light"/>
                </a:rPr>
                <a:t>l’integrazione</a:t>
              </a:r>
              <a:r>
                <a:rPr lang="en-US" sz="2000" b="1" dirty="0">
                  <a:solidFill>
                    <a:srgbClr val="FFC000"/>
                  </a:solidFill>
                  <a:latin typeface="Segoe UI Light"/>
                </a:rPr>
                <a:t> di AD </a:t>
              </a:r>
              <a:r>
                <a:rPr lang="en-US" sz="2000" b="1" dirty="0" err="1">
                  <a:solidFill>
                    <a:srgbClr val="FFC000"/>
                  </a:solidFill>
                  <a:latin typeface="Segoe UI Light"/>
                </a:rPr>
                <a:t>nel</a:t>
              </a:r>
              <a:r>
                <a:rPr lang="en-US" sz="2000" b="1" dirty="0">
                  <a:solidFill>
                    <a:srgbClr val="FFC000"/>
                  </a:solidFill>
                  <a:latin typeface="Segoe UI Light"/>
                </a:rPr>
                <a:t> DNS e</a:t>
              </a:r>
              <a:br>
                <a:rPr lang="en-US" sz="2000" b="1" dirty="0">
                  <a:solidFill>
                    <a:srgbClr val="FFC000"/>
                  </a:solidFill>
                  <a:latin typeface="Segoe UI Light"/>
                </a:rPr>
              </a:br>
              <a:r>
                <a:rPr lang="en-US" sz="2000" b="1" dirty="0" err="1">
                  <a:solidFill>
                    <a:srgbClr val="FFC000"/>
                  </a:solidFill>
                  <a:latin typeface="Segoe UI Light"/>
                </a:rPr>
                <a:t>gestire</a:t>
              </a:r>
              <a:r>
                <a:rPr lang="en-US" sz="2000" b="1" dirty="0">
                  <a:solidFill>
                    <a:srgbClr val="FFC000"/>
                  </a:solidFill>
                  <a:latin typeface="Segoe UI Light"/>
                </a:rPr>
                <a:t> </a:t>
              </a:r>
              <a:r>
                <a:rPr lang="en-US" sz="2000" b="1" dirty="0" err="1">
                  <a:solidFill>
                    <a:srgbClr val="FFC000"/>
                  </a:solidFill>
                  <a:latin typeface="Segoe UI Light"/>
                </a:rPr>
                <a:t>tramite</a:t>
              </a:r>
              <a:r>
                <a:rPr lang="en-US" sz="2000" b="1" dirty="0">
                  <a:solidFill>
                    <a:srgbClr val="FFC000"/>
                  </a:solidFill>
                  <a:latin typeface="Segoe UI Light"/>
                </a:rPr>
                <a:t> GPO le </a:t>
              </a:r>
              <a:r>
                <a:rPr lang="en-US" sz="2000" b="1" dirty="0" err="1">
                  <a:solidFill>
                    <a:srgbClr val="FFC000"/>
                  </a:solidFill>
                  <a:latin typeface="Segoe UI Light"/>
                </a:rPr>
                <a:t>configurazioni</a:t>
              </a:r>
              <a:r>
                <a:rPr lang="en-US" sz="2000" b="1" dirty="0">
                  <a:solidFill>
                    <a:srgbClr val="FFC000"/>
                  </a:solidFill>
                  <a:latin typeface="Segoe UI Light"/>
                </a:rPr>
                <a:t> IPv6</a:t>
              </a:r>
              <a:endParaRPr lang="it-IT" sz="2000" dirty="0">
                <a:solidFill>
                  <a:srgbClr val="FFC000"/>
                </a:solidFill>
              </a:endParaRPr>
            </a:p>
          </p:txBody>
        </p:sp>
      </p:grpSp>
      <p:pic>
        <p:nvPicPr>
          <p:cNvPr id="23" name="Immagine 22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075" y="4113337"/>
            <a:ext cx="528638" cy="528638"/>
          </a:xfrm>
          <a:prstGeom prst="rect">
            <a:avLst/>
          </a:prstGeom>
        </p:spPr>
      </p:pic>
      <p:grpSp>
        <p:nvGrpSpPr>
          <p:cNvPr id="26" name="Gruppo 25"/>
          <p:cNvGrpSpPr>
            <a:grpSpLocks noChangeAspect="1"/>
          </p:cNvGrpSpPr>
          <p:nvPr/>
        </p:nvGrpSpPr>
        <p:grpSpPr>
          <a:xfrm>
            <a:off x="10473889" y="1331771"/>
            <a:ext cx="784839" cy="738720"/>
            <a:chOff x="10271864" y="1301474"/>
            <a:chExt cx="1044000" cy="982668"/>
          </a:xfrm>
        </p:grpSpPr>
        <p:sp>
          <p:nvSpPr>
            <p:cNvPr id="27" name="Rettangolo arrotondato 26"/>
            <p:cNvSpPr/>
            <p:nvPr/>
          </p:nvSpPr>
          <p:spPr bwMode="ltGray">
            <a:xfrm>
              <a:off x="10271864" y="1301474"/>
              <a:ext cx="1044000" cy="324000"/>
            </a:xfrm>
            <a:prstGeom prst="roundRect">
              <a:avLst/>
            </a:prstGeom>
            <a:noFill/>
            <a:ln w="480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wrap="none" lIns="0" tIns="36000" rIns="0" bIns="0"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it-IT" sz="12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Black" panose="020B0A04020102020204" pitchFamily="34" charset="0"/>
                </a:rPr>
                <a:t>6to4</a:t>
              </a:r>
            </a:p>
          </p:txBody>
        </p:sp>
        <p:sp>
          <p:nvSpPr>
            <p:cNvPr id="29" name="Rettangolo arrotondato 28"/>
            <p:cNvSpPr/>
            <p:nvPr/>
          </p:nvSpPr>
          <p:spPr bwMode="ltGray">
            <a:xfrm>
              <a:off x="10271864" y="1638202"/>
              <a:ext cx="1044000" cy="324000"/>
            </a:xfrm>
            <a:prstGeom prst="roundRect">
              <a:avLst/>
            </a:prstGeom>
            <a:noFill/>
            <a:ln w="480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wrap="none" lIns="0" tIns="36000" rIns="0" bIns="0"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it-IT" sz="12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Black" panose="020B0A04020102020204" pitchFamily="34" charset="0"/>
                </a:rPr>
                <a:t>ISATAP</a:t>
              </a:r>
            </a:p>
          </p:txBody>
        </p:sp>
        <p:sp>
          <p:nvSpPr>
            <p:cNvPr id="30" name="Rettangolo arrotondato 29"/>
            <p:cNvSpPr/>
            <p:nvPr/>
          </p:nvSpPr>
          <p:spPr bwMode="ltGray">
            <a:xfrm>
              <a:off x="10271864" y="1960142"/>
              <a:ext cx="1044000" cy="324000"/>
            </a:xfrm>
            <a:prstGeom prst="roundRect">
              <a:avLst/>
            </a:prstGeom>
            <a:noFill/>
            <a:ln w="480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wrap="none" lIns="0" tIns="36000" rIns="0" bIns="0"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it-IT" sz="120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Black" panose="020B0A04020102020204" pitchFamily="34" charset="0"/>
                </a:rPr>
                <a:t>Teredo</a:t>
              </a:r>
              <a:endParaRPr kumimoji="0" lang="it-IT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99922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Comandi Windows con supporto a IPv6</a:t>
            </a:r>
          </a:p>
        </p:txBody>
      </p:sp>
      <p:graphicFrame>
        <p:nvGraphicFramePr>
          <p:cNvPr id="2" name="Diagramma 1"/>
          <p:cNvGraphicFramePr/>
          <p:nvPr>
            <p:extLst>
              <p:ext uri="{D42A27DB-BD31-4B8C-83A1-F6EECF244321}">
                <p14:modId xmlns:p14="http://schemas.microsoft.com/office/powerpoint/2010/main" val="106437332"/>
              </p:ext>
            </p:extLst>
          </p:nvPr>
        </p:nvGraphicFramePr>
        <p:xfrm>
          <a:off x="119063" y="1196752"/>
          <a:ext cx="11953875" cy="5545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419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Disabilitazione tunneling </a:t>
            </a:r>
            <a:r>
              <a:rPr lang="it-IT" sz="4000" dirty="0" err="1"/>
              <a:t>transition</a:t>
            </a:r>
            <a:r>
              <a:rPr lang="it-IT" sz="4000" dirty="0"/>
              <a:t> </a:t>
            </a:r>
            <a:r>
              <a:rPr lang="it-IT" sz="4000" dirty="0" err="1"/>
              <a:t>technologies</a:t>
            </a:r>
            <a:endParaRPr lang="it-IT" sz="4000" dirty="0"/>
          </a:p>
        </p:txBody>
      </p:sp>
      <p:grpSp>
        <p:nvGrpSpPr>
          <p:cNvPr id="7" name="Gruppo 6"/>
          <p:cNvGrpSpPr/>
          <p:nvPr/>
        </p:nvGrpSpPr>
        <p:grpSpPr>
          <a:xfrm>
            <a:off x="119336" y="1052736"/>
            <a:ext cx="11953326" cy="1528351"/>
            <a:chOff x="5597395" y="1003014"/>
            <a:chExt cx="5184576" cy="1315016"/>
          </a:xfrm>
        </p:grpSpPr>
        <p:sp>
          <p:nvSpPr>
            <p:cNvPr id="8" name="TextBox 100"/>
            <p:cNvSpPr txBox="1"/>
            <p:nvPr/>
          </p:nvSpPr>
          <p:spPr>
            <a:xfrm>
              <a:off x="5597395" y="1003014"/>
              <a:ext cx="5184575" cy="394059"/>
            </a:xfrm>
            <a:prstGeom prst="rect">
              <a:avLst/>
            </a:prstGeom>
            <a:solidFill>
              <a:srgbClr val="000000"/>
            </a:solidFill>
          </p:spPr>
          <p:txBody>
            <a:bodyPr wrap="square" lIns="179238" tIns="89619" rIns="179238" bIns="89619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b="1" dirty="0" err="1"/>
                <a:t>Netsh</a:t>
              </a:r>
              <a:r>
                <a:rPr lang="en-US" sz="2000" b="1" dirty="0"/>
                <a:t> (Windows Vista / Windows Server 2008 e </a:t>
              </a:r>
              <a:r>
                <a:rPr lang="en-US" sz="2000" b="1" dirty="0" err="1"/>
                <a:t>successivi</a:t>
              </a:r>
              <a:r>
                <a:rPr lang="en-US" sz="2000" b="1" dirty="0"/>
                <a:t>)</a:t>
              </a:r>
            </a:p>
          </p:txBody>
        </p:sp>
        <p:sp>
          <p:nvSpPr>
            <p:cNvPr id="9" name="Rectangle 32"/>
            <p:cNvSpPr>
              <a:spLocks noChangeArrowheads="1"/>
            </p:cNvSpPr>
            <p:nvPr/>
          </p:nvSpPr>
          <p:spPr bwMode="auto">
            <a:xfrm>
              <a:off x="5597395" y="1388782"/>
              <a:ext cx="5184576" cy="92924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lIns="179238" tIns="143391" rIns="179238" bIns="143391" anchor="ctr" anchorCtr="0"/>
            <a:lstStyle/>
            <a:p>
              <a:pPr defTabSz="912631">
                <a:lnSpc>
                  <a:spcPct val="90000"/>
                </a:lnSpc>
                <a:buClr>
                  <a:schemeClr val="tx2"/>
                </a:buClr>
              </a:pPr>
              <a:r>
                <a:rPr lang="en-US" sz="2400" dirty="0" err="1"/>
                <a:t>Netsh</a:t>
              </a:r>
              <a:r>
                <a:rPr lang="en-US" sz="2400" dirty="0"/>
                <a:t> interface 6to4 set state disabled</a:t>
              </a:r>
            </a:p>
            <a:p>
              <a:pPr defTabSz="912631">
                <a:lnSpc>
                  <a:spcPct val="90000"/>
                </a:lnSpc>
                <a:buClr>
                  <a:schemeClr val="tx2"/>
                </a:buClr>
              </a:pPr>
              <a:r>
                <a:rPr lang="en-US" sz="2400" dirty="0" err="1"/>
                <a:t>Netsh</a:t>
              </a:r>
              <a:r>
                <a:rPr lang="en-US" sz="2400" dirty="0"/>
                <a:t> interface </a:t>
              </a:r>
              <a:r>
                <a:rPr lang="en-US" sz="2400" dirty="0" err="1"/>
                <a:t>isatap</a:t>
              </a:r>
              <a:r>
                <a:rPr lang="en-US" sz="2400" dirty="0"/>
                <a:t> set state disabled</a:t>
              </a:r>
            </a:p>
            <a:p>
              <a:pPr defTabSz="912631">
                <a:lnSpc>
                  <a:spcPct val="90000"/>
                </a:lnSpc>
                <a:buClr>
                  <a:schemeClr val="tx2"/>
                </a:buClr>
              </a:pPr>
              <a:r>
                <a:rPr lang="en-US" sz="2400" dirty="0" err="1"/>
                <a:t>Netsh</a:t>
              </a:r>
              <a:r>
                <a:rPr lang="en-US" sz="2400" dirty="0"/>
                <a:t> interface </a:t>
              </a:r>
              <a:r>
                <a:rPr lang="en-US" sz="2400" dirty="0" err="1"/>
                <a:t>teredo</a:t>
              </a:r>
              <a:r>
                <a:rPr lang="en-US" sz="2400" dirty="0"/>
                <a:t> set state type = disabled</a:t>
              </a:r>
            </a:p>
          </p:txBody>
        </p:sp>
      </p:grpSp>
      <p:grpSp>
        <p:nvGrpSpPr>
          <p:cNvPr id="10" name="Gruppo 9"/>
          <p:cNvGrpSpPr/>
          <p:nvPr/>
        </p:nvGrpSpPr>
        <p:grpSpPr>
          <a:xfrm>
            <a:off x="119332" y="2703716"/>
            <a:ext cx="11953328" cy="2136424"/>
            <a:chOff x="5597395" y="1003014"/>
            <a:chExt cx="5184576" cy="1552775"/>
          </a:xfrm>
        </p:grpSpPr>
        <p:sp>
          <p:nvSpPr>
            <p:cNvPr id="11" name="TextBox 100"/>
            <p:cNvSpPr txBox="1"/>
            <p:nvPr/>
          </p:nvSpPr>
          <p:spPr>
            <a:xfrm>
              <a:off x="5597395" y="1003014"/>
              <a:ext cx="5184575" cy="332298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lIns="179238" tIns="89619" rIns="179238" bIns="89619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b="1" dirty="0"/>
                <a:t>Registry</a:t>
              </a:r>
            </a:p>
          </p:txBody>
        </p:sp>
        <p:sp>
          <p:nvSpPr>
            <p:cNvPr id="12" name="Rectangle 32"/>
            <p:cNvSpPr>
              <a:spLocks noChangeArrowheads="1"/>
            </p:cNvSpPr>
            <p:nvPr/>
          </p:nvSpPr>
          <p:spPr bwMode="auto">
            <a:xfrm>
              <a:off x="5597395" y="1326026"/>
              <a:ext cx="5184576" cy="12297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lIns="179238" tIns="143391" rIns="179238" bIns="143391" anchor="ctr" anchorCtr="0"/>
            <a:lstStyle/>
            <a:p>
              <a:pPr defTabSz="912631">
                <a:lnSpc>
                  <a:spcPct val="90000"/>
                </a:lnSpc>
                <a:buClr>
                  <a:schemeClr val="tx2"/>
                </a:buClr>
              </a:pPr>
              <a:r>
                <a:rPr lang="en-US" sz="2400" dirty="0"/>
                <a:t>HKLM\SYSTEM\</a:t>
              </a:r>
              <a:r>
                <a:rPr lang="en-US" sz="2400" dirty="0" err="1"/>
                <a:t>CurrentControlSet</a:t>
              </a:r>
              <a:r>
                <a:rPr lang="en-US" sz="2400" dirty="0"/>
                <a:t>\Services\tcpip6\Parameters\</a:t>
              </a:r>
              <a:r>
                <a:rPr lang="en-US" sz="2400" dirty="0" err="1"/>
                <a:t>DisabledComponents</a:t>
              </a:r>
              <a:endParaRPr lang="en-US" sz="2400" dirty="0"/>
            </a:p>
            <a:p>
              <a:pPr defTabSz="912631">
                <a:lnSpc>
                  <a:spcPct val="90000"/>
                </a:lnSpc>
                <a:buClr>
                  <a:schemeClr val="tx2"/>
                </a:buClr>
              </a:pPr>
              <a:r>
                <a:rPr lang="en-US" sz="2400" dirty="0" err="1"/>
                <a:t>Impostare</a:t>
              </a:r>
              <a:r>
                <a:rPr lang="en-US" sz="2400" dirty="0"/>
                <a:t> la registry key a 0x2 (DWORD) per </a:t>
              </a:r>
              <a:r>
                <a:rPr lang="en-US" sz="2400" dirty="0" err="1"/>
                <a:t>disabilitare</a:t>
              </a:r>
              <a:r>
                <a:rPr lang="en-US" sz="2400" dirty="0"/>
                <a:t> 6to4</a:t>
              </a:r>
            </a:p>
            <a:p>
              <a:pPr defTabSz="912631">
                <a:lnSpc>
                  <a:spcPct val="90000"/>
                </a:lnSpc>
                <a:buClr>
                  <a:schemeClr val="tx2"/>
                </a:buClr>
              </a:pPr>
              <a:r>
                <a:rPr lang="en-US" sz="2400" dirty="0" err="1"/>
                <a:t>Impostare</a:t>
              </a:r>
              <a:r>
                <a:rPr lang="en-US" sz="2400" dirty="0"/>
                <a:t> la registry key a 0x4 (DWORD) per </a:t>
              </a:r>
              <a:r>
                <a:rPr lang="en-US" sz="2400" dirty="0" err="1"/>
                <a:t>disabilitare</a:t>
              </a:r>
              <a:r>
                <a:rPr lang="en-US" sz="2400" dirty="0"/>
                <a:t> ISATAP </a:t>
              </a:r>
            </a:p>
            <a:p>
              <a:pPr defTabSz="912631">
                <a:lnSpc>
                  <a:spcPct val="90000"/>
                </a:lnSpc>
                <a:buClr>
                  <a:schemeClr val="tx2"/>
                </a:buClr>
              </a:pPr>
              <a:r>
                <a:rPr lang="it-IT" sz="2400" dirty="0"/>
                <a:t>Impostare la </a:t>
              </a:r>
              <a:r>
                <a:rPr lang="it-IT" sz="2400" dirty="0" err="1"/>
                <a:t>registry</a:t>
              </a:r>
              <a:r>
                <a:rPr lang="it-IT" sz="2400" dirty="0"/>
                <a:t> </a:t>
              </a:r>
              <a:r>
                <a:rPr lang="it-IT" sz="2400" dirty="0" err="1"/>
                <a:t>key</a:t>
              </a:r>
              <a:r>
                <a:rPr lang="it-IT" sz="2400" dirty="0"/>
                <a:t> a 0x8 (DWORD) per disabilitare </a:t>
              </a:r>
              <a:r>
                <a:rPr lang="it-IT" sz="2400" dirty="0" err="1"/>
                <a:t>Teredo</a:t>
              </a:r>
              <a:endParaRPr lang="en-US" sz="2400" dirty="0"/>
            </a:p>
            <a:p>
              <a:pPr defTabSz="912631">
                <a:lnSpc>
                  <a:spcPct val="90000"/>
                </a:lnSpc>
                <a:buClr>
                  <a:schemeClr val="tx2"/>
                </a:buClr>
              </a:pPr>
              <a:r>
                <a:rPr lang="en-US" sz="2400" dirty="0" err="1"/>
                <a:t>Riavviare</a:t>
              </a:r>
              <a:r>
                <a:rPr lang="en-US" sz="2400" dirty="0"/>
                <a:t> </a:t>
              </a:r>
              <a:r>
                <a:rPr lang="en-US" sz="2400" dirty="0" err="1"/>
                <a:t>il</a:t>
              </a:r>
              <a:r>
                <a:rPr lang="en-US" sz="2400" dirty="0"/>
                <a:t> computer</a:t>
              </a:r>
            </a:p>
          </p:txBody>
        </p:sp>
      </p:grpSp>
      <p:grpSp>
        <p:nvGrpSpPr>
          <p:cNvPr id="13" name="Gruppo 12"/>
          <p:cNvGrpSpPr/>
          <p:nvPr/>
        </p:nvGrpSpPr>
        <p:grpSpPr>
          <a:xfrm>
            <a:off x="119332" y="4962770"/>
            <a:ext cx="11953328" cy="1528351"/>
            <a:chOff x="5597395" y="1003014"/>
            <a:chExt cx="5184576" cy="1315016"/>
          </a:xfrm>
        </p:grpSpPr>
        <p:sp>
          <p:nvSpPr>
            <p:cNvPr id="14" name="TextBox 100"/>
            <p:cNvSpPr txBox="1"/>
            <p:nvPr/>
          </p:nvSpPr>
          <p:spPr>
            <a:xfrm>
              <a:off x="5597395" y="1003014"/>
              <a:ext cx="5184575" cy="394059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lIns="179238" tIns="89619" rIns="179238" bIns="89619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b="1" dirty="0"/>
                <a:t>Group Policy (Windows 7 /  Windows Server 2008 R2 e </a:t>
              </a:r>
              <a:r>
                <a:rPr lang="en-US" sz="2000" b="1" dirty="0" err="1"/>
                <a:t>successivi</a:t>
              </a:r>
              <a:r>
                <a:rPr lang="en-US" sz="2000" b="1" dirty="0"/>
                <a:t>)</a:t>
              </a:r>
            </a:p>
          </p:txBody>
        </p:sp>
        <p:sp>
          <p:nvSpPr>
            <p:cNvPr id="15" name="Rectangle 32"/>
            <p:cNvSpPr>
              <a:spLocks noChangeArrowheads="1"/>
            </p:cNvSpPr>
            <p:nvPr/>
          </p:nvSpPr>
          <p:spPr bwMode="auto">
            <a:xfrm>
              <a:off x="5597395" y="1388782"/>
              <a:ext cx="5184576" cy="92924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lIns="179238" tIns="143391" rIns="179238" bIns="143391" anchor="ctr" anchorCtr="0"/>
            <a:lstStyle/>
            <a:p>
              <a:pPr defTabSz="912631">
                <a:lnSpc>
                  <a:spcPct val="90000"/>
                </a:lnSpc>
                <a:buClr>
                  <a:schemeClr val="tx2"/>
                </a:buClr>
              </a:pPr>
              <a:r>
                <a:rPr lang="en-US" sz="2400" dirty="0"/>
                <a:t>Computer Configuration Policies| Administrative Templates | Network | TCP/IP Settings |</a:t>
              </a:r>
              <a:br>
                <a:rPr lang="en-US" sz="2400" dirty="0"/>
              </a:br>
              <a:r>
                <a:rPr lang="en-US" sz="2400" dirty="0"/>
                <a:t>IPv6 Transition Technologies to Disabled |</a:t>
              </a:r>
            </a:p>
            <a:p>
              <a:pPr defTabSz="912631">
                <a:lnSpc>
                  <a:spcPct val="90000"/>
                </a:lnSpc>
                <a:buClr>
                  <a:schemeClr val="tx2"/>
                </a:buClr>
              </a:pPr>
              <a:r>
                <a:rPr lang="en-US" sz="2400" dirty="0"/>
                <a:t>6to4 State / ISATAP State / </a:t>
              </a:r>
              <a:r>
                <a:rPr lang="en-US" sz="2400" dirty="0" err="1"/>
                <a:t>Teredo</a:t>
              </a:r>
              <a:r>
                <a:rPr lang="en-US" sz="2400" dirty="0"/>
                <a:t> State    </a:t>
              </a:r>
            </a:p>
          </p:txBody>
        </p:sp>
      </p:grpSp>
      <p:sp>
        <p:nvSpPr>
          <p:cNvPr id="2" name="Rettangolo 1"/>
          <p:cNvSpPr/>
          <p:nvPr/>
        </p:nvSpPr>
        <p:spPr>
          <a:xfrm>
            <a:off x="119332" y="6516052"/>
            <a:ext cx="119533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http://social.technet.microsoft.com/wiki/contents/articles/5927.how-to-disable-ipv6-through-group-policy.aspx</a:t>
            </a:r>
          </a:p>
        </p:txBody>
      </p:sp>
      <p:sp>
        <p:nvSpPr>
          <p:cNvPr id="16" name="Stella a 32 punte 15"/>
          <p:cNvSpPr>
            <a:spLocks noChangeAspect="1"/>
          </p:cNvSpPr>
          <p:nvPr/>
        </p:nvSpPr>
        <p:spPr bwMode="ltGray">
          <a:xfrm>
            <a:off x="8039738" y="1177776"/>
            <a:ext cx="1799800" cy="1800000"/>
          </a:xfrm>
          <a:prstGeom prst="star32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2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Condensed" pitchFamily="34" charset="0"/>
                <a:ea typeface="+mn-ea"/>
                <a:cs typeface="+mn-cs"/>
              </a:rPr>
              <a:t>Teredo</a:t>
            </a: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Condensed" pitchFamily="34" charset="0"/>
                <a:ea typeface="+mn-ea"/>
                <a:cs typeface="+mn-cs"/>
              </a:rPr>
              <a:t> sui client AD è disabilitato</a:t>
            </a:r>
            <a:r>
              <a:rPr kumimoji="0" lang="it-IT" sz="1200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Condensed" pitchFamily="34" charset="0"/>
                <a:ea typeface="+mn-ea"/>
                <a:cs typeface="+mn-cs"/>
              </a:rPr>
              <a:t> per default</a:t>
            </a:r>
            <a:endParaRPr kumimoji="0" lang="it-IT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Condensed" pitchFamily="34" charset="0"/>
              <a:ea typeface="+mn-ea"/>
              <a:cs typeface="+mn-cs"/>
            </a:endParaRPr>
          </a:p>
        </p:txBody>
      </p:sp>
      <p:grpSp>
        <p:nvGrpSpPr>
          <p:cNvPr id="17" name="Gruppo 16"/>
          <p:cNvGrpSpPr>
            <a:grpSpLocks noChangeAspect="1"/>
          </p:cNvGrpSpPr>
          <p:nvPr/>
        </p:nvGrpSpPr>
        <p:grpSpPr>
          <a:xfrm>
            <a:off x="11211832" y="114056"/>
            <a:ext cx="784839" cy="738720"/>
            <a:chOff x="10271864" y="1301474"/>
            <a:chExt cx="1044000" cy="982668"/>
          </a:xfrm>
        </p:grpSpPr>
        <p:sp>
          <p:nvSpPr>
            <p:cNvPr id="18" name="Rettangolo arrotondato 17"/>
            <p:cNvSpPr/>
            <p:nvPr/>
          </p:nvSpPr>
          <p:spPr bwMode="ltGray">
            <a:xfrm>
              <a:off x="10271864" y="1301474"/>
              <a:ext cx="1044000" cy="324000"/>
            </a:xfrm>
            <a:prstGeom prst="roundRect">
              <a:avLst/>
            </a:prstGeom>
            <a:noFill/>
            <a:ln w="480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wrap="none" lIns="0" tIns="36000" rIns="0" bIns="0"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it-IT" sz="12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Black" panose="020B0A04020102020204" pitchFamily="34" charset="0"/>
                </a:rPr>
                <a:t>6to4</a:t>
              </a:r>
            </a:p>
          </p:txBody>
        </p:sp>
        <p:sp>
          <p:nvSpPr>
            <p:cNvPr id="19" name="Rettangolo arrotondato 18"/>
            <p:cNvSpPr/>
            <p:nvPr/>
          </p:nvSpPr>
          <p:spPr bwMode="ltGray">
            <a:xfrm>
              <a:off x="10271864" y="1638202"/>
              <a:ext cx="1044000" cy="324000"/>
            </a:xfrm>
            <a:prstGeom prst="roundRect">
              <a:avLst/>
            </a:prstGeom>
            <a:noFill/>
            <a:ln w="480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wrap="none" lIns="0" tIns="36000" rIns="0" bIns="0"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it-IT" sz="12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Black" panose="020B0A04020102020204" pitchFamily="34" charset="0"/>
                </a:rPr>
                <a:t>ISATAP</a:t>
              </a:r>
            </a:p>
          </p:txBody>
        </p:sp>
        <p:sp>
          <p:nvSpPr>
            <p:cNvPr id="20" name="Rettangolo arrotondato 19"/>
            <p:cNvSpPr/>
            <p:nvPr/>
          </p:nvSpPr>
          <p:spPr bwMode="ltGray">
            <a:xfrm>
              <a:off x="10271864" y="1960142"/>
              <a:ext cx="1044000" cy="324000"/>
            </a:xfrm>
            <a:prstGeom prst="roundRect">
              <a:avLst/>
            </a:prstGeom>
            <a:noFill/>
            <a:ln w="480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wrap="none" lIns="0" tIns="36000" rIns="0" bIns="0"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it-IT" sz="120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Black" panose="020B0A04020102020204" pitchFamily="34" charset="0"/>
                </a:rPr>
                <a:t>Teredo</a:t>
              </a:r>
              <a:endParaRPr kumimoji="0" lang="it-IT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anose="020B0A04020102020204" pitchFamily="34" charset="0"/>
              </a:endParaRPr>
            </a:p>
          </p:txBody>
        </p:sp>
      </p:grpSp>
      <p:sp>
        <p:nvSpPr>
          <p:cNvPr id="21" name="Stella a 32 punte 20">
            <a:extLst>
              <a:ext uri="{FF2B5EF4-FFF2-40B4-BE49-F238E27FC236}">
                <a16:creationId xmlns:a16="http://schemas.microsoft.com/office/drawing/2014/main" id="{999C8251-13A1-4664-99C5-D95FE9C97BB3}"/>
              </a:ext>
            </a:extLst>
          </p:cNvPr>
          <p:cNvSpPr>
            <a:spLocks noChangeAspect="1"/>
          </p:cNvSpPr>
          <p:nvPr/>
        </p:nvSpPr>
        <p:spPr bwMode="ltGray">
          <a:xfrm>
            <a:off x="10056200" y="1141087"/>
            <a:ext cx="1799800" cy="1800000"/>
          </a:xfrm>
          <a:prstGeom prst="star32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Condensed" pitchFamily="34" charset="0"/>
                <a:ea typeface="+mn-ea"/>
                <a:cs typeface="+mn-cs"/>
              </a:rPr>
              <a:t>6to4 e ISATAP in W10 1703 e </a:t>
            </a:r>
            <a:r>
              <a:rPr kumimoji="0" lang="it-IT" sz="12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Condensed" pitchFamily="34" charset="0"/>
                <a:ea typeface="+mn-ea"/>
                <a:cs typeface="+mn-cs"/>
              </a:rPr>
              <a:t>succ</a:t>
            </a: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Condensed" pitchFamily="34" charset="0"/>
                <a:ea typeface="+mn-ea"/>
                <a:cs typeface="+mn-cs"/>
              </a:rPr>
              <a:t>. sono disabilitati</a:t>
            </a:r>
            <a:r>
              <a:rPr kumimoji="0" lang="it-IT" sz="1200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Condensed" pitchFamily="34" charset="0"/>
                <a:ea typeface="+mn-ea"/>
                <a:cs typeface="+mn-cs"/>
              </a:rPr>
              <a:t> per default</a:t>
            </a:r>
            <a:endParaRPr kumimoji="0" lang="it-IT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Condensed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89442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Assegnazione automatica indirizzi IPv6 (RFC 2462)</a:t>
            </a:r>
          </a:p>
        </p:txBody>
      </p:sp>
      <p:sp>
        <p:nvSpPr>
          <p:cNvPr id="2" name="Rettangolo 1"/>
          <p:cNvSpPr/>
          <p:nvPr/>
        </p:nvSpPr>
        <p:spPr>
          <a:xfrm>
            <a:off x="119336" y="1188616"/>
            <a:ext cx="11953328" cy="4616648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  <a:t>Scheda Ethernet </a:t>
            </a:r>
            <a:r>
              <a:rPr lang="it-IT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Ethernet</a:t>
            </a:r>
            <a: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  <a:t> 6:</a:t>
            </a:r>
          </a:p>
          <a:p>
            <a:endParaRPr lang="it-IT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  <a:t>   Suffisso DNS specifico per connessione:</a:t>
            </a:r>
          </a:p>
          <a:p>
            <a: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  <a:t>   Descrizione . . . . . . . . . . . . . : Intel(R) 82579LM Gigabit Network Connection</a:t>
            </a:r>
          </a:p>
          <a:p>
            <a: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  <a:t>   Indirizzo fisico. . . . . . . . . . . : 3C-A9-F4-28-4F-E0</a:t>
            </a:r>
          </a:p>
          <a:p>
            <a: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  <a:t>   DHCP abilitato. . . . . . . . . . . . : Sì</a:t>
            </a:r>
          </a:p>
          <a:p>
            <a: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  <a:t>   Configurazione automatica abilitata   : Sì</a:t>
            </a:r>
          </a:p>
          <a:p>
            <a: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  <a:t>   Indirizzo IPv6 . . . . . . . . . . . . . . . . . : 2002:4f14:d576:e472:</a:t>
            </a:r>
            <a:r>
              <a:rPr lang="it-IT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1d6a:122:d129:b6a8</a:t>
            </a:r>
            <a: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  <a:t>(Preferenziale)</a:t>
            </a:r>
          </a:p>
          <a:p>
            <a: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  <a:t>   Indirizzo IPv6 temporaneo. . . . . . . . . . . . : 2002:4f14:d576:e472:3959:c71c:cfb9:eeee(Preferenziale)</a:t>
            </a:r>
          </a:p>
          <a:p>
            <a: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  <a:t>   Indirizzo IPv6 locale rispetto al collegamento . : fe80::</a:t>
            </a:r>
            <a:r>
              <a:rPr lang="it-IT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1d6a:122:d129:b6a8</a:t>
            </a:r>
            <a: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  <a:t>%17(Preferenziale)</a:t>
            </a:r>
          </a:p>
          <a:p>
            <a: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  <a:t>   Indirizzo IPv4. . . . . . . . . . . . : 10.0.0.100(Preferenziale)</a:t>
            </a:r>
          </a:p>
          <a:p>
            <a: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it-IT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Subnet</a:t>
            </a:r>
            <a: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  <a:t> . . . . . . . . . . . . . : 255.255.255.0</a:t>
            </a:r>
          </a:p>
          <a:p>
            <a: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it-IT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Lease</a:t>
            </a:r>
            <a: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  <a:t> ottenuto. . . . . . . . . . . . : sabato 4 aprile 2015 23.54.07</a:t>
            </a:r>
          </a:p>
          <a:p>
            <a: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  <a:t>   Scadenza </a:t>
            </a:r>
            <a:r>
              <a:rPr lang="it-IT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lease</a:t>
            </a:r>
            <a: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  <a:t> . . . . . . . . . . .  : domenica 5 aprile 2015 23.54.06</a:t>
            </a:r>
          </a:p>
          <a:p>
            <a: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  <a:t>   Gateway predefinito . . . . . . . . . : fe80::9ed3:6dff:fea1:5673%17</a:t>
            </a:r>
          </a:p>
          <a:p>
            <a: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      10.0.0.1</a:t>
            </a:r>
          </a:p>
          <a:p>
            <a: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  <a:t>   Server DHCP . . . . . . . . . . . . . : 10.0.0.1</a:t>
            </a:r>
          </a:p>
          <a:p>
            <a: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  <a:t>   IAID DHCPv6 . . . . . . . . . . . : 775727604</a:t>
            </a:r>
          </a:p>
          <a:p>
            <a: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  <a:t>   DUID Client DHCPv6. . . . . . . . : 00-01-00-01-19-2D-5C-A3-3C-A9-F4-28-4F-E0</a:t>
            </a:r>
          </a:p>
          <a:p>
            <a: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  <a:t>   Server DNS . . . . . . . . . . . . .  : 10.0.0.1</a:t>
            </a:r>
          </a:p>
          <a:p>
            <a: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  <a:t>   NetBIOS su TCP/IP . . . . . . . . . . : Attivato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8850266" y="1273951"/>
            <a:ext cx="3113106" cy="99627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0" vert="horz" wrap="square" lIns="163830" tIns="163830" rIns="163830" bIns="163830" numCol="1" spcCol="1270" anchor="ctr" anchorCtr="0">
            <a:noAutofit/>
          </a:bodyPr>
          <a:lstStyle/>
          <a:p>
            <a:pPr lvl="0" defTabSz="19113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0" i="0" kern="1200" baseline="0" dirty="0"/>
              <a:t>In IPv4 </a:t>
            </a:r>
            <a:r>
              <a:rPr lang="en-US" sz="1400" b="0" i="0" kern="1200" baseline="0" dirty="0" err="1"/>
              <a:t>esiste</a:t>
            </a:r>
            <a:r>
              <a:rPr lang="en-US" sz="1400" b="0" i="0" kern="1200" baseline="0" dirty="0"/>
              <a:t> </a:t>
            </a:r>
            <a:r>
              <a:rPr lang="en-US" sz="1400" b="0" i="0" kern="1200" baseline="0" dirty="0" err="1"/>
              <a:t>l’</a:t>
            </a:r>
            <a:r>
              <a:rPr lang="en-US" sz="1400" b="1" i="0" kern="1200" baseline="0" dirty="0" err="1"/>
              <a:t>APIPA</a:t>
            </a:r>
            <a:r>
              <a:rPr lang="en-US" sz="1400" b="1" i="0" kern="1200" baseline="0" dirty="0"/>
              <a:t> (169.254.0.0/16)</a:t>
            </a:r>
            <a:r>
              <a:rPr lang="en-US" sz="1400" b="0" i="0" kern="1200" dirty="0"/>
              <a:t> </a:t>
            </a:r>
            <a:r>
              <a:rPr lang="en-US" sz="1400" b="0" i="0" kern="1200" dirty="0" err="1"/>
              <a:t>descritto</a:t>
            </a:r>
            <a:r>
              <a:rPr lang="en-US" sz="1400" b="0" i="0" kern="1200" dirty="0"/>
              <a:t> </a:t>
            </a:r>
            <a:r>
              <a:rPr lang="en-US" sz="1400" b="0" i="0" kern="1200" dirty="0" err="1"/>
              <a:t>nella</a:t>
            </a:r>
            <a:r>
              <a:rPr lang="en-US" sz="1400" b="0" i="0" kern="1200" dirty="0"/>
              <a:t> RFC 3927, ma </a:t>
            </a:r>
            <a:r>
              <a:rPr lang="en-US" sz="1400" b="0" i="0" kern="1200" dirty="0" err="1"/>
              <a:t>gli</a:t>
            </a:r>
            <a:r>
              <a:rPr lang="en-US" sz="1400" b="0" i="0" kern="1200" dirty="0"/>
              <a:t> IP </a:t>
            </a:r>
            <a:r>
              <a:rPr lang="en-US" sz="1400" b="0" i="0" kern="1200" dirty="0" err="1"/>
              <a:t>appartengono</a:t>
            </a:r>
            <a:r>
              <a:rPr lang="en-US" sz="1400" b="0" i="0" kern="1200" dirty="0"/>
              <a:t> ad un range </a:t>
            </a:r>
            <a:r>
              <a:rPr lang="en-US" sz="1400" b="0" i="0" kern="1200" dirty="0" err="1"/>
              <a:t>privato</a:t>
            </a:r>
            <a:r>
              <a:rPr lang="en-US" sz="1400" b="0" i="0" kern="1200" dirty="0"/>
              <a:t> non </a:t>
            </a:r>
            <a:r>
              <a:rPr lang="en-US" sz="1400" b="0" i="0" kern="1200" dirty="0" err="1"/>
              <a:t>instradabili</a:t>
            </a:r>
            <a:r>
              <a:rPr lang="en-US" sz="1400" b="0" i="0" kern="1200" dirty="0"/>
              <a:t> in Internet</a:t>
            </a:r>
            <a:r>
              <a:rPr lang="en-US" sz="1400" b="0" i="0" kern="1200" baseline="0" dirty="0"/>
              <a:t> </a:t>
            </a:r>
            <a:endParaRPr lang="it-IT" sz="1400" kern="1200" dirty="0"/>
          </a:p>
        </p:txBody>
      </p:sp>
      <p:sp>
        <p:nvSpPr>
          <p:cNvPr id="13" name="Rettangolo arrotondato 12"/>
          <p:cNvSpPr/>
          <p:nvPr/>
        </p:nvSpPr>
        <p:spPr bwMode="ltGray">
          <a:xfrm>
            <a:off x="263352" y="3174602"/>
            <a:ext cx="11377264" cy="226540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Condensed" pitchFamily="34" charset="0"/>
              <a:ea typeface="+mn-ea"/>
              <a:cs typeface="+mn-cs"/>
            </a:endParaRPr>
          </a:p>
        </p:txBody>
      </p:sp>
      <p:sp>
        <p:nvSpPr>
          <p:cNvPr id="9" name="Rounded Rectangular Callout 7"/>
          <p:cNvSpPr/>
          <p:nvPr/>
        </p:nvSpPr>
        <p:spPr bwMode="auto">
          <a:xfrm>
            <a:off x="7664870" y="3489358"/>
            <a:ext cx="4032448" cy="898210"/>
          </a:xfrm>
          <a:prstGeom prst="wedgeRoundRectCallout">
            <a:avLst>
              <a:gd name="adj1" fmla="val -40376"/>
              <a:gd name="adj2" fmla="val -68238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/>
            <a:r>
              <a:rPr lang="en-US" sz="1600" dirty="0" err="1">
                <a:solidFill>
                  <a:schemeClr val="tx1">
                    <a:alpha val="98824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Gli</a:t>
            </a:r>
            <a:r>
              <a:rPr lang="en-US" sz="1600" dirty="0">
                <a:solidFill>
                  <a:schemeClr val="tx1">
                    <a:alpha val="98824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1600" dirty="0" err="1">
                <a:solidFill>
                  <a:schemeClr val="tx1">
                    <a:alpha val="98824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indirizzi</a:t>
            </a:r>
            <a:r>
              <a:rPr lang="en-US" sz="1600" dirty="0">
                <a:solidFill>
                  <a:schemeClr val="tx1">
                    <a:alpha val="98824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Link-local </a:t>
            </a:r>
            <a:r>
              <a:rPr lang="en-US" sz="1600" dirty="0" err="1">
                <a:solidFill>
                  <a:schemeClr val="tx1">
                    <a:alpha val="98824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hanno</a:t>
            </a:r>
            <a:r>
              <a:rPr lang="en-US" sz="1600" dirty="0">
                <a:solidFill>
                  <a:schemeClr val="tx1">
                    <a:alpha val="98824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1600" dirty="0" err="1">
                <a:solidFill>
                  <a:schemeClr val="tx1">
                    <a:alpha val="98824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una</a:t>
            </a:r>
            <a:r>
              <a:rPr lang="en-US" sz="1600" dirty="0">
                <a:solidFill>
                  <a:schemeClr val="tx1">
                    <a:alpha val="98824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Zone ID (o Scope ID) </a:t>
            </a:r>
            <a:r>
              <a:rPr lang="en-US" sz="1600" dirty="0" err="1">
                <a:solidFill>
                  <a:schemeClr val="tx1">
                    <a:alpha val="98824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rappresentato</a:t>
            </a:r>
            <a:r>
              <a:rPr lang="en-US" sz="1600" dirty="0">
                <a:solidFill>
                  <a:schemeClr val="tx1">
                    <a:alpha val="98824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da %&lt;ID&gt; </a:t>
            </a:r>
            <a:r>
              <a:rPr lang="en-US" sz="1600" dirty="0" err="1">
                <a:solidFill>
                  <a:schemeClr val="tx1">
                    <a:alpha val="98824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dopo</a:t>
            </a:r>
            <a:r>
              <a:rPr lang="en-US" sz="1600" dirty="0">
                <a:solidFill>
                  <a:schemeClr val="tx1">
                    <a:alpha val="98824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1600" dirty="0" err="1">
                <a:solidFill>
                  <a:schemeClr val="tx1">
                    <a:alpha val="98824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l’indirizzo</a:t>
            </a:r>
            <a:r>
              <a:rPr lang="en-US" sz="1600" dirty="0">
                <a:solidFill>
                  <a:schemeClr val="tx1">
                    <a:alpha val="98824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IPv6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119336" y="5912320"/>
            <a:ext cx="11953328" cy="8736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0" vert="horz" wrap="square" lIns="163830" tIns="163830" rIns="163830" bIns="163830" numCol="1" spcCol="1270" anchor="ctr" anchorCtr="0">
            <a:noAutofit/>
          </a:bodyPr>
          <a:lstStyle>
            <a:defPPr>
              <a:defRPr lang="it-IT"/>
            </a:defPPr>
            <a:lvl1pPr lvl="0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1600" b="0" i="0" baseline="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it-IT" b="1" dirty="0" err="1"/>
              <a:t>StateLess</a:t>
            </a:r>
            <a:r>
              <a:rPr lang="it-IT" b="1" dirty="0"/>
              <a:t> </a:t>
            </a:r>
            <a:r>
              <a:rPr lang="it-IT" b="1" dirty="0" err="1"/>
              <a:t>Address</a:t>
            </a:r>
            <a:r>
              <a:rPr lang="it-IT" b="1" dirty="0"/>
              <a:t> </a:t>
            </a:r>
            <a:r>
              <a:rPr lang="it-IT" b="1" dirty="0" err="1"/>
              <a:t>AutoConfiguration</a:t>
            </a:r>
            <a:r>
              <a:rPr lang="it-IT" dirty="0"/>
              <a:t> (SLAAC): indirizzo Globale e Link-Local generati automaticamente con </a:t>
            </a:r>
            <a:r>
              <a:rPr lang="it-IT" b="1" dirty="0">
                <a:solidFill>
                  <a:schemeClr val="accent1"/>
                </a:solidFill>
              </a:rPr>
              <a:t>Interface ID</a:t>
            </a:r>
            <a:r>
              <a:rPr lang="it-IT" dirty="0"/>
              <a:t> </a:t>
            </a:r>
            <a:r>
              <a:rPr lang="it-IT" dirty="0" err="1"/>
              <a:t>randomica</a:t>
            </a:r>
            <a:r>
              <a:rPr lang="it-IT" dirty="0"/>
              <a:t> (Vista/2008 e </a:t>
            </a:r>
            <a:r>
              <a:rPr lang="it-IT" dirty="0" err="1"/>
              <a:t>succ</a:t>
            </a:r>
            <a:r>
              <a:rPr lang="it-IT" dirty="0"/>
              <a:t>.) o basato sul MAC (EUI-64 in XP/2003) </a:t>
            </a:r>
          </a:p>
          <a:p>
            <a:r>
              <a:rPr lang="it-IT" dirty="0"/>
              <a:t>W7/2008 R2 riutilizzano il random ID nell’indirizzo Global e nell’ULA</a:t>
            </a:r>
          </a:p>
        </p:txBody>
      </p:sp>
      <p:sp>
        <p:nvSpPr>
          <p:cNvPr id="28" name="Rettangolo arrotondato 27"/>
          <p:cNvSpPr/>
          <p:nvPr/>
        </p:nvSpPr>
        <p:spPr bwMode="ltGray">
          <a:xfrm>
            <a:off x="263352" y="2705126"/>
            <a:ext cx="11377264" cy="226540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Condensed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72110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Indirizzi IPv6 temporanei (RFC 4941 sec. 3.3)</a:t>
            </a:r>
          </a:p>
        </p:txBody>
      </p:sp>
      <p:sp>
        <p:nvSpPr>
          <p:cNvPr id="2" name="Rettangolo 1"/>
          <p:cNvSpPr/>
          <p:nvPr/>
        </p:nvSpPr>
        <p:spPr>
          <a:xfrm>
            <a:off x="119336" y="1124744"/>
            <a:ext cx="11953328" cy="4616648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  <a:t>Scheda Ethernet </a:t>
            </a:r>
            <a:r>
              <a:rPr lang="it-IT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Ethernet</a:t>
            </a:r>
            <a: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  <a:t> 6:</a:t>
            </a:r>
          </a:p>
          <a:p>
            <a:endParaRPr lang="it-IT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  <a:t>   Suffisso DNS specifico per connessione:</a:t>
            </a:r>
          </a:p>
          <a:p>
            <a: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  <a:t>   Descrizione . . . . . . . . . . . . . : Intel(R) 82579LM Gigabit Network Connection</a:t>
            </a:r>
          </a:p>
          <a:p>
            <a: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  <a:t>   Indirizzo fisico. . . . . . . . . . . : 3C-A9-F4-28-4F-E0</a:t>
            </a:r>
          </a:p>
          <a:p>
            <a: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  <a:t>   DHCP abilitato. . . . . . . . . . . . : Sì</a:t>
            </a:r>
          </a:p>
          <a:p>
            <a: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  <a:t>   Configurazione automatica abilitata   : Sì</a:t>
            </a:r>
          </a:p>
          <a:p>
            <a: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  <a:t>   Indirizzo IPv6 . . . . . . . . . . . . . . . . . : 2002:4f14:d576:e472:1d6a:122:d129:b6a8(Preferenziale)</a:t>
            </a:r>
          </a:p>
          <a:p>
            <a: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  <a:t>   Indirizzo IPv6 temporaneo. . . . . . . . . . . . : 2002:4f14:d576:e472:3959:c71c:cfb9:eeee(Preferenziale)</a:t>
            </a:r>
          </a:p>
          <a:p>
            <a: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  <a:t>   Indirizzo IPv6 locale rispetto al collegamento . : fe80::1d6a:122:d129:b6a8%17(Preferenziale)</a:t>
            </a:r>
          </a:p>
          <a:p>
            <a: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  <a:t>   Indirizzo IPv4. . . . . . . . . . . . : 10.0.0.100(Preferenziale)</a:t>
            </a:r>
          </a:p>
          <a:p>
            <a: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it-IT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Subnet</a:t>
            </a:r>
            <a: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  <a:t> . . . . . . . . . . . . . : 255.255.255.0</a:t>
            </a:r>
          </a:p>
          <a:p>
            <a: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it-IT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Lease</a:t>
            </a:r>
            <a: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  <a:t> ottenuto. . . . . . . . . . . . : sabato 4 aprile 2015 23.54.07</a:t>
            </a:r>
          </a:p>
          <a:p>
            <a: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  <a:t>   Scadenza </a:t>
            </a:r>
            <a:r>
              <a:rPr lang="it-IT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lease</a:t>
            </a:r>
            <a: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  <a:t> . . . . . . . . . . .  : domenica 5 aprile 2015 23.54.06</a:t>
            </a:r>
          </a:p>
          <a:p>
            <a: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  <a:t>   Gateway predefinito . . . . . . . . . : fe80::9ed3:6dff:fea1:5673%17</a:t>
            </a:r>
          </a:p>
          <a:p>
            <a: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      10.0.0.1</a:t>
            </a:r>
          </a:p>
          <a:p>
            <a: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  <a:t>   Server DHCP . . . . . . . . . . . . . : 10.0.0.1</a:t>
            </a:r>
          </a:p>
          <a:p>
            <a: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  <a:t>   IAID DHCPv6 . . . . . . . . . . . : 775727604</a:t>
            </a:r>
          </a:p>
          <a:p>
            <a: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  <a:t>   DUID Client DHCPv6. . . . . . . . : 00-01-00-01-19-2D-5C-A3-3C-A9-F4-28-4F-E0</a:t>
            </a:r>
          </a:p>
          <a:p>
            <a: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  <a:t>   Server DNS . . . . . . . . . . . . .  : 10.0.0.1</a:t>
            </a:r>
          </a:p>
          <a:p>
            <a: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  <a:t>   NetBIOS su TCP/IP . . . . . . . . . . : Attivato</a:t>
            </a:r>
          </a:p>
        </p:txBody>
      </p:sp>
      <p:sp>
        <p:nvSpPr>
          <p:cNvPr id="13" name="Rettangolo arrotondato 12"/>
          <p:cNvSpPr/>
          <p:nvPr/>
        </p:nvSpPr>
        <p:spPr bwMode="ltGray">
          <a:xfrm>
            <a:off x="263352" y="2852936"/>
            <a:ext cx="11377264" cy="226540"/>
          </a:xfrm>
          <a:prstGeom prst="round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Condensed" pitchFamily="34" charset="0"/>
              <a:ea typeface="+mn-ea"/>
              <a:cs typeface="+mn-cs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119336" y="5794446"/>
            <a:ext cx="11953328" cy="9144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0" vert="horz" wrap="square" lIns="163830" tIns="163830" rIns="163830" bIns="163830" numCol="1" spcCol="1270" anchor="ctr" anchorCtr="0">
            <a:noAutofit/>
          </a:bodyPr>
          <a:lstStyle>
            <a:defPPr>
              <a:defRPr lang="it-IT"/>
            </a:defPPr>
            <a:lvl1pPr lvl="0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1600" b="0" i="0" baseline="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it-IT" dirty="0"/>
              <a:t>Indirizzo Global non viene registrato dinamicamente nel DNS dal Windows Client con una durata temporanea (7 giorni per default)</a:t>
            </a:r>
          </a:p>
          <a:p>
            <a:r>
              <a:rPr lang="it-IT" dirty="0"/>
              <a:t>Utilizzati da applicazioni client per inizializzare le comunicazioni (</a:t>
            </a:r>
            <a:r>
              <a:rPr lang="it-IT" dirty="0" err="1"/>
              <a:t>xes</a:t>
            </a:r>
            <a:r>
              <a:rPr lang="it-IT" dirty="0"/>
              <a:t>. Web browser)</a:t>
            </a:r>
          </a:p>
        </p:txBody>
      </p:sp>
      <p:sp>
        <p:nvSpPr>
          <p:cNvPr id="27" name="Rettangolo 26"/>
          <p:cNvSpPr/>
          <p:nvPr/>
        </p:nvSpPr>
        <p:spPr>
          <a:xfrm>
            <a:off x="9714362" y="1209219"/>
            <a:ext cx="2286294" cy="75454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0" vert="horz" wrap="square" lIns="163830" tIns="163830" rIns="163830" bIns="163830" numCol="1" spcCol="1270" anchor="ctr" anchorCtr="0">
            <a:noAutofit/>
          </a:bodyPr>
          <a:lstStyle/>
          <a:p>
            <a:pPr lvl="0" algn="ctr" defTabSz="19113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i="0" kern="1200" baseline="0" dirty="0" err="1"/>
              <a:t>Generati</a:t>
            </a:r>
            <a:r>
              <a:rPr lang="en-US" sz="1400" b="1" i="0" kern="1200" baseline="0" dirty="0"/>
              <a:t> </a:t>
            </a:r>
            <a:r>
              <a:rPr lang="en-US" sz="1400" b="1" i="0" kern="1200" baseline="0" dirty="0" err="1"/>
              <a:t>negli</a:t>
            </a:r>
            <a:r>
              <a:rPr lang="en-US" sz="1400" b="1" i="0" kern="1200" baseline="0" dirty="0"/>
              <a:t> OS Client</a:t>
            </a:r>
            <a:r>
              <a:rPr lang="en-US" sz="1400" b="1" dirty="0"/>
              <a:t> Windows </a:t>
            </a:r>
            <a:r>
              <a:rPr lang="en-US" sz="1400" b="1" i="0" kern="1200" baseline="0" dirty="0"/>
              <a:t>Vista e </a:t>
            </a:r>
            <a:r>
              <a:rPr lang="en-US" sz="1400" b="1" i="0" kern="1200" baseline="0" dirty="0" err="1"/>
              <a:t>succ</a:t>
            </a:r>
            <a:r>
              <a:rPr lang="en-US" sz="1400" b="1" i="0" kern="1200" baseline="0" dirty="0"/>
              <a:t>.</a:t>
            </a:r>
            <a:endParaRPr lang="it-IT" sz="1400" b="1" kern="1200" dirty="0"/>
          </a:p>
        </p:txBody>
      </p:sp>
      <p:sp>
        <p:nvSpPr>
          <p:cNvPr id="28" name="Stella a 32 punte 27"/>
          <p:cNvSpPr>
            <a:spLocks noChangeAspect="1"/>
          </p:cNvSpPr>
          <p:nvPr/>
        </p:nvSpPr>
        <p:spPr bwMode="ltGray">
          <a:xfrm>
            <a:off x="9120336" y="3433068"/>
            <a:ext cx="1871792" cy="1872000"/>
          </a:xfrm>
          <a:prstGeom prst="star32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Condensed" pitchFamily="34" charset="0"/>
                <a:ea typeface="+mn-ea"/>
                <a:cs typeface="+mn-cs"/>
              </a:rPr>
              <a:t>L’ID random</a:t>
            </a:r>
            <a:b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Condensed" pitchFamily="34" charset="0"/>
                <a:ea typeface="+mn-ea"/>
                <a:cs typeface="+mn-cs"/>
              </a:rPr>
            </a:br>
            <a:r>
              <a:rPr kumimoji="0" lang="it-IT" sz="1200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Condensed" pitchFamily="34" charset="0"/>
                <a:ea typeface="+mn-ea"/>
                <a:cs typeface="+mn-cs"/>
              </a:rPr>
              <a:t>garantisce</a:t>
            </a: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200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Condensed" pitchFamily="34" charset="0"/>
                <a:ea typeface="+mn-ea"/>
                <a:cs typeface="+mn-cs"/>
              </a:rPr>
              <a:t>la privacy rispetto</a:t>
            </a: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200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Condensed" pitchFamily="34" charset="0"/>
                <a:ea typeface="+mn-ea"/>
                <a:cs typeface="+mn-cs"/>
              </a:rPr>
              <a:t> all’EUI-64 che è</a:t>
            </a:r>
            <a:br>
              <a:rPr kumimoji="0" lang="it-IT" sz="1200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Condensed" pitchFamily="34" charset="0"/>
                <a:ea typeface="+mn-ea"/>
                <a:cs typeface="+mn-cs"/>
              </a:rPr>
            </a:br>
            <a:r>
              <a:rPr kumimoji="0" lang="it-IT" sz="1200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Condensed" pitchFamily="34" charset="0"/>
                <a:ea typeface="+mn-ea"/>
                <a:cs typeface="+mn-cs"/>
              </a:rPr>
              <a:t>basato sul MAC</a:t>
            </a:r>
            <a:endParaRPr kumimoji="0" lang="it-IT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Condensed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17239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DHCPv6 (RFC 3315)</a:t>
            </a:r>
          </a:p>
        </p:txBody>
      </p:sp>
      <p:grpSp>
        <p:nvGrpSpPr>
          <p:cNvPr id="7" name="Gruppo 6"/>
          <p:cNvGrpSpPr/>
          <p:nvPr/>
        </p:nvGrpSpPr>
        <p:grpSpPr>
          <a:xfrm>
            <a:off x="119336" y="1268760"/>
            <a:ext cx="6696744" cy="1620000"/>
            <a:chOff x="3502" y="966758"/>
            <a:chExt cx="2778342" cy="1667005"/>
          </a:xfrm>
          <a:solidFill>
            <a:schemeClr val="accent3"/>
          </a:solidFill>
        </p:grpSpPr>
        <p:sp>
          <p:nvSpPr>
            <p:cNvPr id="8" name="Rettangolo 7"/>
            <p:cNvSpPr/>
            <p:nvPr/>
          </p:nvSpPr>
          <p:spPr>
            <a:xfrm>
              <a:off x="3502" y="966758"/>
              <a:ext cx="2778342" cy="1667005"/>
            </a:xfrm>
            <a:prstGeom prst="rect">
              <a:avLst/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ettangolo 8"/>
            <p:cNvSpPr/>
            <p:nvPr/>
          </p:nvSpPr>
          <p:spPr>
            <a:xfrm>
              <a:off x="3502" y="966758"/>
              <a:ext cx="2778342" cy="166700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3830" tIns="163830" rIns="163830" bIns="163830" numCol="1" spcCol="1270" anchor="ctr" anchorCtr="0">
              <a:noAutofit/>
            </a:bodyPr>
            <a:lstStyle/>
            <a:p>
              <a:pPr lvl="0" defTabSz="19113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b="1" i="0" kern="1200" baseline="0" dirty="0" err="1"/>
                <a:t>Statefull</a:t>
              </a:r>
              <a:endParaRPr lang="en-US" sz="2400" b="1" dirty="0"/>
            </a:p>
            <a:p>
              <a:pPr marL="285750" lvl="0" indent="-285750" defTabSz="19113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it-IT" dirty="0"/>
                <a:t>Router </a:t>
              </a:r>
              <a:r>
                <a:rPr lang="it-IT" dirty="0" err="1"/>
                <a:t>advertisements</a:t>
              </a:r>
              <a:r>
                <a:rPr lang="it-IT" dirty="0"/>
                <a:t> </a:t>
              </a:r>
              <a:r>
                <a:rPr lang="it-IT" dirty="0" err="1"/>
                <a:t>message</a:t>
              </a:r>
              <a:r>
                <a:rPr lang="it-IT" dirty="0"/>
                <a:t> (RA) con </a:t>
              </a:r>
              <a:r>
                <a:rPr lang="it-IT" dirty="0" err="1"/>
                <a:t>flag</a:t>
              </a:r>
              <a:r>
                <a:rPr lang="it-IT" dirty="0"/>
                <a:t> M=1 e O=1</a:t>
              </a:r>
            </a:p>
            <a:p>
              <a:pPr marL="285750" lvl="0" indent="-285750" defTabSz="1911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it-IT" dirty="0"/>
                <a:t>Indirizzo IPv6 non-link-</a:t>
              </a:r>
              <a:r>
                <a:rPr lang="it-IT" dirty="0" err="1"/>
                <a:t>local</a:t>
              </a:r>
              <a:r>
                <a:rPr lang="it-IT" dirty="0"/>
                <a:t> assegnato tramite server DHCPv6</a:t>
              </a:r>
            </a:p>
            <a:p>
              <a:pPr marL="285750" lvl="0" indent="-285750" defTabSz="19113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it-IT" dirty="0"/>
                <a:t>Opzioni assegnate tramite scope DHCPv6 (tranne Gateway)</a:t>
              </a:r>
              <a:endParaRPr lang="it-IT" sz="2400" kern="1200" dirty="0"/>
            </a:p>
          </p:txBody>
        </p:sp>
      </p:grpSp>
      <p:grpSp>
        <p:nvGrpSpPr>
          <p:cNvPr id="14" name="Gruppo 13"/>
          <p:cNvGrpSpPr/>
          <p:nvPr/>
        </p:nvGrpSpPr>
        <p:grpSpPr>
          <a:xfrm>
            <a:off x="119336" y="2997152"/>
            <a:ext cx="6696744" cy="1800000"/>
            <a:chOff x="3502" y="966758"/>
            <a:chExt cx="2778342" cy="1667005"/>
          </a:xfrm>
        </p:grpSpPr>
        <p:sp>
          <p:nvSpPr>
            <p:cNvPr id="15" name="Rettangolo 14"/>
            <p:cNvSpPr/>
            <p:nvPr/>
          </p:nvSpPr>
          <p:spPr>
            <a:xfrm>
              <a:off x="3502" y="966758"/>
              <a:ext cx="2778342" cy="1667005"/>
            </a:xfrm>
            <a:prstGeom prst="rect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ettangolo 15"/>
            <p:cNvSpPr/>
            <p:nvPr/>
          </p:nvSpPr>
          <p:spPr>
            <a:xfrm>
              <a:off x="3502" y="966758"/>
              <a:ext cx="2778342" cy="16670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3830" tIns="163830" rIns="163830" bIns="163830" numCol="1" spcCol="1270" anchor="ctr" anchorCtr="0">
              <a:noAutofit/>
            </a:bodyPr>
            <a:lstStyle/>
            <a:p>
              <a:pPr lvl="0" defTabSz="19113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b="1" i="0" kern="1200" baseline="0" dirty="0"/>
                <a:t>Stateless</a:t>
              </a:r>
              <a:endParaRPr lang="en-US" sz="2400" b="1" dirty="0"/>
            </a:p>
            <a:p>
              <a:pPr marL="285750" lvl="0" indent="-285750" defTabSz="19113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it-IT" dirty="0"/>
                <a:t>Router </a:t>
              </a:r>
              <a:r>
                <a:rPr lang="it-IT" dirty="0" err="1"/>
                <a:t>advertisements</a:t>
              </a:r>
              <a:r>
                <a:rPr lang="it-IT" dirty="0"/>
                <a:t> </a:t>
              </a:r>
              <a:r>
                <a:rPr lang="it-IT" dirty="0" err="1"/>
                <a:t>message</a:t>
              </a:r>
              <a:r>
                <a:rPr lang="it-IT" dirty="0"/>
                <a:t> (RA) con </a:t>
              </a:r>
              <a:r>
                <a:rPr lang="it-IT" dirty="0" err="1"/>
                <a:t>flag</a:t>
              </a:r>
              <a:r>
                <a:rPr lang="it-IT" dirty="0"/>
                <a:t> M=0 e O=1</a:t>
              </a:r>
            </a:p>
            <a:p>
              <a:pPr marL="285750" lvl="0" indent="-285750" defTabSz="19113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it-IT" dirty="0"/>
                <a:t>Il server DHCPv6 assegna solo le opzioni (tranne Gateway)</a:t>
              </a:r>
            </a:p>
            <a:p>
              <a:pPr marL="285750" lvl="0" indent="-285750" defTabSz="1911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dirty="0" err="1"/>
                <a:t>Assegnazione</a:t>
              </a:r>
              <a:r>
                <a:rPr lang="en-US" dirty="0"/>
                <a:t> </a:t>
              </a:r>
              <a:r>
                <a:rPr lang="en-US" dirty="0" err="1"/>
                <a:t>indirizzi</a:t>
              </a:r>
              <a:r>
                <a:rPr lang="en-US" dirty="0"/>
                <a:t> IPv6 link-local e non-link-local </a:t>
              </a:r>
              <a:r>
                <a:rPr lang="en-US" dirty="0" err="1"/>
                <a:t>assegnati</a:t>
              </a:r>
              <a:r>
                <a:rPr lang="en-US" dirty="0"/>
                <a:t> </a:t>
              </a:r>
              <a:r>
                <a:rPr lang="en-US" dirty="0" err="1"/>
                <a:t>tramite</a:t>
              </a:r>
              <a:r>
                <a:rPr lang="en-US" dirty="0"/>
                <a:t> </a:t>
              </a:r>
              <a:r>
                <a:rPr lang="en-US" dirty="0" err="1"/>
                <a:t>interscambio</a:t>
              </a:r>
              <a:r>
                <a:rPr lang="en-US" dirty="0"/>
                <a:t> di RA Solicitation e RA con routers </a:t>
              </a:r>
              <a:r>
                <a:rPr lang="en-US" dirty="0" err="1"/>
                <a:t>vicini</a:t>
              </a:r>
              <a:endParaRPr lang="it-IT" kern="1200" dirty="0"/>
            </a:p>
          </p:txBody>
        </p:sp>
      </p:grpSp>
      <p:grpSp>
        <p:nvGrpSpPr>
          <p:cNvPr id="18" name="Gruppo 17"/>
          <p:cNvGrpSpPr/>
          <p:nvPr/>
        </p:nvGrpSpPr>
        <p:grpSpPr>
          <a:xfrm>
            <a:off x="7111071" y="1557866"/>
            <a:ext cx="1856761" cy="1455714"/>
            <a:chOff x="7032104" y="1515893"/>
            <a:chExt cx="1728194" cy="1455714"/>
          </a:xfrm>
          <a:solidFill>
            <a:schemeClr val="accent1"/>
          </a:solidFill>
        </p:grpSpPr>
        <p:sp>
          <p:nvSpPr>
            <p:cNvPr id="13" name="Rounded Rectangular Callout 44"/>
            <p:cNvSpPr/>
            <p:nvPr/>
          </p:nvSpPr>
          <p:spPr bwMode="auto">
            <a:xfrm>
              <a:off x="7032106" y="1531607"/>
              <a:ext cx="1728192" cy="1440000"/>
            </a:xfrm>
            <a:prstGeom prst="wedgeRoundRectCallout">
              <a:avLst>
                <a:gd name="adj1" fmla="val -98306"/>
                <a:gd name="adj2" fmla="val 20137"/>
                <a:gd name="adj3" fmla="val 16667"/>
              </a:avLst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285750" indent="-285750" defTabSz="914099"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chemeClr val="tx2">
                    <a:alpha val="98824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Rounded Rectangular Callout 44"/>
            <p:cNvSpPr/>
            <p:nvPr/>
          </p:nvSpPr>
          <p:spPr bwMode="auto">
            <a:xfrm>
              <a:off x="7032104" y="1515893"/>
              <a:ext cx="1728192" cy="1440000"/>
            </a:xfrm>
            <a:prstGeom prst="wedgeRoundRectCallout">
              <a:avLst>
                <a:gd name="adj1" fmla="val -98935"/>
                <a:gd name="adj2" fmla="val 105096"/>
                <a:gd name="adj3" fmla="val 16667"/>
              </a:avLst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285750" indent="-285750" defTabSz="914099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2">
                      <a:alpha val="98824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Network prefix</a:t>
              </a:r>
            </a:p>
            <a:p>
              <a:pPr marL="285750" indent="-285750" defTabSz="914099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2">
                      <a:alpha val="98824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DNS server(s)</a:t>
              </a:r>
            </a:p>
            <a:p>
              <a:pPr marL="285750" indent="-285750" defTabSz="914099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2">
                      <a:alpha val="98824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NTP server (s)</a:t>
              </a:r>
            </a:p>
            <a:p>
              <a:pPr marL="285750" indent="-285750" defTabSz="914099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2">
                      <a:alpha val="98824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TFTP server(s)</a:t>
              </a:r>
            </a:p>
            <a:p>
              <a:pPr marL="285750" indent="-285750" defTabSz="914099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2">
                      <a:alpha val="98824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Option code(s)</a:t>
              </a:r>
            </a:p>
          </p:txBody>
        </p:sp>
      </p:grpSp>
      <p:sp>
        <p:nvSpPr>
          <p:cNvPr id="19" name="Rettangolo 18"/>
          <p:cNvSpPr/>
          <p:nvPr/>
        </p:nvSpPr>
        <p:spPr>
          <a:xfrm>
            <a:off x="119336" y="6522416"/>
            <a:ext cx="93228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>
                <a:hlinkClick r:id="rId3"/>
              </a:rPr>
              <a:t>https://docs.microsoft.com/en-us/previous-versions/technet-magazine/cc162485(v=msdn.10)</a:t>
            </a:r>
            <a:r>
              <a:rPr lang="it-IT" sz="1600" dirty="0"/>
              <a:t> </a:t>
            </a:r>
          </a:p>
        </p:txBody>
      </p:sp>
      <p:grpSp>
        <p:nvGrpSpPr>
          <p:cNvPr id="20" name="Gruppo 19"/>
          <p:cNvGrpSpPr/>
          <p:nvPr/>
        </p:nvGrpSpPr>
        <p:grpSpPr>
          <a:xfrm>
            <a:off x="119336" y="4902416"/>
            <a:ext cx="6696744" cy="1620000"/>
            <a:chOff x="3502" y="966758"/>
            <a:chExt cx="2778342" cy="1667005"/>
          </a:xfrm>
          <a:solidFill>
            <a:schemeClr val="accent5"/>
          </a:solidFill>
        </p:grpSpPr>
        <p:sp>
          <p:nvSpPr>
            <p:cNvPr id="21" name="Rettangolo 20"/>
            <p:cNvSpPr/>
            <p:nvPr/>
          </p:nvSpPr>
          <p:spPr>
            <a:xfrm>
              <a:off x="3502" y="966758"/>
              <a:ext cx="2778342" cy="1667005"/>
            </a:xfrm>
            <a:prstGeom prst="rect">
              <a:avLst/>
            </a:prstGeom>
            <a:grpFill/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ettangolo 21"/>
            <p:cNvSpPr/>
            <p:nvPr/>
          </p:nvSpPr>
          <p:spPr>
            <a:xfrm>
              <a:off x="3502" y="966758"/>
              <a:ext cx="2778342" cy="166700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3830" tIns="163830" rIns="163830" bIns="163830" numCol="1" spcCol="1270" anchor="ctr" anchorCtr="0">
              <a:noAutofit/>
            </a:bodyPr>
            <a:lstStyle/>
            <a:p>
              <a:pPr lvl="0" defTabSz="19113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b="1" i="0" kern="1200" baseline="0" dirty="0"/>
                <a:t>Stateless Address </a:t>
              </a:r>
              <a:r>
                <a:rPr lang="en-US" sz="2400" b="1" i="0" kern="1200" baseline="0" dirty="0" err="1"/>
                <a:t>Autoconfiguration</a:t>
              </a:r>
              <a:r>
                <a:rPr lang="en-US" sz="2400" b="1" i="0" kern="1200" baseline="0" dirty="0"/>
                <a:t> (SLAAC)</a:t>
              </a:r>
              <a:endParaRPr lang="en-US" sz="2400" b="1" dirty="0"/>
            </a:p>
            <a:p>
              <a:pPr marL="285750" lvl="0" indent="-285750" defTabSz="19113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it-IT" dirty="0"/>
                <a:t>Router </a:t>
              </a:r>
              <a:r>
                <a:rPr lang="it-IT" dirty="0" err="1"/>
                <a:t>advertisements</a:t>
              </a:r>
              <a:r>
                <a:rPr lang="it-IT" dirty="0"/>
                <a:t> </a:t>
              </a:r>
              <a:r>
                <a:rPr lang="it-IT" dirty="0" err="1"/>
                <a:t>message</a:t>
              </a:r>
              <a:r>
                <a:rPr lang="it-IT" dirty="0"/>
                <a:t> (RA) con </a:t>
              </a:r>
              <a:r>
                <a:rPr lang="it-IT" dirty="0" err="1"/>
                <a:t>flag</a:t>
              </a:r>
              <a:r>
                <a:rPr lang="it-IT" dirty="0"/>
                <a:t> M=0 e O=0</a:t>
              </a:r>
            </a:p>
            <a:p>
              <a:pPr marL="285750" lvl="0" indent="-285750" defTabSz="1911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dirty="0" err="1"/>
                <a:t>Assegnazione</a:t>
              </a:r>
              <a:r>
                <a:rPr lang="en-US" dirty="0"/>
                <a:t> </a:t>
              </a:r>
              <a:r>
                <a:rPr lang="en-US" dirty="0" err="1"/>
                <a:t>indirizzi</a:t>
              </a:r>
              <a:r>
                <a:rPr lang="en-US" dirty="0"/>
                <a:t> IPv6 link-local e non-link-local </a:t>
              </a:r>
              <a:r>
                <a:rPr lang="en-US" dirty="0" err="1"/>
                <a:t>assegnati</a:t>
              </a:r>
              <a:r>
                <a:rPr lang="en-US" dirty="0"/>
                <a:t> </a:t>
              </a:r>
              <a:r>
                <a:rPr lang="en-US" dirty="0" err="1"/>
                <a:t>tramite</a:t>
              </a:r>
              <a:r>
                <a:rPr lang="en-US" dirty="0"/>
                <a:t> </a:t>
              </a:r>
              <a:r>
                <a:rPr lang="en-US" dirty="0" err="1"/>
                <a:t>interscambio</a:t>
              </a:r>
              <a:r>
                <a:rPr lang="en-US" dirty="0"/>
                <a:t> di RA Solicitation e RA con routers </a:t>
              </a:r>
              <a:r>
                <a:rPr lang="en-US" dirty="0" err="1"/>
                <a:t>vicini</a:t>
              </a:r>
              <a:endParaRPr lang="it-IT" kern="1200" dirty="0"/>
            </a:p>
          </p:txBody>
        </p:sp>
      </p:grpSp>
      <p:sp>
        <p:nvSpPr>
          <p:cNvPr id="29" name="Freccia a inversione 28"/>
          <p:cNvSpPr/>
          <p:nvPr/>
        </p:nvSpPr>
        <p:spPr bwMode="ltGray">
          <a:xfrm rot="5400000">
            <a:off x="6265021" y="4246095"/>
            <a:ext cx="2520281" cy="1318139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gradFill flip="none" rotWithShape="1">
            <a:gsLst>
              <a:gs pos="0">
                <a:schemeClr val="bg2"/>
              </a:gs>
              <a:gs pos="95000">
                <a:schemeClr val="accent5"/>
              </a:gs>
            </a:gsLst>
            <a:lin ang="18900000" scaled="1"/>
            <a:tileRect/>
          </a:gradFill>
          <a:ln w="48000" cap="flat" cmpd="thickThin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Condensed" pitchFamily="34" charset="0"/>
              <a:ea typeface="+mn-ea"/>
              <a:cs typeface="+mn-cs"/>
            </a:endParaRPr>
          </a:p>
        </p:txBody>
      </p:sp>
      <p:sp>
        <p:nvSpPr>
          <p:cNvPr id="26" name="Rettangolo arrotondato 25"/>
          <p:cNvSpPr/>
          <p:nvPr/>
        </p:nvSpPr>
        <p:spPr bwMode="ltGray">
          <a:xfrm>
            <a:off x="7111071" y="4178207"/>
            <a:ext cx="1856761" cy="1100597"/>
          </a:xfrm>
          <a:prstGeom prst="round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1200" kern="0" dirty="0">
                <a:solidFill>
                  <a:schemeClr val="bg1"/>
                </a:solidFill>
                <a:latin typeface="Segoe Condensed" pitchFamily="34" charset="0"/>
              </a:rPr>
              <a:t>Lo scopo di questa modalità operativa è quello di permettere la gestione di opzioni alla SLAAC </a:t>
            </a:r>
            <a:endParaRPr kumimoji="0" lang="it-IT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Condensed" pitchFamily="34" charset="0"/>
            </a:endParaRPr>
          </a:p>
        </p:txBody>
      </p:sp>
      <p:sp>
        <p:nvSpPr>
          <p:cNvPr id="30" name="Rettangolo arrotondato 29"/>
          <p:cNvSpPr/>
          <p:nvPr/>
        </p:nvSpPr>
        <p:spPr bwMode="ltGray">
          <a:xfrm>
            <a:off x="9120336" y="2430184"/>
            <a:ext cx="2952329" cy="117837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48000" cap="flat" cmpd="thickThin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1200" kern="0" dirty="0">
                <a:solidFill>
                  <a:srgbClr val="000000"/>
                </a:solidFill>
                <a:latin typeface="Segoe Condensed" pitchFamily="34" charset="0"/>
              </a:rPr>
              <a:t>Il DHCPv6 non utilizza il MAC </a:t>
            </a:r>
            <a:r>
              <a:rPr lang="it-IT" sz="1200" kern="0" dirty="0" err="1">
                <a:solidFill>
                  <a:srgbClr val="000000"/>
                </a:solidFill>
                <a:latin typeface="Segoe Condensed" pitchFamily="34" charset="0"/>
              </a:rPr>
              <a:t>address</a:t>
            </a:r>
            <a:r>
              <a:rPr lang="it-IT" sz="1200" kern="0" dirty="0">
                <a:solidFill>
                  <a:srgbClr val="000000"/>
                </a:solidFill>
                <a:latin typeface="Segoe Condensed" pitchFamily="34" charset="0"/>
              </a:rPr>
              <a:t> come il DHCPv4, ma il </a:t>
            </a:r>
            <a:r>
              <a:rPr lang="it-IT" sz="1200" b="1" kern="0" dirty="0">
                <a:solidFill>
                  <a:schemeClr val="accent2"/>
                </a:solidFill>
                <a:latin typeface="Segoe Condensed" pitchFamily="34" charset="0"/>
              </a:rPr>
              <a:t>DHCP </a:t>
            </a:r>
            <a:r>
              <a:rPr lang="it-IT" sz="1200" b="1" kern="0" dirty="0" err="1">
                <a:solidFill>
                  <a:schemeClr val="accent2"/>
                </a:solidFill>
                <a:latin typeface="Segoe Condensed" pitchFamily="34" charset="0"/>
              </a:rPr>
              <a:t>Unique</a:t>
            </a:r>
            <a:r>
              <a:rPr lang="it-IT" sz="1200" b="1" kern="0" dirty="0">
                <a:solidFill>
                  <a:schemeClr val="accent2"/>
                </a:solidFill>
                <a:latin typeface="Segoe Condensed" pitchFamily="34" charset="0"/>
              </a:rPr>
              <a:t> </a:t>
            </a:r>
            <a:r>
              <a:rPr lang="it-IT" sz="1200" b="1" kern="0" dirty="0" err="1">
                <a:solidFill>
                  <a:schemeClr val="accent2"/>
                </a:solidFill>
                <a:latin typeface="Segoe Condensed" pitchFamily="34" charset="0"/>
              </a:rPr>
              <a:t>Identifier</a:t>
            </a:r>
            <a:r>
              <a:rPr lang="it-IT" sz="1200" b="1" kern="0" dirty="0">
                <a:solidFill>
                  <a:schemeClr val="accent2"/>
                </a:solidFill>
                <a:latin typeface="Segoe Condensed" pitchFamily="34" charset="0"/>
              </a:rPr>
              <a:t> (DUID)</a:t>
            </a:r>
            <a:r>
              <a:rPr lang="it-IT" sz="1200" kern="0" dirty="0">
                <a:solidFill>
                  <a:srgbClr val="000000"/>
                </a:solidFill>
                <a:latin typeface="Segoe Condensed" pitchFamily="34" charset="0"/>
              </a:rPr>
              <a:t> unico per </a:t>
            </a:r>
            <a:r>
              <a:rPr lang="it-IT" sz="1200" kern="0" dirty="0" err="1">
                <a:solidFill>
                  <a:srgbClr val="000000"/>
                </a:solidFill>
                <a:latin typeface="Segoe Condensed" pitchFamily="34" charset="0"/>
              </a:rPr>
              <a:t>host</a:t>
            </a:r>
            <a:r>
              <a:rPr lang="it-IT" sz="1200" kern="0" dirty="0">
                <a:solidFill>
                  <a:srgbClr val="000000"/>
                </a:solidFill>
                <a:latin typeface="Segoe Condensed" pitchFamily="34" charset="0"/>
              </a:rPr>
              <a:t> e l’I</a:t>
            </a:r>
            <a:r>
              <a:rPr lang="it-IT" sz="1200" b="1" kern="0" dirty="0">
                <a:solidFill>
                  <a:schemeClr val="accent2"/>
                </a:solidFill>
                <a:latin typeface="Segoe Condensed" pitchFamily="34" charset="0"/>
              </a:rPr>
              <a:t>nterface </a:t>
            </a:r>
            <a:r>
              <a:rPr lang="it-IT" sz="1200" b="1" kern="0" dirty="0" err="1">
                <a:solidFill>
                  <a:schemeClr val="accent2"/>
                </a:solidFill>
                <a:latin typeface="Segoe Condensed" pitchFamily="34" charset="0"/>
              </a:rPr>
              <a:t>Association</a:t>
            </a:r>
            <a:r>
              <a:rPr lang="it-IT" sz="1200" b="1" kern="0" dirty="0">
                <a:solidFill>
                  <a:schemeClr val="accent2"/>
                </a:solidFill>
                <a:latin typeface="Segoe Condensed" pitchFamily="34" charset="0"/>
              </a:rPr>
              <a:t> </a:t>
            </a:r>
            <a:r>
              <a:rPr lang="it-IT" sz="1200" b="1" kern="0" dirty="0" err="1">
                <a:solidFill>
                  <a:schemeClr val="accent2"/>
                </a:solidFill>
                <a:latin typeface="Segoe Condensed" pitchFamily="34" charset="0"/>
              </a:rPr>
              <a:t>Identifier</a:t>
            </a:r>
            <a:r>
              <a:rPr lang="it-IT" sz="1200" b="1" kern="0" dirty="0">
                <a:solidFill>
                  <a:schemeClr val="accent2"/>
                </a:solidFill>
                <a:latin typeface="Segoe Condensed" pitchFamily="34" charset="0"/>
              </a:rPr>
              <a:t> (IAID)</a:t>
            </a:r>
            <a:r>
              <a:rPr lang="it-IT" sz="1200" kern="0" dirty="0">
                <a:solidFill>
                  <a:srgbClr val="000000"/>
                </a:solidFill>
                <a:latin typeface="Segoe Condensed" pitchFamily="34" charset="0"/>
              </a:rPr>
              <a:t> unico per interfaccia</a:t>
            </a:r>
            <a:endParaRPr kumimoji="0" lang="it-I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Condensed" pitchFamily="34" charset="0"/>
            </a:endParaRPr>
          </a:p>
        </p:txBody>
      </p:sp>
      <p:sp>
        <p:nvSpPr>
          <p:cNvPr id="31" name="Rettangolo arrotondato 30"/>
          <p:cNvSpPr/>
          <p:nvPr/>
        </p:nvSpPr>
        <p:spPr bwMode="ltGray">
          <a:xfrm>
            <a:off x="9120336" y="1269754"/>
            <a:ext cx="2940265" cy="100811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48000" cap="flat" cmpd="thickThin" algn="ctr">
            <a:noFill/>
            <a:prstDash val="solid"/>
          </a:ln>
          <a:effectLst/>
        </p:spPr>
        <p:txBody>
          <a:bodyPr rtlCol="0" anchor="ctr"/>
          <a:lstStyle/>
          <a:p>
            <a:r>
              <a:rPr lang="it-IT" sz="1200" kern="0" dirty="0">
                <a:solidFill>
                  <a:srgbClr val="000000"/>
                </a:solidFill>
                <a:latin typeface="Segoe Condensed" pitchFamily="34" charset="0"/>
              </a:rPr>
              <a:t>L’impostazione del </a:t>
            </a:r>
            <a:r>
              <a:rPr lang="it-IT" sz="1200" b="1" kern="0" dirty="0">
                <a:solidFill>
                  <a:schemeClr val="accent2"/>
                </a:solidFill>
                <a:latin typeface="Segoe Condensed" pitchFamily="34" charset="0"/>
              </a:rPr>
              <a:t>default Gateway </a:t>
            </a:r>
            <a:r>
              <a:rPr lang="it-IT" sz="1200" kern="0" dirty="0">
                <a:solidFill>
                  <a:srgbClr val="000000"/>
                </a:solidFill>
                <a:latin typeface="Segoe Condensed" pitchFamily="34" charset="0"/>
              </a:rPr>
              <a:t>viene gestita tramite i router col processo di Router </a:t>
            </a:r>
            <a:r>
              <a:rPr lang="it-IT" sz="1200" kern="0" dirty="0" err="1">
                <a:solidFill>
                  <a:srgbClr val="000000"/>
                </a:solidFill>
                <a:latin typeface="Segoe Condensed" pitchFamily="34" charset="0"/>
              </a:rPr>
              <a:t>Advertisement</a:t>
            </a:r>
            <a:endParaRPr kumimoji="0" lang="it-I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Condensed" pitchFamily="34" charset="0"/>
            </a:endParaRPr>
          </a:p>
        </p:txBody>
      </p:sp>
      <p:sp>
        <p:nvSpPr>
          <p:cNvPr id="32" name="Rettangolo arrotondato 31"/>
          <p:cNvSpPr/>
          <p:nvPr/>
        </p:nvSpPr>
        <p:spPr bwMode="ltGray">
          <a:xfrm>
            <a:off x="9120336" y="3760154"/>
            <a:ext cx="2952328" cy="87027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48000" cap="flat" cmpd="thickThin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1200" kern="0" dirty="0">
                <a:solidFill>
                  <a:srgbClr val="000000"/>
                </a:solidFill>
                <a:latin typeface="Segoe Condensed" pitchFamily="34" charset="0"/>
              </a:rPr>
              <a:t>Le </a:t>
            </a:r>
            <a:r>
              <a:rPr lang="it-IT" sz="1200" b="1" kern="0" dirty="0">
                <a:solidFill>
                  <a:schemeClr val="accent2"/>
                </a:solidFill>
                <a:latin typeface="Segoe Condensed" pitchFamily="34" charset="0"/>
              </a:rPr>
              <a:t>IPv6 </a:t>
            </a:r>
            <a:r>
              <a:rPr lang="it-IT" sz="1200" b="1" kern="0" dirty="0" err="1">
                <a:solidFill>
                  <a:schemeClr val="accent2"/>
                </a:solidFill>
                <a:latin typeface="Segoe Condensed" pitchFamily="34" charset="0"/>
              </a:rPr>
              <a:t>address</a:t>
            </a:r>
            <a:r>
              <a:rPr lang="it-IT" sz="1200" b="1" kern="0" dirty="0">
                <a:solidFill>
                  <a:schemeClr val="accent2"/>
                </a:solidFill>
                <a:latin typeface="Segoe Condensed" pitchFamily="34" charset="0"/>
              </a:rPr>
              <a:t> </a:t>
            </a:r>
            <a:r>
              <a:rPr lang="it-IT" sz="1200" b="1" kern="0" dirty="0" err="1">
                <a:solidFill>
                  <a:schemeClr val="accent2"/>
                </a:solidFill>
                <a:latin typeface="Segoe Condensed" pitchFamily="34" charset="0"/>
              </a:rPr>
              <a:t>reservation</a:t>
            </a:r>
            <a:r>
              <a:rPr lang="it-IT" sz="1200" kern="0" dirty="0">
                <a:solidFill>
                  <a:srgbClr val="000000"/>
                </a:solidFill>
                <a:latin typeface="Segoe Condensed" pitchFamily="34" charset="0"/>
              </a:rPr>
              <a:t> in DHCPv6 si configurano specificando il DUID e l’IAID</a:t>
            </a:r>
            <a:endParaRPr kumimoji="0" lang="it-I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Condensed" pitchFamily="34" charset="0"/>
            </a:endParaRPr>
          </a:p>
        </p:txBody>
      </p:sp>
      <p:grpSp>
        <p:nvGrpSpPr>
          <p:cNvPr id="35" name="Gruppo 34"/>
          <p:cNvGrpSpPr/>
          <p:nvPr/>
        </p:nvGrpSpPr>
        <p:grpSpPr>
          <a:xfrm>
            <a:off x="9120336" y="5623728"/>
            <a:ext cx="2939989" cy="898688"/>
            <a:chOff x="3502" y="966758"/>
            <a:chExt cx="2778342" cy="1667005"/>
          </a:xfrm>
        </p:grpSpPr>
        <p:sp>
          <p:nvSpPr>
            <p:cNvPr id="36" name="Rettangolo 35"/>
            <p:cNvSpPr/>
            <p:nvPr/>
          </p:nvSpPr>
          <p:spPr>
            <a:xfrm>
              <a:off x="3502" y="966758"/>
              <a:ext cx="2778342" cy="1667005"/>
            </a:xfrm>
            <a:prstGeom prst="rect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Rettangolo 36"/>
            <p:cNvSpPr/>
            <p:nvPr/>
          </p:nvSpPr>
          <p:spPr>
            <a:xfrm>
              <a:off x="3502" y="966758"/>
              <a:ext cx="2778342" cy="16670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8000" tIns="108000" rIns="108000" bIns="108000" numCol="1" spcCol="1270" anchor="t" anchorCtr="0">
              <a:noAutofit/>
            </a:bodyPr>
            <a:lstStyle/>
            <a:p>
              <a:r>
                <a:rPr lang="it-IT" sz="1200" b="1" kern="0" dirty="0" err="1">
                  <a:latin typeface="Segoe Condensed" pitchFamily="34" charset="0"/>
                </a:rPr>
                <a:t>Get-Command</a:t>
              </a:r>
              <a:r>
                <a:rPr lang="it-IT" sz="1200" b="1" kern="0" dirty="0">
                  <a:latin typeface="Segoe Condensed" pitchFamily="34" charset="0"/>
                </a:rPr>
                <a:t> –</a:t>
              </a:r>
              <a:r>
                <a:rPr lang="it-IT" sz="1200" b="1" kern="0" dirty="0" err="1">
                  <a:latin typeface="Segoe Condensed" pitchFamily="34" charset="0"/>
                </a:rPr>
                <a:t>Module</a:t>
              </a:r>
              <a:r>
                <a:rPr lang="it-IT" sz="1200" b="1" kern="0" dirty="0">
                  <a:latin typeface="Segoe Condensed" pitchFamily="34" charset="0"/>
                </a:rPr>
                <a:t> </a:t>
              </a:r>
              <a:r>
                <a:rPr lang="it-IT" sz="1200" b="1" kern="0" dirty="0" err="1">
                  <a:latin typeface="Segoe Condensed" pitchFamily="34" charset="0"/>
                </a:rPr>
                <a:t>DHCPServer</a:t>
              </a:r>
              <a:endParaRPr lang="it-IT" sz="1200" b="1" kern="0" dirty="0">
                <a:latin typeface="Segoe Condensed" pitchFamily="34" charset="0"/>
              </a:endParaRPr>
            </a:p>
          </p:txBody>
        </p:sp>
      </p:grpSp>
      <p:pic>
        <p:nvPicPr>
          <p:cNvPr id="34" name="Picture 2" descr="http://www.automashell.com/wp-content/uploads/2012/12/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8495" y="6149578"/>
            <a:ext cx="40275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ttangolo arrotondato 37"/>
          <p:cNvSpPr/>
          <p:nvPr/>
        </p:nvSpPr>
        <p:spPr bwMode="ltGray">
          <a:xfrm>
            <a:off x="9107997" y="4782022"/>
            <a:ext cx="2952328" cy="690112"/>
          </a:xfrm>
          <a:prstGeom prst="roundRect">
            <a:avLst/>
          </a:prstGeom>
          <a:solidFill>
            <a:schemeClr val="accent2"/>
          </a:solidFill>
          <a:ln w="48000" cap="flat" cmpd="thickThin" algn="ctr">
            <a:noFill/>
            <a:prstDash val="solid"/>
          </a:ln>
          <a:effectLst/>
        </p:spPr>
        <p:txBody>
          <a:bodyPr rtlCol="0" anchor="ctr"/>
          <a:lstStyle/>
          <a:p>
            <a:r>
              <a:rPr lang="it-IT" sz="1200" kern="0" dirty="0">
                <a:latin typeface="Segoe Condensed" pitchFamily="34" charset="0"/>
              </a:rPr>
              <a:t>In ogni caso un indirizzo IPv6 link-</a:t>
            </a:r>
            <a:r>
              <a:rPr lang="it-IT" sz="1200" kern="0" dirty="0" err="1">
                <a:latin typeface="Segoe Condensed" pitchFamily="34" charset="0"/>
              </a:rPr>
              <a:t>local</a:t>
            </a:r>
            <a:endParaRPr lang="it-IT" sz="1200" kern="0" dirty="0">
              <a:latin typeface="Segoe Condensed" pitchFamily="34" charset="0"/>
            </a:endParaRPr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1200" kern="0" dirty="0">
                <a:latin typeface="Segoe Condensed" pitchFamily="34" charset="0"/>
              </a:rPr>
              <a:t>viene configurato automaticamente</a:t>
            </a:r>
            <a:endParaRPr kumimoji="0" lang="it-IT" sz="1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Segoe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0474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DNSv6 (RFC 3596)</a:t>
            </a:r>
          </a:p>
        </p:txBody>
      </p:sp>
      <p:grpSp>
        <p:nvGrpSpPr>
          <p:cNvPr id="10" name="Gruppo 9"/>
          <p:cNvGrpSpPr/>
          <p:nvPr/>
        </p:nvGrpSpPr>
        <p:grpSpPr>
          <a:xfrm>
            <a:off x="119335" y="1412779"/>
            <a:ext cx="5256584" cy="1524421"/>
            <a:chOff x="5597395" y="1003014"/>
            <a:chExt cx="5184576" cy="1107966"/>
          </a:xfrm>
        </p:grpSpPr>
        <p:sp>
          <p:nvSpPr>
            <p:cNvPr id="11" name="TextBox 100"/>
            <p:cNvSpPr txBox="1"/>
            <p:nvPr/>
          </p:nvSpPr>
          <p:spPr>
            <a:xfrm>
              <a:off x="5597395" y="1003014"/>
              <a:ext cx="5184575" cy="312737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lIns="179238" tIns="89619" rIns="179238" bIns="89619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it-IT" b="1" dirty="0" err="1"/>
                <a:t>Mapping</a:t>
              </a:r>
              <a:r>
                <a:rPr lang="it-IT" b="1" dirty="0"/>
                <a:t> di un FQDN ad un indirizzo IPv6</a:t>
              </a:r>
              <a:r>
                <a:rPr lang="en-US" b="1" dirty="0"/>
                <a:t> </a:t>
              </a:r>
            </a:p>
          </p:txBody>
        </p:sp>
        <p:sp>
          <p:nvSpPr>
            <p:cNvPr id="12" name="Rectangle 32"/>
            <p:cNvSpPr>
              <a:spLocks noChangeArrowheads="1"/>
            </p:cNvSpPr>
            <p:nvPr/>
          </p:nvSpPr>
          <p:spPr bwMode="auto">
            <a:xfrm>
              <a:off x="5597395" y="1326024"/>
              <a:ext cx="5184576" cy="7849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lIns="179238" tIns="143391" rIns="179238" bIns="143391" anchor="ctr" anchorCtr="0"/>
            <a:lstStyle/>
            <a:p>
              <a:pPr defTabSz="912631">
                <a:lnSpc>
                  <a:spcPct val="90000"/>
                </a:lnSpc>
                <a:buClr>
                  <a:schemeClr val="tx2"/>
                </a:buClr>
              </a:pPr>
              <a:r>
                <a:rPr lang="it-IT" dirty="0"/>
                <a:t>Nuovo record </a:t>
              </a:r>
              <a:r>
                <a:rPr lang="it-IT" dirty="0" err="1"/>
                <a:t>Type</a:t>
              </a:r>
              <a:r>
                <a:rPr lang="it-IT" dirty="0"/>
                <a:t> (28) AAAA di 128 bit </a:t>
              </a:r>
              <a:br>
                <a:rPr lang="it-IT" dirty="0"/>
              </a:br>
              <a:r>
                <a:rPr lang="en-US" dirty="0"/>
                <a:t>Il record AAAA per </a:t>
              </a:r>
              <a:r>
                <a:rPr lang="en-US" dirty="0" err="1"/>
                <a:t>il</a:t>
              </a:r>
              <a:r>
                <a:rPr lang="en-US" dirty="0"/>
                <a:t> </a:t>
              </a:r>
              <a:r>
                <a:rPr lang="en-US" dirty="0" err="1"/>
                <a:t>dominio</a:t>
              </a:r>
              <a:r>
                <a:rPr lang="en-US" dirty="0"/>
                <a:t> office.com </a:t>
              </a:r>
              <a:r>
                <a:rPr lang="en-US" dirty="0" err="1"/>
                <a:t>diventa</a:t>
              </a:r>
              <a:r>
                <a:rPr lang="en-US" dirty="0"/>
                <a:t>:</a:t>
              </a:r>
            </a:p>
            <a:p>
              <a:pPr defTabSz="912631">
                <a:lnSpc>
                  <a:spcPct val="90000"/>
                </a:lnSpc>
                <a:buClr>
                  <a:schemeClr val="tx2"/>
                </a:buClr>
              </a:pPr>
              <a:r>
                <a:rPr lang="en-US" b="1" dirty="0">
                  <a:solidFill>
                    <a:schemeClr val="accent1"/>
                  </a:solidFill>
                </a:rPr>
                <a:t>office.com. 300 IN AAAA 2a01:111:f406:2402::20</a:t>
              </a:r>
              <a:endParaRPr lang="en-US" dirty="0"/>
            </a:p>
          </p:txBody>
        </p:sp>
      </p:grpSp>
      <p:grpSp>
        <p:nvGrpSpPr>
          <p:cNvPr id="16" name="Gruppo 15"/>
          <p:cNvGrpSpPr/>
          <p:nvPr/>
        </p:nvGrpSpPr>
        <p:grpSpPr>
          <a:xfrm>
            <a:off x="5447926" y="1412776"/>
            <a:ext cx="6624738" cy="1524424"/>
            <a:chOff x="5597395" y="1003014"/>
            <a:chExt cx="5184576" cy="1107966"/>
          </a:xfrm>
        </p:grpSpPr>
        <p:sp>
          <p:nvSpPr>
            <p:cNvPr id="17" name="TextBox 100"/>
            <p:cNvSpPr txBox="1"/>
            <p:nvPr/>
          </p:nvSpPr>
          <p:spPr>
            <a:xfrm>
              <a:off x="5597395" y="1003014"/>
              <a:ext cx="5184575" cy="312737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lIns="179238" tIns="89619" rIns="179238" bIns="89619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it-IT" b="1" dirty="0" err="1"/>
                <a:t>Mapping</a:t>
              </a:r>
              <a:r>
                <a:rPr lang="it-IT" b="1" dirty="0"/>
                <a:t> di un indirizzo IPv6 ad un FQDN</a:t>
              </a:r>
            </a:p>
          </p:txBody>
        </p:sp>
        <p:sp>
          <p:nvSpPr>
            <p:cNvPr id="18" name="Rectangle 32"/>
            <p:cNvSpPr>
              <a:spLocks noChangeArrowheads="1"/>
            </p:cNvSpPr>
            <p:nvPr/>
          </p:nvSpPr>
          <p:spPr bwMode="auto">
            <a:xfrm>
              <a:off x="5597395" y="1326026"/>
              <a:ext cx="5184576" cy="7849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lIns="179238" tIns="143391" rIns="179238" bIns="143391" anchor="ctr" anchorCtr="0"/>
            <a:lstStyle/>
            <a:p>
              <a:pPr defTabSz="912631">
                <a:lnSpc>
                  <a:spcPct val="90000"/>
                </a:lnSpc>
                <a:buClr>
                  <a:schemeClr val="tx2"/>
                </a:buClr>
              </a:pPr>
              <a:r>
                <a:rPr lang="en-US" dirty="0" err="1"/>
                <a:t>Nuovo</a:t>
              </a:r>
              <a:r>
                <a:rPr lang="en-US" dirty="0"/>
                <a:t> reverse record domain name ip6.arpa </a:t>
              </a:r>
            </a:p>
            <a:p>
              <a:pPr defTabSz="912631">
                <a:lnSpc>
                  <a:spcPct val="90000"/>
                </a:lnSpc>
                <a:buClr>
                  <a:schemeClr val="tx2"/>
                </a:buClr>
              </a:pPr>
              <a:r>
                <a:rPr lang="en-US" dirty="0"/>
                <a:t>Il record PTR per </a:t>
              </a:r>
              <a:r>
                <a:rPr lang="en-US" dirty="0" err="1"/>
                <a:t>l’indirizzo</a:t>
              </a:r>
              <a:r>
                <a:rPr lang="en-US" dirty="0"/>
                <a:t> 2001:db8::20:219f:bd8c:17af </a:t>
              </a:r>
              <a:r>
                <a:rPr lang="en-US" dirty="0" err="1"/>
                <a:t>diventa</a:t>
              </a:r>
              <a:r>
                <a:rPr lang="en-US" dirty="0"/>
                <a:t>: </a:t>
              </a:r>
              <a:r>
                <a:rPr lang="en-US" b="1" dirty="0">
                  <a:solidFill>
                    <a:schemeClr val="accent1"/>
                  </a:solidFill>
                </a:rPr>
                <a:t>f.a.7.1.c.8.d.b.f.9.2.1.0.2.0.0.0.0.0.0.0.0.0.0.0.8.b.d.0.1.0.0.2.ipv6.arpa.</a:t>
              </a:r>
            </a:p>
          </p:txBody>
        </p:sp>
      </p:grpSp>
      <p:sp>
        <p:nvSpPr>
          <p:cNvPr id="19" name="Rounded Rectangular Callout 54"/>
          <p:cNvSpPr/>
          <p:nvPr/>
        </p:nvSpPr>
        <p:spPr bwMode="auto">
          <a:xfrm>
            <a:off x="4259925" y="1787201"/>
            <a:ext cx="1188000" cy="432000"/>
          </a:xfrm>
          <a:prstGeom prst="wedgeRoundRectCallout">
            <a:avLst>
              <a:gd name="adj1" fmla="val -60058"/>
              <a:gd name="adj2" fmla="val 36863"/>
              <a:gd name="adj3" fmla="val 16667"/>
            </a:avLst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/>
            <a:r>
              <a:rPr lang="en-US" sz="1000" b="1" dirty="0" err="1">
                <a:solidFill>
                  <a:schemeClr val="tx1">
                    <a:alpha val="98824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Equivale</a:t>
            </a:r>
            <a:r>
              <a:rPr lang="en-US" sz="1000" b="1" dirty="0">
                <a:solidFill>
                  <a:schemeClr val="tx1">
                    <a:alpha val="98824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al</a:t>
            </a:r>
            <a:br>
              <a:rPr lang="en-US" sz="1000" b="1" dirty="0">
                <a:solidFill>
                  <a:schemeClr val="tx1">
                    <a:alpha val="98824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000" b="1" dirty="0">
                <a:solidFill>
                  <a:schemeClr val="tx1">
                    <a:alpha val="98824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record A in IPv4</a:t>
            </a:r>
          </a:p>
        </p:txBody>
      </p:sp>
      <p:sp>
        <p:nvSpPr>
          <p:cNvPr id="20" name="Rounded Rectangular Callout 54"/>
          <p:cNvSpPr/>
          <p:nvPr/>
        </p:nvSpPr>
        <p:spPr bwMode="auto">
          <a:xfrm>
            <a:off x="10200456" y="1787201"/>
            <a:ext cx="1548000" cy="432000"/>
          </a:xfrm>
          <a:prstGeom prst="wedgeRoundRectCallout">
            <a:avLst>
              <a:gd name="adj1" fmla="val -65522"/>
              <a:gd name="adj2" fmla="val 36264"/>
              <a:gd name="adj3" fmla="val 16667"/>
            </a:avLst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/>
            <a:r>
              <a:rPr lang="en-US" sz="1000" b="1" dirty="0" err="1">
                <a:solidFill>
                  <a:schemeClr val="tx1">
                    <a:alpha val="98824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Equivale</a:t>
            </a:r>
            <a:r>
              <a:rPr lang="en-US" sz="1000" b="1" dirty="0">
                <a:solidFill>
                  <a:schemeClr val="tx1">
                    <a:alpha val="98824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al domain in-</a:t>
            </a:r>
            <a:r>
              <a:rPr lang="en-US" sz="1000" b="1" dirty="0" err="1">
                <a:solidFill>
                  <a:schemeClr val="tx1">
                    <a:alpha val="98824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addr.arpa</a:t>
            </a:r>
            <a:r>
              <a:rPr lang="en-US" sz="1000" b="1" dirty="0">
                <a:solidFill>
                  <a:schemeClr val="tx1">
                    <a:alpha val="98824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in IPv4</a:t>
            </a:r>
          </a:p>
        </p:txBody>
      </p:sp>
      <p:sp>
        <p:nvSpPr>
          <p:cNvPr id="13" name="Stella a 32 punte 12"/>
          <p:cNvSpPr>
            <a:spLocks noChangeAspect="1"/>
          </p:cNvSpPr>
          <p:nvPr/>
        </p:nvSpPr>
        <p:spPr bwMode="ltGray">
          <a:xfrm>
            <a:off x="10614260" y="26208"/>
            <a:ext cx="1547828" cy="1548000"/>
          </a:xfrm>
          <a:prstGeom prst="star32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it-IT" sz="1200" b="1" kern="0" dirty="0">
                <a:solidFill>
                  <a:schemeClr val="bg1"/>
                </a:solidFill>
                <a:latin typeface="Segoe Condensed" pitchFamily="34" charset="0"/>
              </a:rPr>
              <a:t>Supportato in WS2008 e </a:t>
            </a:r>
            <a:r>
              <a:rPr lang="it-IT" sz="1200" b="1" kern="0" dirty="0" err="1">
                <a:solidFill>
                  <a:schemeClr val="bg1"/>
                </a:solidFill>
                <a:latin typeface="Segoe Condensed" pitchFamily="34" charset="0"/>
              </a:rPr>
              <a:t>succ</a:t>
            </a:r>
            <a:r>
              <a:rPr lang="it-IT" sz="1200" b="1" kern="0" dirty="0">
                <a:solidFill>
                  <a:schemeClr val="bg1"/>
                </a:solidFill>
                <a:latin typeface="Segoe Condensed" pitchFamily="34" charset="0"/>
              </a:rPr>
              <a:t>.</a:t>
            </a:r>
          </a:p>
        </p:txBody>
      </p:sp>
      <p:grpSp>
        <p:nvGrpSpPr>
          <p:cNvPr id="14" name="Gruppo 13"/>
          <p:cNvGrpSpPr/>
          <p:nvPr/>
        </p:nvGrpSpPr>
        <p:grpSpPr>
          <a:xfrm>
            <a:off x="5447927" y="3094455"/>
            <a:ext cx="6624736" cy="3408437"/>
            <a:chOff x="5597395" y="1003014"/>
            <a:chExt cx="5184576" cy="2477290"/>
          </a:xfrm>
        </p:grpSpPr>
        <p:sp>
          <p:nvSpPr>
            <p:cNvPr id="15" name="TextBox 100"/>
            <p:cNvSpPr txBox="1"/>
            <p:nvPr/>
          </p:nvSpPr>
          <p:spPr>
            <a:xfrm>
              <a:off x="5597395" y="1003014"/>
              <a:ext cx="5184575" cy="312737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179238" tIns="89619" rIns="179238" bIns="89619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it-IT" b="1" dirty="0" err="1">
                  <a:solidFill>
                    <a:schemeClr val="tx2"/>
                  </a:solidFill>
                </a:rPr>
                <a:t>Dynamic</a:t>
              </a:r>
              <a:r>
                <a:rPr lang="it-IT" b="1" dirty="0">
                  <a:solidFill>
                    <a:schemeClr val="tx2"/>
                  </a:solidFill>
                </a:rPr>
                <a:t> DNS (DDNS) in Windows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21" name="Rectangle 32"/>
            <p:cNvSpPr>
              <a:spLocks noChangeArrowheads="1"/>
            </p:cNvSpPr>
            <p:nvPr/>
          </p:nvSpPr>
          <p:spPr bwMode="auto">
            <a:xfrm>
              <a:off x="5597395" y="1326023"/>
              <a:ext cx="5184576" cy="215428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lIns="179238" tIns="143391" rIns="179238" bIns="143391" anchor="ctr" anchorCtr="0"/>
            <a:lstStyle/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en-US" dirty="0"/>
                <a:t>Il </a:t>
              </a:r>
              <a:r>
                <a:rPr lang="en-US" dirty="0" err="1"/>
                <a:t>metodo</a:t>
              </a:r>
              <a:r>
                <a:rPr lang="en-US" dirty="0"/>
                <a:t> </a:t>
              </a:r>
              <a:r>
                <a:rPr lang="en-US" dirty="0" err="1"/>
                <a:t>utilizzato</a:t>
              </a:r>
              <a:r>
                <a:rPr lang="en-US" dirty="0"/>
                <a:t> per la </a:t>
              </a:r>
              <a:r>
                <a:rPr lang="en-US" dirty="0" err="1"/>
                <a:t>registrazione</a:t>
              </a:r>
              <a:r>
                <a:rPr lang="en-US" dirty="0"/>
                <a:t> </a:t>
              </a:r>
              <a:r>
                <a:rPr lang="en-US" dirty="0" err="1"/>
                <a:t>automatica</a:t>
              </a:r>
              <a:r>
                <a:rPr lang="en-US" dirty="0"/>
                <a:t> </a:t>
              </a:r>
              <a:r>
                <a:rPr lang="en-US" dirty="0" err="1"/>
                <a:t>varia</a:t>
              </a:r>
              <a:r>
                <a:rPr lang="en-US" dirty="0"/>
                <a:t> a </a:t>
              </a:r>
              <a:r>
                <a:rPr lang="en-US" dirty="0" err="1"/>
                <a:t>seconda</a:t>
              </a:r>
              <a:r>
                <a:rPr lang="en-US" dirty="0"/>
                <a:t> </a:t>
              </a:r>
              <a:r>
                <a:rPr lang="en-US" dirty="0" err="1"/>
                <a:t>che</a:t>
              </a:r>
              <a:r>
                <a:rPr lang="en-US" dirty="0"/>
                <a:t> </a:t>
              </a:r>
              <a:r>
                <a:rPr lang="en-US" dirty="0" err="1"/>
                <a:t>vengano</a:t>
              </a:r>
              <a:r>
                <a:rPr lang="en-US" dirty="0"/>
                <a:t> </a:t>
              </a:r>
              <a:r>
                <a:rPr lang="en-US" dirty="0" err="1"/>
                <a:t>utilizzate</a:t>
              </a:r>
              <a:r>
                <a:rPr lang="en-US" dirty="0"/>
                <a:t> le </a:t>
              </a:r>
              <a:r>
                <a:rPr lang="en-US" dirty="0" err="1"/>
                <a:t>tecnologie</a:t>
              </a:r>
              <a:r>
                <a:rPr lang="en-US" dirty="0"/>
                <a:t> di </a:t>
              </a:r>
              <a:r>
                <a:rPr lang="en-US" dirty="0" err="1"/>
                <a:t>transazione</a:t>
              </a:r>
              <a:r>
                <a:rPr lang="en-US" dirty="0"/>
                <a:t>.</a:t>
              </a:r>
            </a:p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en-US" dirty="0"/>
                <a:t>In </a:t>
              </a:r>
              <a:r>
                <a:rPr lang="en-US" dirty="0" err="1"/>
                <a:t>generale</a:t>
              </a:r>
              <a:r>
                <a:rPr lang="en-US" dirty="0"/>
                <a:t> </a:t>
              </a:r>
              <a:r>
                <a:rPr lang="en-US" dirty="0" err="1"/>
                <a:t>vengono</a:t>
              </a:r>
              <a:r>
                <a:rPr lang="en-US" dirty="0"/>
                <a:t> </a:t>
              </a:r>
              <a:r>
                <a:rPr lang="en-US" dirty="0" err="1"/>
                <a:t>registrati</a:t>
              </a:r>
              <a:r>
                <a:rPr lang="en-US" dirty="0"/>
                <a:t> solo </a:t>
              </a:r>
              <a:r>
                <a:rPr lang="en-US" dirty="0" err="1"/>
                <a:t>indirizzi</a:t>
              </a:r>
              <a:r>
                <a:rPr lang="en-US" dirty="0"/>
                <a:t> Unicast Global o Unique Local Address (ULA)</a:t>
              </a:r>
            </a:p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en-US" dirty="0"/>
                <a:t>Se </a:t>
              </a:r>
              <a:r>
                <a:rPr lang="en-US" dirty="0" err="1"/>
                <a:t>si</a:t>
              </a:r>
              <a:r>
                <a:rPr lang="en-US" dirty="0"/>
                <a:t> </a:t>
              </a:r>
              <a:r>
                <a:rPr lang="en-US" dirty="0" err="1"/>
                <a:t>utilizza</a:t>
              </a:r>
              <a:r>
                <a:rPr lang="en-US" dirty="0"/>
                <a:t> ISATAP con un </a:t>
              </a:r>
              <a:r>
                <a:rPr lang="en-US" dirty="0" err="1"/>
                <a:t>prefisso</a:t>
              </a:r>
              <a:r>
                <a:rPr lang="en-US" dirty="0"/>
                <a:t> Global Unicast o Unique Local , </a:t>
              </a:r>
              <a:r>
                <a:rPr lang="en-US" dirty="0" err="1"/>
                <a:t>questi</a:t>
              </a:r>
              <a:r>
                <a:rPr lang="en-US" dirty="0"/>
                <a:t> </a:t>
              </a:r>
              <a:r>
                <a:rPr lang="en-US" dirty="0" err="1"/>
                <a:t>verranno</a:t>
              </a:r>
              <a:r>
                <a:rPr lang="en-US" dirty="0"/>
                <a:t> </a:t>
              </a:r>
              <a:r>
                <a:rPr lang="en-US" dirty="0" err="1"/>
                <a:t>registrati</a:t>
              </a:r>
              <a:r>
                <a:rPr lang="en-US" dirty="0"/>
                <a:t> </a:t>
              </a:r>
              <a:r>
                <a:rPr lang="en-US" dirty="0" err="1"/>
                <a:t>nel</a:t>
              </a:r>
              <a:r>
                <a:rPr lang="en-US" dirty="0"/>
                <a:t> DNS</a:t>
              </a:r>
            </a:p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en-US" dirty="0" err="1"/>
                <a:t>Gli</a:t>
              </a:r>
              <a:r>
                <a:rPr lang="en-US" dirty="0"/>
                <a:t> </a:t>
              </a:r>
              <a:r>
                <a:rPr lang="en-US" dirty="0" err="1"/>
                <a:t>indirizzi</a:t>
              </a:r>
              <a:r>
                <a:rPr lang="en-US" dirty="0"/>
                <a:t> </a:t>
              </a:r>
              <a:r>
                <a:rPr lang="en-US" dirty="0" err="1"/>
                <a:t>temporanei</a:t>
              </a:r>
              <a:r>
                <a:rPr lang="en-US" dirty="0"/>
                <a:t>, 6to4, </a:t>
              </a:r>
              <a:r>
                <a:rPr lang="en-US" dirty="0" err="1"/>
                <a:t>Teredo</a:t>
              </a:r>
              <a:r>
                <a:rPr lang="en-US" dirty="0"/>
                <a:t>, Loopback e Link-Local per default non </a:t>
              </a:r>
              <a:r>
                <a:rPr lang="en-US" dirty="0" err="1"/>
                <a:t>sono</a:t>
              </a:r>
              <a:r>
                <a:rPr lang="en-US" dirty="0"/>
                <a:t> </a:t>
              </a:r>
              <a:r>
                <a:rPr lang="en-US" dirty="0" err="1"/>
                <a:t>registrati</a:t>
              </a:r>
              <a:r>
                <a:rPr lang="en-US" dirty="0"/>
                <a:t> (è </a:t>
              </a:r>
              <a:r>
                <a:rPr lang="en-US" dirty="0" err="1"/>
                <a:t>possibile</a:t>
              </a:r>
              <a:r>
                <a:rPr lang="en-US" dirty="0"/>
                <a:t> </a:t>
              </a:r>
              <a:r>
                <a:rPr lang="en-US" dirty="0" err="1"/>
                <a:t>modificare</a:t>
              </a:r>
              <a:r>
                <a:rPr lang="en-US" dirty="0"/>
                <a:t> tale </a:t>
              </a:r>
              <a:r>
                <a:rPr lang="en-US" dirty="0" err="1"/>
                <a:t>comportamento</a:t>
              </a:r>
              <a:r>
                <a:rPr lang="en-US" dirty="0"/>
                <a:t> per </a:t>
              </a:r>
              <a:r>
                <a:rPr lang="en-US" dirty="0" err="1"/>
                <a:t>esempio</a:t>
              </a:r>
              <a:r>
                <a:rPr lang="en-US" dirty="0"/>
                <a:t> in </a:t>
              </a:r>
              <a:r>
                <a:rPr lang="en-US" dirty="0" err="1"/>
                <a:t>scenari</a:t>
              </a:r>
              <a:r>
                <a:rPr lang="en-US" dirty="0"/>
                <a:t> </a:t>
              </a:r>
              <a:r>
                <a:rPr lang="en-US" dirty="0" err="1"/>
                <a:t>DirectAccess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22" name="Gruppo 21"/>
          <p:cNvGrpSpPr/>
          <p:nvPr/>
        </p:nvGrpSpPr>
        <p:grpSpPr>
          <a:xfrm>
            <a:off x="119333" y="3094455"/>
            <a:ext cx="5256586" cy="1584176"/>
            <a:chOff x="5597395" y="1003014"/>
            <a:chExt cx="5184576" cy="1151397"/>
          </a:xfrm>
        </p:grpSpPr>
        <p:sp>
          <p:nvSpPr>
            <p:cNvPr id="23" name="TextBox 100"/>
            <p:cNvSpPr txBox="1"/>
            <p:nvPr/>
          </p:nvSpPr>
          <p:spPr>
            <a:xfrm>
              <a:off x="5597395" y="1003014"/>
              <a:ext cx="5184575" cy="31273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179238" tIns="89619" rIns="179238" bIns="89619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it-IT" b="1" dirty="0">
                  <a:solidFill>
                    <a:schemeClr val="tx2"/>
                  </a:solidFill>
                </a:rPr>
                <a:t>Gestione operativa dell’DNS IPv6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24" name="Rectangle 32"/>
            <p:cNvSpPr>
              <a:spLocks noChangeArrowheads="1"/>
            </p:cNvSpPr>
            <p:nvPr/>
          </p:nvSpPr>
          <p:spPr bwMode="auto">
            <a:xfrm>
              <a:off x="5597395" y="1326024"/>
              <a:ext cx="5184576" cy="82838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lIns="179238" tIns="143391" rIns="179238" bIns="143391" anchor="ctr" anchorCtr="0"/>
            <a:lstStyle/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it-IT" dirty="0"/>
                <a:t>Per default si esegue il </a:t>
              </a:r>
              <a:r>
                <a:rPr lang="it-IT" dirty="0" err="1"/>
                <a:t>fall</a:t>
              </a:r>
              <a:r>
                <a:rPr lang="it-IT" dirty="0"/>
                <a:t> back su IPv4 se l’IPv6 non è disponibile</a:t>
              </a:r>
            </a:p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it-IT" dirty="0"/>
                <a:t>E’ possibile configurare il DNS per restare in ascolto solo sull’IPv6</a:t>
              </a:r>
              <a:endParaRPr lang="en-US" dirty="0"/>
            </a:p>
          </p:txBody>
        </p:sp>
      </p:grpSp>
      <p:grpSp>
        <p:nvGrpSpPr>
          <p:cNvPr id="25" name="Gruppo 24"/>
          <p:cNvGrpSpPr/>
          <p:nvPr/>
        </p:nvGrpSpPr>
        <p:grpSpPr>
          <a:xfrm>
            <a:off x="119331" y="4835887"/>
            <a:ext cx="5256587" cy="1667005"/>
            <a:chOff x="3502" y="966758"/>
            <a:chExt cx="2778342" cy="1667005"/>
          </a:xfrm>
        </p:grpSpPr>
        <p:sp>
          <p:nvSpPr>
            <p:cNvPr id="26" name="Rettangolo 25"/>
            <p:cNvSpPr/>
            <p:nvPr/>
          </p:nvSpPr>
          <p:spPr>
            <a:xfrm>
              <a:off x="3502" y="966758"/>
              <a:ext cx="2778342" cy="1667005"/>
            </a:xfrm>
            <a:prstGeom prst="rect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ettangolo 26"/>
            <p:cNvSpPr/>
            <p:nvPr/>
          </p:nvSpPr>
          <p:spPr>
            <a:xfrm>
              <a:off x="3502" y="966758"/>
              <a:ext cx="2778342" cy="16670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3830" tIns="163830" rIns="163830" bIns="163830" numCol="2" spcCol="36000" anchor="ctr" anchorCtr="0">
              <a:noAutofit/>
            </a:bodyPr>
            <a:lstStyle/>
            <a:p>
              <a:pPr lvl="0" defTabSz="1911350">
                <a:lnSpc>
                  <a:spcPct val="90000"/>
                </a:lnSpc>
                <a:spcAft>
                  <a:spcPct val="35000"/>
                </a:spcAft>
              </a:pPr>
              <a:endParaRPr lang="en-US" sz="1200" dirty="0"/>
            </a:p>
            <a:p>
              <a:pPr lvl="0" defTabSz="1911350">
                <a:lnSpc>
                  <a:spcPct val="90000"/>
                </a:lnSpc>
                <a:spcAft>
                  <a:spcPct val="35000"/>
                </a:spcAft>
              </a:pPr>
              <a:endParaRPr lang="en-US" sz="1200" dirty="0"/>
            </a:p>
            <a:p>
              <a:pPr lvl="0" defTabSz="1911350">
                <a:lnSpc>
                  <a:spcPct val="90000"/>
                </a:lnSpc>
                <a:spcAft>
                  <a:spcPct val="35000"/>
                </a:spcAft>
              </a:pPr>
              <a:r>
                <a:rPr lang="en-US" sz="1200" dirty="0"/>
                <a:t>Add-</a:t>
              </a:r>
              <a:r>
                <a:rPr lang="en-US" sz="1200" dirty="0" err="1"/>
                <a:t>DnsServerPrimaryZone</a:t>
              </a:r>
              <a:br>
                <a:rPr lang="en-US" sz="1200" dirty="0"/>
              </a:br>
              <a:r>
                <a:rPr lang="en-US" sz="1200" dirty="0"/>
                <a:t>Add-</a:t>
              </a:r>
              <a:r>
                <a:rPr lang="en-US" sz="1200" dirty="0" err="1"/>
                <a:t>DnsServerResourceRecordAAAA</a:t>
              </a:r>
              <a:br>
                <a:rPr lang="en-US" sz="1200" dirty="0"/>
              </a:br>
              <a:r>
                <a:rPr lang="en-US" sz="1200" dirty="0"/>
                <a:t>Remove-</a:t>
              </a:r>
              <a:r>
                <a:rPr lang="en-US" sz="1200" dirty="0" err="1"/>
                <a:t>DnsServerResourceRecord</a:t>
              </a:r>
              <a:br>
                <a:rPr lang="en-US" sz="1200" dirty="0"/>
              </a:br>
              <a:r>
                <a:rPr lang="en-US" sz="1200" dirty="0"/>
                <a:t>Get-</a:t>
              </a:r>
              <a:r>
                <a:rPr lang="en-US" sz="1200" dirty="0" err="1"/>
                <a:t>DnsServerSetting</a:t>
              </a:r>
              <a:br>
                <a:rPr lang="en-US" sz="1200" dirty="0"/>
              </a:br>
              <a:r>
                <a:rPr lang="en-US" sz="1200" dirty="0"/>
                <a:t>Get-</a:t>
              </a:r>
              <a:r>
                <a:rPr lang="en-US" sz="1200" dirty="0" err="1"/>
                <a:t>DnsClientServerAddress</a:t>
              </a:r>
              <a:br>
                <a:rPr lang="en-US" sz="1200" dirty="0"/>
              </a:br>
              <a:r>
                <a:rPr lang="en-US" sz="1200" dirty="0"/>
                <a:t>Resolve-</a:t>
              </a:r>
              <a:r>
                <a:rPr lang="en-US" sz="1200" dirty="0" err="1"/>
                <a:t>DnsName</a:t>
              </a:r>
              <a:endParaRPr lang="en-US" sz="1200" dirty="0"/>
            </a:p>
            <a:p>
              <a:pPr lvl="0" defTabSz="1911350">
                <a:lnSpc>
                  <a:spcPct val="90000"/>
                </a:lnSpc>
                <a:spcAft>
                  <a:spcPct val="35000"/>
                </a:spcAft>
              </a:pPr>
              <a:endParaRPr lang="en-US" sz="1200" dirty="0"/>
            </a:p>
            <a:p>
              <a:pPr defTabSz="1911350">
                <a:lnSpc>
                  <a:spcPct val="90000"/>
                </a:lnSpc>
                <a:spcAft>
                  <a:spcPct val="35000"/>
                </a:spcAft>
              </a:pPr>
              <a:endParaRPr lang="en-US" sz="1200" dirty="0"/>
            </a:p>
            <a:p>
              <a:pPr defTabSz="1911350">
                <a:lnSpc>
                  <a:spcPct val="90000"/>
                </a:lnSpc>
                <a:spcAft>
                  <a:spcPct val="35000"/>
                </a:spcAft>
              </a:pPr>
              <a:endParaRPr lang="en-US" sz="1200" dirty="0"/>
            </a:p>
            <a:p>
              <a:pPr defTabSz="1911350">
                <a:lnSpc>
                  <a:spcPct val="90000"/>
                </a:lnSpc>
                <a:spcAft>
                  <a:spcPct val="35000"/>
                </a:spcAft>
              </a:pPr>
              <a:r>
                <a:rPr lang="en-US" sz="1200" dirty="0"/>
                <a:t>Get-</a:t>
              </a:r>
              <a:r>
                <a:rPr lang="en-US" sz="1200" dirty="0" err="1"/>
                <a:t>DnsServerGlobalQueryBlockList</a:t>
              </a:r>
              <a:br>
                <a:rPr lang="en-US" sz="1200" dirty="0"/>
              </a:br>
              <a:r>
                <a:rPr lang="en-US" sz="1200" dirty="0"/>
                <a:t>Get-</a:t>
              </a:r>
              <a:r>
                <a:rPr lang="en-US" sz="1200" dirty="0" err="1"/>
                <a:t>DnsServerRootHint</a:t>
              </a:r>
              <a:br>
                <a:rPr lang="en-US" sz="1200" dirty="0"/>
              </a:br>
              <a:r>
                <a:rPr lang="en-US" sz="1200" dirty="0"/>
                <a:t>Import-</a:t>
              </a:r>
              <a:r>
                <a:rPr lang="en-US" sz="1200" dirty="0" err="1"/>
                <a:t>DnsServerRootHint</a:t>
              </a:r>
              <a:br>
                <a:rPr lang="en-US" sz="1200" dirty="0"/>
              </a:br>
              <a:r>
                <a:rPr lang="en-US" sz="1200" dirty="0"/>
                <a:t>Add-</a:t>
              </a:r>
              <a:r>
                <a:rPr lang="en-US" sz="1200" dirty="0" err="1"/>
                <a:t>DnsServerRootHint</a:t>
              </a:r>
              <a:br>
                <a:rPr lang="en-US" sz="1200" dirty="0"/>
              </a:br>
              <a:r>
                <a:rPr lang="en-US" sz="1200" dirty="0"/>
                <a:t>Remove-</a:t>
              </a:r>
              <a:r>
                <a:rPr lang="en-US" sz="1200" dirty="0" err="1"/>
                <a:t>DnsServerRootHint</a:t>
              </a:r>
              <a:endParaRPr lang="en-US" sz="1200" dirty="0"/>
            </a:p>
            <a:p>
              <a:pPr lvl="0" defTabSz="1911350">
                <a:lnSpc>
                  <a:spcPct val="90000"/>
                </a:lnSpc>
                <a:spcAft>
                  <a:spcPct val="35000"/>
                </a:spcAft>
              </a:pPr>
              <a:endParaRPr lang="en-US" sz="1200" dirty="0"/>
            </a:p>
            <a:p>
              <a:pPr lvl="0" defTabSz="1911350">
                <a:lnSpc>
                  <a:spcPct val="90000"/>
                </a:lnSpc>
                <a:spcAft>
                  <a:spcPct val="35000"/>
                </a:spcAft>
              </a:pPr>
              <a:endParaRPr lang="en-US" sz="1200" dirty="0"/>
            </a:p>
          </p:txBody>
        </p:sp>
      </p:grpSp>
      <p:pic>
        <p:nvPicPr>
          <p:cNvPr id="28" name="Picture 2" descr="http://www.automashell.com/wp-content/uploads/2012/12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224" y="5964910"/>
            <a:ext cx="540000" cy="48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924210" y="4808542"/>
            <a:ext cx="3646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err="1"/>
              <a:t>Get-Command</a:t>
            </a:r>
            <a:r>
              <a:rPr lang="it-IT" b="1" dirty="0"/>
              <a:t> -</a:t>
            </a:r>
            <a:r>
              <a:rPr lang="it-IT" b="1" dirty="0" err="1"/>
              <a:t>Module</a:t>
            </a:r>
            <a:r>
              <a:rPr lang="it-IT" b="1" dirty="0"/>
              <a:t> </a:t>
            </a:r>
            <a:r>
              <a:rPr lang="it-IT" b="1" dirty="0" err="1"/>
              <a:t>DNSServer</a:t>
            </a:r>
            <a:endParaRPr lang="it-IT" b="1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63F425E6-F7EE-4978-BFD2-6DF05608FF70}"/>
              </a:ext>
            </a:extLst>
          </p:cNvPr>
          <p:cNvSpPr/>
          <p:nvPr/>
        </p:nvSpPr>
        <p:spPr>
          <a:xfrm>
            <a:off x="119336" y="6522416"/>
            <a:ext cx="93228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>
                <a:hlinkClick r:id="rId4"/>
              </a:rPr>
              <a:t>https://docs.microsoft.com/en-us/previous-versions/technet-magazine/cc162485(v=msdn.10)</a:t>
            </a:r>
            <a:r>
              <a:rPr lang="it-IT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13680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Altri tipi di </a:t>
            </a:r>
            <a:r>
              <a:rPr lang="it-IT" dirty="0" err="1"/>
              <a:t>Name</a:t>
            </a:r>
            <a:r>
              <a:rPr lang="it-IT" dirty="0"/>
              <a:t> </a:t>
            </a:r>
            <a:r>
              <a:rPr lang="it-IT" dirty="0" err="1"/>
              <a:t>Resolution</a:t>
            </a:r>
            <a:endParaRPr lang="it-IT" dirty="0"/>
          </a:p>
        </p:txBody>
      </p:sp>
      <p:sp>
        <p:nvSpPr>
          <p:cNvPr id="7" name="Figura a mano libera 6"/>
          <p:cNvSpPr/>
          <p:nvPr/>
        </p:nvSpPr>
        <p:spPr>
          <a:xfrm>
            <a:off x="119336" y="4581128"/>
            <a:ext cx="11953328" cy="1973991"/>
          </a:xfrm>
          <a:custGeom>
            <a:avLst/>
            <a:gdLst>
              <a:gd name="connsiteX0" fmla="*/ 0 w 4260902"/>
              <a:gd name="connsiteY0" fmla="*/ 0 h 2556541"/>
              <a:gd name="connsiteX1" fmla="*/ 4260902 w 4260902"/>
              <a:gd name="connsiteY1" fmla="*/ 0 h 2556541"/>
              <a:gd name="connsiteX2" fmla="*/ 4260902 w 4260902"/>
              <a:gd name="connsiteY2" fmla="*/ 2556541 h 2556541"/>
              <a:gd name="connsiteX3" fmla="*/ 0 w 4260902"/>
              <a:gd name="connsiteY3" fmla="*/ 2556541 h 2556541"/>
              <a:gd name="connsiteX4" fmla="*/ 0 w 4260902"/>
              <a:gd name="connsiteY4" fmla="*/ 0 h 2556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0902" h="2556541">
                <a:moveTo>
                  <a:pt x="0" y="0"/>
                </a:moveTo>
                <a:lnTo>
                  <a:pt x="4260902" y="0"/>
                </a:lnTo>
                <a:lnTo>
                  <a:pt x="4260902" y="2556541"/>
                </a:lnTo>
                <a:lnTo>
                  <a:pt x="0" y="25565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7650" tIns="247650" rIns="247650" bIns="247650" numCol="1" spcCol="1270" anchor="t" anchorCtr="0">
            <a:noAutofit/>
          </a:bodyPr>
          <a:lstStyle/>
          <a:p>
            <a:pPr lvl="0" defTabSz="28892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b="1" i="0" kern="1200" baseline="0" dirty="0">
                <a:solidFill>
                  <a:srgbClr val="FFFF00"/>
                </a:solidFill>
              </a:rPr>
              <a:t>IPv6 </a:t>
            </a:r>
            <a:r>
              <a:rPr lang="it-IT" b="1" i="0" kern="1200" baseline="0" dirty="0" err="1">
                <a:solidFill>
                  <a:srgbClr val="FFFF00"/>
                </a:solidFill>
              </a:rPr>
              <a:t>Literals</a:t>
            </a:r>
            <a:endParaRPr lang="it-IT" b="1" i="0" kern="1200" baseline="0" dirty="0">
              <a:solidFill>
                <a:srgbClr val="FFFF00"/>
              </a:solidFill>
            </a:endParaRPr>
          </a:p>
          <a:p>
            <a:pPr lvl="0" defTabSz="28892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dirty="0"/>
              <a:t>Semplice </a:t>
            </a:r>
            <a:r>
              <a:rPr lang="it-IT" dirty="0">
                <a:solidFill>
                  <a:srgbClr val="FFFF00"/>
                </a:solidFill>
              </a:rPr>
              <a:t>modo per specificare un </a:t>
            </a:r>
            <a:r>
              <a:rPr lang="it-IT" dirty="0" err="1">
                <a:solidFill>
                  <a:srgbClr val="FFFF00"/>
                </a:solidFill>
              </a:rPr>
              <a:t>hostname</a:t>
            </a:r>
            <a:r>
              <a:rPr lang="it-IT" dirty="0"/>
              <a:t> che  permettere ad un </a:t>
            </a:r>
            <a:r>
              <a:rPr lang="it-IT" dirty="0" err="1"/>
              <a:t>host</a:t>
            </a:r>
            <a:r>
              <a:rPr lang="it-IT" dirty="0"/>
              <a:t> </a:t>
            </a:r>
            <a:r>
              <a:rPr lang="it-IT" dirty="0">
                <a:solidFill>
                  <a:srgbClr val="FFFF00"/>
                </a:solidFill>
              </a:rPr>
              <a:t>Windows Vista o successivo</a:t>
            </a:r>
            <a:r>
              <a:rPr lang="it-IT" dirty="0"/>
              <a:t> la </a:t>
            </a:r>
            <a:r>
              <a:rPr lang="it-IT" dirty="0">
                <a:solidFill>
                  <a:srgbClr val="FFFF00"/>
                </a:solidFill>
              </a:rPr>
              <a:t>risoluzione automatica in un indirizzo IPv6</a:t>
            </a:r>
          </a:p>
          <a:p>
            <a:pPr lvl="0" defTabSz="28892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dirty="0"/>
              <a:t>L’</a:t>
            </a:r>
            <a:r>
              <a:rPr lang="it-IT" dirty="0" err="1"/>
              <a:t>hostname</a:t>
            </a:r>
            <a:r>
              <a:rPr lang="it-IT" dirty="0"/>
              <a:t> si costruisce partendo dall’indirizzo IPv6 sostituendo i </a:t>
            </a:r>
            <a:r>
              <a:rPr lang="it-IT" dirty="0">
                <a:solidFill>
                  <a:srgbClr val="FFFF00"/>
                </a:solidFill>
              </a:rPr>
              <a:t>:</a:t>
            </a:r>
            <a:r>
              <a:rPr lang="it-IT" dirty="0"/>
              <a:t> con il </a:t>
            </a:r>
            <a:r>
              <a:rPr lang="it-IT" dirty="0">
                <a:solidFill>
                  <a:srgbClr val="FFFF00"/>
                </a:solidFill>
              </a:rPr>
              <a:t>-</a:t>
            </a:r>
            <a:r>
              <a:rPr lang="it-IT" dirty="0"/>
              <a:t> e aggiungendo il suffisso </a:t>
            </a:r>
            <a:r>
              <a:rPr lang="it-IT" dirty="0">
                <a:solidFill>
                  <a:srgbClr val="FFFF00"/>
                </a:solidFill>
              </a:rPr>
              <a:t>.ipv6-literal.net</a:t>
            </a:r>
          </a:p>
          <a:p>
            <a:pPr lvl="0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i="1" dirty="0">
                <a:solidFill>
                  <a:schemeClr val="tx1"/>
                </a:solidFill>
              </a:rPr>
              <a:t>Ad esempio l’</a:t>
            </a:r>
            <a:r>
              <a:rPr lang="it-IT" i="1" dirty="0" err="1">
                <a:solidFill>
                  <a:schemeClr val="tx1"/>
                </a:solidFill>
              </a:rPr>
              <a:t>hostname</a:t>
            </a:r>
            <a:r>
              <a:rPr lang="it-IT" i="1" dirty="0">
                <a:solidFill>
                  <a:schemeClr val="tx1"/>
                </a:solidFill>
              </a:rPr>
              <a:t> dell’indirizzo </a:t>
            </a:r>
            <a:r>
              <a:rPr lang="it-IT" i="1" dirty="0">
                <a:solidFill>
                  <a:srgbClr val="FFFF00"/>
                </a:solidFill>
              </a:rPr>
              <a:t>2001:470:0:11a::403e:a5c5</a:t>
            </a:r>
            <a:r>
              <a:rPr lang="it-IT" i="1" dirty="0">
                <a:solidFill>
                  <a:schemeClr val="tx1"/>
                </a:solidFill>
              </a:rPr>
              <a:t> diventa </a:t>
            </a:r>
            <a:r>
              <a:rPr lang="it-IT" i="1" dirty="0">
                <a:solidFill>
                  <a:srgbClr val="FFFF00"/>
                </a:solidFill>
              </a:rPr>
              <a:t>2001-470-0-11a--403e-a5c5.ipv6-literal.net</a:t>
            </a:r>
          </a:p>
        </p:txBody>
      </p:sp>
      <p:sp>
        <p:nvSpPr>
          <p:cNvPr id="8" name="Figura a mano libera 7"/>
          <p:cNvSpPr/>
          <p:nvPr/>
        </p:nvSpPr>
        <p:spPr>
          <a:xfrm>
            <a:off x="5879976" y="1124744"/>
            <a:ext cx="3384376" cy="3312000"/>
          </a:xfrm>
          <a:custGeom>
            <a:avLst/>
            <a:gdLst>
              <a:gd name="connsiteX0" fmla="*/ 0 w 4260902"/>
              <a:gd name="connsiteY0" fmla="*/ 0 h 2556541"/>
              <a:gd name="connsiteX1" fmla="*/ 4260902 w 4260902"/>
              <a:gd name="connsiteY1" fmla="*/ 0 h 2556541"/>
              <a:gd name="connsiteX2" fmla="*/ 4260902 w 4260902"/>
              <a:gd name="connsiteY2" fmla="*/ 2556541 h 2556541"/>
              <a:gd name="connsiteX3" fmla="*/ 0 w 4260902"/>
              <a:gd name="connsiteY3" fmla="*/ 2556541 h 2556541"/>
              <a:gd name="connsiteX4" fmla="*/ 0 w 4260902"/>
              <a:gd name="connsiteY4" fmla="*/ 0 h 2556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0902" h="2556541">
                <a:moveTo>
                  <a:pt x="0" y="0"/>
                </a:moveTo>
                <a:lnTo>
                  <a:pt x="4260902" y="0"/>
                </a:lnTo>
                <a:lnTo>
                  <a:pt x="4260902" y="2556541"/>
                </a:lnTo>
                <a:lnTo>
                  <a:pt x="0" y="25565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7650" tIns="247650" rIns="247650" bIns="247650" numCol="1" spcCol="1270" anchor="t" anchorCtr="0">
            <a:noAutofit/>
          </a:bodyPr>
          <a:lstStyle/>
          <a:p>
            <a:pPr lvl="0" defTabSz="28892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b="1" i="0" kern="1200" baseline="0" dirty="0" err="1">
                <a:solidFill>
                  <a:srgbClr val="FFFF00"/>
                </a:solidFill>
              </a:rPr>
              <a:t>Name</a:t>
            </a:r>
            <a:r>
              <a:rPr lang="it-IT" b="1" i="0" kern="1200" baseline="0" dirty="0">
                <a:solidFill>
                  <a:srgbClr val="FFFF00"/>
                </a:solidFill>
              </a:rPr>
              <a:t> </a:t>
            </a:r>
            <a:r>
              <a:rPr lang="it-IT" b="1" i="0" kern="1200" baseline="0" dirty="0" err="1">
                <a:solidFill>
                  <a:srgbClr val="FFFF00"/>
                </a:solidFill>
              </a:rPr>
              <a:t>Resolution</a:t>
            </a:r>
            <a:r>
              <a:rPr lang="it-IT" b="1" i="0" kern="1200" baseline="0" dirty="0">
                <a:solidFill>
                  <a:srgbClr val="FFFF00"/>
                </a:solidFill>
              </a:rPr>
              <a:t> Policy </a:t>
            </a:r>
            <a:r>
              <a:rPr lang="it-IT" b="1" i="0" kern="1200" baseline="0" dirty="0" err="1">
                <a:solidFill>
                  <a:srgbClr val="FFFF00"/>
                </a:solidFill>
              </a:rPr>
              <a:t>Table</a:t>
            </a:r>
            <a:endParaRPr lang="it-IT" b="1" i="0" kern="1200" baseline="0" dirty="0">
              <a:solidFill>
                <a:srgbClr val="FFFF00"/>
              </a:solidFill>
            </a:endParaRPr>
          </a:p>
          <a:p>
            <a:pPr lvl="0" defTabSz="28892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b="0" i="0" kern="1200" baseline="0" dirty="0"/>
              <a:t>NRPT permette</a:t>
            </a:r>
            <a:r>
              <a:rPr lang="it-IT" b="0" i="0" kern="1200" dirty="0"/>
              <a:t> la </a:t>
            </a:r>
            <a:r>
              <a:rPr lang="it-IT" b="0" i="0" kern="1200" dirty="0">
                <a:solidFill>
                  <a:srgbClr val="FFFF00"/>
                </a:solidFill>
              </a:rPr>
              <a:t>gestione di speciali richieste di </a:t>
            </a:r>
            <a:r>
              <a:rPr lang="it-IT" b="0" i="0" kern="1200" dirty="0" err="1">
                <a:solidFill>
                  <a:srgbClr val="FFFF00"/>
                </a:solidFill>
              </a:rPr>
              <a:t>name</a:t>
            </a:r>
            <a:r>
              <a:rPr lang="it-IT" b="0" i="0" kern="1200" dirty="0">
                <a:solidFill>
                  <a:srgbClr val="FFFF00"/>
                </a:solidFill>
              </a:rPr>
              <a:t> </a:t>
            </a:r>
            <a:r>
              <a:rPr lang="it-IT" b="0" i="0" kern="1200" dirty="0" err="1">
                <a:solidFill>
                  <a:srgbClr val="FFFF00"/>
                </a:solidFill>
              </a:rPr>
              <a:t>resolution</a:t>
            </a:r>
            <a:r>
              <a:rPr lang="it-IT" b="0" i="0" kern="1200" dirty="0"/>
              <a:t> tramite una </a:t>
            </a:r>
            <a:r>
              <a:rPr lang="it-IT" b="0" i="0" kern="1200" dirty="0">
                <a:solidFill>
                  <a:srgbClr val="FFFF00"/>
                </a:solidFill>
              </a:rPr>
              <a:t>tabella di associazioni tra determinati DNS </a:t>
            </a:r>
            <a:r>
              <a:rPr lang="it-IT" b="0" i="0" kern="1200" dirty="0" err="1">
                <a:solidFill>
                  <a:srgbClr val="FFFF00"/>
                </a:solidFill>
              </a:rPr>
              <a:t>namespaces</a:t>
            </a:r>
            <a:r>
              <a:rPr lang="it-IT" b="0" i="0" kern="1200" dirty="0">
                <a:solidFill>
                  <a:srgbClr val="FFFF00"/>
                </a:solidFill>
              </a:rPr>
              <a:t> e specifici DNS server e configurazioni</a:t>
            </a:r>
          </a:p>
          <a:p>
            <a:pPr lvl="0" defTabSz="28892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dirty="0"/>
              <a:t>NRPT è </a:t>
            </a:r>
            <a:r>
              <a:rPr lang="it-IT" dirty="0">
                <a:solidFill>
                  <a:srgbClr val="FFFF00"/>
                </a:solidFill>
              </a:rPr>
              <a:t>configurabile tramite GPO</a:t>
            </a:r>
            <a:r>
              <a:rPr lang="it-IT" dirty="0"/>
              <a:t> o </a:t>
            </a:r>
            <a:r>
              <a:rPr lang="it-IT" dirty="0" err="1"/>
              <a:t>registry</a:t>
            </a:r>
            <a:r>
              <a:rPr lang="it-IT" dirty="0"/>
              <a:t> </a:t>
            </a:r>
            <a:r>
              <a:rPr lang="it-IT" dirty="0" err="1"/>
              <a:t>key</a:t>
            </a:r>
            <a:endParaRPr lang="it-IT" dirty="0"/>
          </a:p>
          <a:p>
            <a:pPr lvl="0" defTabSz="28892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kern="1200" dirty="0"/>
              <a:t>NRPT è implementato in </a:t>
            </a:r>
            <a:r>
              <a:rPr lang="it-IT" kern="1200" dirty="0">
                <a:solidFill>
                  <a:srgbClr val="FFFF00"/>
                </a:solidFill>
              </a:rPr>
              <a:t>Windows 7 e successivi</a:t>
            </a:r>
          </a:p>
        </p:txBody>
      </p:sp>
      <p:grpSp>
        <p:nvGrpSpPr>
          <p:cNvPr id="10" name="Gruppo 9"/>
          <p:cNvGrpSpPr/>
          <p:nvPr/>
        </p:nvGrpSpPr>
        <p:grpSpPr>
          <a:xfrm>
            <a:off x="119336" y="1124744"/>
            <a:ext cx="5616624" cy="3312000"/>
            <a:chOff x="119336" y="1124744"/>
            <a:chExt cx="5544616" cy="2556541"/>
          </a:xfrm>
        </p:grpSpPr>
        <p:sp>
          <p:nvSpPr>
            <p:cNvPr id="4" name="Figura a mano libera 3"/>
            <p:cNvSpPr/>
            <p:nvPr/>
          </p:nvSpPr>
          <p:spPr>
            <a:xfrm>
              <a:off x="119336" y="1124744"/>
              <a:ext cx="5544616" cy="2556541"/>
            </a:xfrm>
            <a:custGeom>
              <a:avLst/>
              <a:gdLst>
                <a:gd name="connsiteX0" fmla="*/ 0 w 4260902"/>
                <a:gd name="connsiteY0" fmla="*/ 0 h 2556541"/>
                <a:gd name="connsiteX1" fmla="*/ 4260902 w 4260902"/>
                <a:gd name="connsiteY1" fmla="*/ 0 h 2556541"/>
                <a:gd name="connsiteX2" fmla="*/ 4260902 w 4260902"/>
                <a:gd name="connsiteY2" fmla="*/ 2556541 h 2556541"/>
                <a:gd name="connsiteX3" fmla="*/ 0 w 4260902"/>
                <a:gd name="connsiteY3" fmla="*/ 2556541 h 2556541"/>
                <a:gd name="connsiteX4" fmla="*/ 0 w 4260902"/>
                <a:gd name="connsiteY4" fmla="*/ 0 h 2556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60902" h="2556541">
                  <a:moveTo>
                    <a:pt x="0" y="0"/>
                  </a:moveTo>
                  <a:lnTo>
                    <a:pt x="4260902" y="0"/>
                  </a:lnTo>
                  <a:lnTo>
                    <a:pt x="4260902" y="2556541"/>
                  </a:lnTo>
                  <a:lnTo>
                    <a:pt x="0" y="255654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247650" numCol="1" spcCol="1270" anchor="t" anchorCtr="0">
              <a:noAutofit/>
            </a:bodyPr>
            <a:lstStyle/>
            <a:p>
              <a:pPr lvl="0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b="1" dirty="0">
                  <a:solidFill>
                    <a:srgbClr val="FFFF00"/>
                  </a:solidFill>
                </a:rPr>
                <a:t>Link-Local Multicast </a:t>
              </a:r>
              <a:r>
                <a:rPr lang="it-IT" b="1" dirty="0" err="1">
                  <a:solidFill>
                    <a:srgbClr val="FFFF00"/>
                  </a:solidFill>
                </a:rPr>
                <a:t>Name</a:t>
              </a:r>
              <a:r>
                <a:rPr lang="it-IT" b="1" dirty="0">
                  <a:solidFill>
                    <a:srgbClr val="FFFF00"/>
                  </a:solidFill>
                </a:rPr>
                <a:t> </a:t>
              </a:r>
              <a:r>
                <a:rPr lang="it-IT" b="1" dirty="0" err="1">
                  <a:solidFill>
                    <a:srgbClr val="FFFF00"/>
                  </a:solidFill>
                </a:rPr>
                <a:t>Resolution</a:t>
              </a:r>
              <a:endParaRPr lang="it-IT" b="1" dirty="0">
                <a:solidFill>
                  <a:srgbClr val="FFFF00"/>
                </a:solidFill>
              </a:endParaRPr>
            </a:p>
            <a:p>
              <a:pPr lvl="0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kern="1200" dirty="0"/>
                <a:t>LLMRN esegue la </a:t>
              </a:r>
              <a:r>
                <a:rPr lang="it-IT" kern="1200" dirty="0">
                  <a:solidFill>
                    <a:srgbClr val="FFFF00"/>
                  </a:solidFill>
                </a:rPr>
                <a:t>risoluzione dei nomi single </a:t>
              </a:r>
              <a:r>
                <a:rPr lang="it-IT" kern="1200" dirty="0" err="1">
                  <a:solidFill>
                    <a:srgbClr val="FFFF00"/>
                  </a:solidFill>
                </a:rPr>
                <a:t>label</a:t>
              </a:r>
              <a:r>
                <a:rPr lang="it-IT" kern="1200" dirty="0">
                  <a:solidFill>
                    <a:srgbClr val="FFFF00"/>
                  </a:solidFill>
                </a:rPr>
                <a:t> per </a:t>
              </a:r>
              <a:r>
                <a:rPr lang="it-IT" kern="1200" dirty="0" err="1">
                  <a:solidFill>
                    <a:srgbClr val="FFFF00"/>
                  </a:solidFill>
                </a:rPr>
                <a:t>host</a:t>
              </a:r>
              <a:r>
                <a:rPr lang="it-IT" kern="1200" dirty="0">
                  <a:solidFill>
                    <a:srgbClr val="FFFF00"/>
                  </a:solidFill>
                </a:rPr>
                <a:t> IPv4 e IPv6 sullo stesso link locale</a:t>
              </a:r>
              <a:r>
                <a:rPr lang="it-IT" kern="1200" dirty="0"/>
                <a:t> sfruttando lo </a:t>
              </a:r>
              <a:r>
                <a:rPr lang="it-IT" kern="1200" dirty="0">
                  <a:solidFill>
                    <a:srgbClr val="FFFF00"/>
                  </a:solidFill>
                </a:rPr>
                <a:t>stesso formato dei pacchetti DNS</a:t>
              </a:r>
            </a:p>
            <a:p>
              <a:pPr lvl="0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dirty="0">
                  <a:solidFill>
                    <a:schemeClr val="tx1"/>
                  </a:solidFill>
                </a:rPr>
                <a:t>LLMRN</a:t>
              </a:r>
              <a:r>
                <a:rPr lang="it-IT" kern="1200" dirty="0">
                  <a:solidFill>
                    <a:schemeClr val="tx1"/>
                  </a:solidFill>
                </a:rPr>
                <a:t> </a:t>
              </a:r>
              <a:r>
                <a:rPr lang="it-IT" kern="1200" dirty="0"/>
                <a:t>invia </a:t>
              </a:r>
              <a:r>
                <a:rPr lang="it-IT" kern="1200" dirty="0">
                  <a:solidFill>
                    <a:srgbClr val="FFFF00"/>
                  </a:solidFill>
                </a:rPr>
                <a:t>messaggi </a:t>
              </a:r>
              <a:r>
                <a:rPr lang="it-IT" kern="1200" dirty="0" err="1">
                  <a:solidFill>
                    <a:srgbClr val="FFFF00"/>
                  </a:solidFill>
                </a:rPr>
                <a:t>Name</a:t>
              </a:r>
              <a:r>
                <a:rPr lang="it-IT" kern="1200" dirty="0">
                  <a:solidFill>
                    <a:srgbClr val="FFFF00"/>
                  </a:solidFill>
                </a:rPr>
                <a:t> Query </a:t>
              </a:r>
              <a:r>
                <a:rPr lang="it-IT" kern="1200" dirty="0" err="1">
                  <a:solidFill>
                    <a:srgbClr val="FFFF00"/>
                  </a:solidFill>
                </a:rPr>
                <a:t>Reques</a:t>
              </a:r>
              <a:r>
                <a:rPr lang="it-IT" dirty="0" err="1">
                  <a:solidFill>
                    <a:srgbClr val="FFFF00"/>
                  </a:solidFill>
                </a:rPr>
                <a:t>t</a:t>
              </a:r>
              <a:r>
                <a:rPr lang="it-IT" dirty="0"/>
                <a:t> sulla porta UDP 5355 e riceve </a:t>
              </a:r>
              <a:r>
                <a:rPr lang="it-IT" dirty="0">
                  <a:solidFill>
                    <a:srgbClr val="FFFF00"/>
                  </a:solidFill>
                </a:rPr>
                <a:t>messaggi </a:t>
              </a:r>
              <a:r>
                <a:rPr lang="it-IT" dirty="0" err="1">
                  <a:solidFill>
                    <a:srgbClr val="FFFF00"/>
                  </a:solidFill>
                </a:rPr>
                <a:t>Name</a:t>
              </a:r>
              <a:r>
                <a:rPr lang="it-IT" dirty="0">
                  <a:solidFill>
                    <a:srgbClr val="FFFF00"/>
                  </a:solidFill>
                </a:rPr>
                <a:t> Query </a:t>
              </a:r>
              <a:r>
                <a:rPr lang="it-IT" dirty="0" err="1">
                  <a:solidFill>
                    <a:srgbClr val="FFFF00"/>
                  </a:solidFill>
                </a:rPr>
                <a:t>Response</a:t>
              </a:r>
              <a:r>
                <a:rPr lang="it-IT" dirty="0"/>
                <a:t> sulla porta UDP 5355</a:t>
              </a:r>
            </a:p>
            <a:p>
              <a:pPr lvl="0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kern="1200" dirty="0"/>
                <a:t>I messaggi hanno uno specifico </a:t>
              </a:r>
              <a:r>
                <a:rPr lang="it-IT" kern="1200" dirty="0">
                  <a:solidFill>
                    <a:srgbClr val="FFFF00"/>
                  </a:solidFill>
                </a:rPr>
                <a:t>indirizzo </a:t>
              </a:r>
              <a:r>
                <a:rPr lang="it-IT" kern="1200" dirty="0" err="1">
                  <a:solidFill>
                    <a:srgbClr val="FFFF00"/>
                  </a:solidFill>
                </a:rPr>
                <a:t>multicast</a:t>
              </a:r>
              <a:r>
                <a:rPr lang="it-IT" dirty="0">
                  <a:solidFill>
                    <a:srgbClr val="FFFF00"/>
                  </a:solidFill>
                </a:rPr>
                <a:t> di 224.0.0.252 per IPv4 e ff02::1:3 per IPv6</a:t>
              </a:r>
            </a:p>
            <a:p>
              <a:pPr lvl="0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kern="1200" dirty="0">
                  <a:solidFill>
                    <a:schemeClr val="tx1"/>
                  </a:solidFill>
                </a:rPr>
                <a:t>LLMRN è implementato in </a:t>
              </a:r>
              <a:r>
                <a:rPr lang="it-IT" kern="1200" dirty="0">
                  <a:solidFill>
                    <a:srgbClr val="FFFF00"/>
                  </a:solidFill>
                </a:rPr>
                <a:t>Windows Vista e successivi</a:t>
              </a:r>
            </a:p>
          </p:txBody>
        </p:sp>
        <p:sp>
          <p:nvSpPr>
            <p:cNvPr id="9" name="Rettangolo 8"/>
            <p:cNvSpPr/>
            <p:nvPr/>
          </p:nvSpPr>
          <p:spPr bwMode="ltGray">
            <a:xfrm>
              <a:off x="4455510" y="1124744"/>
              <a:ext cx="1208442" cy="27791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it-IT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Condensed" pitchFamily="34" charset="0"/>
                  <a:ea typeface="+mn-ea"/>
                  <a:cs typeface="+mn-cs"/>
                </a:rPr>
                <a:t>RFC4795</a:t>
              </a:r>
            </a:p>
          </p:txBody>
        </p:sp>
      </p:grpSp>
      <p:grpSp>
        <p:nvGrpSpPr>
          <p:cNvPr id="2" name="Gruppo 1"/>
          <p:cNvGrpSpPr/>
          <p:nvPr/>
        </p:nvGrpSpPr>
        <p:grpSpPr>
          <a:xfrm>
            <a:off x="9461078" y="1124744"/>
            <a:ext cx="2622226" cy="3311999"/>
            <a:chOff x="9461078" y="1124744"/>
            <a:chExt cx="2622226" cy="3311999"/>
          </a:xfrm>
        </p:grpSpPr>
        <p:grpSp>
          <p:nvGrpSpPr>
            <p:cNvPr id="12" name="Gruppo 11"/>
            <p:cNvGrpSpPr/>
            <p:nvPr/>
          </p:nvGrpSpPr>
          <p:grpSpPr>
            <a:xfrm>
              <a:off x="9461078" y="1124744"/>
              <a:ext cx="2611585" cy="3311999"/>
              <a:chOff x="5597395" y="1003014"/>
              <a:chExt cx="5184576" cy="2407193"/>
            </a:xfrm>
          </p:grpSpPr>
          <p:sp>
            <p:nvSpPr>
              <p:cNvPr id="13" name="TextBox 100"/>
              <p:cNvSpPr txBox="1"/>
              <p:nvPr/>
            </p:nvSpPr>
            <p:spPr>
              <a:xfrm>
                <a:off x="5597395" y="1003014"/>
                <a:ext cx="5184575" cy="312737"/>
              </a:xfrm>
              <a:prstGeom prst="rect">
                <a:avLst/>
              </a:prstGeom>
              <a:solidFill>
                <a:schemeClr val="accent4"/>
              </a:solidFill>
            </p:spPr>
            <p:txBody>
              <a:bodyPr wrap="square" lIns="179238" tIns="89619" rIns="179238" bIns="89619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it-IT" b="1" dirty="0"/>
                  <a:t>Ordine di utilizzo</a:t>
                </a:r>
              </a:p>
            </p:txBody>
          </p:sp>
          <p:sp>
            <p:nvSpPr>
              <p:cNvPr id="14" name="Rectangle 32"/>
              <p:cNvSpPr>
                <a:spLocks noChangeArrowheads="1"/>
              </p:cNvSpPr>
              <p:nvPr/>
            </p:nvSpPr>
            <p:spPr bwMode="auto">
              <a:xfrm>
                <a:off x="5597395" y="1326026"/>
                <a:ext cx="5184576" cy="208418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lIns="179238" tIns="143391" rIns="179238" bIns="143391" anchor="ctr" anchorCtr="0"/>
              <a:lstStyle/>
              <a:p>
                <a:pPr defTabSz="912631">
                  <a:lnSpc>
                    <a:spcPct val="90000"/>
                  </a:lnSpc>
                  <a:buClr>
                    <a:schemeClr val="tx2"/>
                  </a:buClr>
                </a:pPr>
                <a:endParaRPr lang="en-US" dirty="0"/>
              </a:p>
            </p:txBody>
          </p:sp>
        </p:grpSp>
        <p:grpSp>
          <p:nvGrpSpPr>
            <p:cNvPr id="11" name="Gruppo 10"/>
            <p:cNvGrpSpPr/>
            <p:nvPr/>
          </p:nvGrpSpPr>
          <p:grpSpPr>
            <a:xfrm>
              <a:off x="9508188" y="1794207"/>
              <a:ext cx="2198821" cy="360000"/>
              <a:chOff x="3215680" y="4797152"/>
              <a:chExt cx="2198821" cy="360000"/>
            </a:xfrm>
          </p:grpSpPr>
          <p:sp>
            <p:nvSpPr>
              <p:cNvPr id="15" name="Connettore 14"/>
              <p:cNvSpPr>
                <a:spLocks noChangeAspect="1"/>
              </p:cNvSpPr>
              <p:nvPr/>
            </p:nvSpPr>
            <p:spPr bwMode="ltGray">
              <a:xfrm>
                <a:off x="3215680" y="4797152"/>
                <a:ext cx="360000" cy="360000"/>
              </a:xfrm>
              <a:prstGeom prst="flowChartConnector">
                <a:avLst/>
              </a:prstGeom>
              <a:solidFill>
                <a:srgbClr val="000000"/>
              </a:solidFill>
              <a:ln w="48000" cap="flat" cmpd="thickThin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20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Segoe Condensed" pitchFamily="34" charset="0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16" name="CasellaDiTesto 15"/>
              <p:cNvSpPr txBox="1"/>
              <p:nvPr/>
            </p:nvSpPr>
            <p:spPr>
              <a:xfrm>
                <a:off x="3594772" y="4823263"/>
                <a:ext cx="1819729" cy="307777"/>
              </a:xfrm>
              <a:prstGeom prst="rect">
                <a:avLst/>
              </a:prstGeom>
              <a:noFill/>
              <a:effectLst/>
            </p:spPr>
            <p:txBody>
              <a:bodyPr vert="horz" wrap="none" lIns="91440" tIns="0" rIns="91440" bIns="0" rtlCol="0" anchor="ctr" anchorCtr="0">
                <a:spAutoFit/>
                <a:scene3d>
                  <a:camera prst="orthographicFront"/>
                  <a:lightRig rig="threePt" dir="t">
                    <a:rot lat="0" lon="0" rev="4800000"/>
                  </a:lightRig>
                </a:scene3d>
                <a:sp3d prstMaterial="matte">
                  <a:bevelT w="50800" h="10160"/>
                </a:sp3d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it-IT" sz="2000" b="1" dirty="0">
                    <a:ln w="11430"/>
                    <a:latin typeface="+mj-lt"/>
                    <a:ea typeface="+mj-ea"/>
                    <a:cs typeface="Calibri"/>
                  </a:rPr>
                  <a:t>NRPT se FQDN</a:t>
                </a:r>
              </a:p>
            </p:txBody>
          </p:sp>
        </p:grpSp>
        <p:grpSp>
          <p:nvGrpSpPr>
            <p:cNvPr id="17" name="Gruppo 16"/>
            <p:cNvGrpSpPr/>
            <p:nvPr/>
          </p:nvGrpSpPr>
          <p:grpSpPr>
            <a:xfrm>
              <a:off x="9508188" y="2433973"/>
              <a:ext cx="2086611" cy="360000"/>
              <a:chOff x="3215680" y="4797152"/>
              <a:chExt cx="2086611" cy="360000"/>
            </a:xfrm>
          </p:grpSpPr>
          <p:sp>
            <p:nvSpPr>
              <p:cNvPr id="18" name="Connettore 17"/>
              <p:cNvSpPr>
                <a:spLocks noChangeAspect="1"/>
              </p:cNvSpPr>
              <p:nvPr/>
            </p:nvSpPr>
            <p:spPr bwMode="ltGray">
              <a:xfrm>
                <a:off x="3215680" y="4797152"/>
                <a:ext cx="360000" cy="360000"/>
              </a:xfrm>
              <a:prstGeom prst="flowChartConnector">
                <a:avLst/>
              </a:prstGeom>
              <a:solidFill>
                <a:srgbClr val="000000"/>
              </a:solidFill>
              <a:ln w="48000" cap="flat" cmpd="thickThin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20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Segoe Condensed" pitchFamily="34" charset="0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19" name="CasellaDiTesto 18"/>
              <p:cNvSpPr txBox="1"/>
              <p:nvPr/>
            </p:nvSpPr>
            <p:spPr>
              <a:xfrm>
                <a:off x="3594772" y="4823263"/>
                <a:ext cx="1707519" cy="307777"/>
              </a:xfrm>
              <a:prstGeom prst="rect">
                <a:avLst/>
              </a:prstGeom>
              <a:noFill/>
              <a:effectLst/>
            </p:spPr>
            <p:txBody>
              <a:bodyPr vert="horz" wrap="none" lIns="91440" tIns="0" rIns="91440" bIns="0" rtlCol="0" anchor="ctr" anchorCtr="0">
                <a:spAutoFit/>
                <a:scene3d>
                  <a:camera prst="orthographicFront"/>
                  <a:lightRig rig="threePt" dir="t">
                    <a:rot lat="0" lon="0" rev="4800000"/>
                  </a:lightRig>
                </a:scene3d>
                <a:sp3d prstMaterial="matte">
                  <a:bevelT w="50800" h="10160"/>
                </a:sp3d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it-IT" sz="2000" b="1" dirty="0">
                    <a:ln w="11430"/>
                    <a:latin typeface="+mj-lt"/>
                    <a:ea typeface="+mj-ea"/>
                    <a:cs typeface="Calibri"/>
                  </a:rPr>
                  <a:t>DNS se FQDN</a:t>
                </a:r>
              </a:p>
            </p:txBody>
          </p:sp>
        </p:grpSp>
        <p:grpSp>
          <p:nvGrpSpPr>
            <p:cNvPr id="20" name="Gruppo 19"/>
            <p:cNvGrpSpPr/>
            <p:nvPr/>
          </p:nvGrpSpPr>
          <p:grpSpPr>
            <a:xfrm>
              <a:off x="9510959" y="2894951"/>
              <a:ext cx="2378357" cy="615553"/>
              <a:chOff x="3215680" y="4669375"/>
              <a:chExt cx="2378357" cy="615553"/>
            </a:xfrm>
          </p:grpSpPr>
          <p:sp>
            <p:nvSpPr>
              <p:cNvPr id="21" name="Connettore 20"/>
              <p:cNvSpPr>
                <a:spLocks noChangeAspect="1"/>
              </p:cNvSpPr>
              <p:nvPr/>
            </p:nvSpPr>
            <p:spPr bwMode="ltGray">
              <a:xfrm>
                <a:off x="3215680" y="4797152"/>
                <a:ext cx="360000" cy="360000"/>
              </a:xfrm>
              <a:prstGeom prst="flowChartConnector">
                <a:avLst/>
              </a:prstGeom>
              <a:solidFill>
                <a:srgbClr val="000000"/>
              </a:solidFill>
              <a:ln w="48000" cap="flat" cmpd="thickThin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20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Segoe Condensed" pitchFamily="34" charset="0"/>
                    <a:ea typeface="+mn-ea"/>
                    <a:cs typeface="+mn-cs"/>
                  </a:rPr>
                  <a:t>3</a:t>
                </a:r>
              </a:p>
            </p:txBody>
          </p:sp>
          <p:sp>
            <p:nvSpPr>
              <p:cNvPr id="22" name="CasellaDiTesto 21"/>
              <p:cNvSpPr txBox="1"/>
              <p:nvPr/>
            </p:nvSpPr>
            <p:spPr>
              <a:xfrm>
                <a:off x="3594772" y="4669375"/>
                <a:ext cx="1999265" cy="615553"/>
              </a:xfrm>
              <a:prstGeom prst="rect">
                <a:avLst/>
              </a:prstGeom>
              <a:noFill/>
              <a:effectLst/>
            </p:spPr>
            <p:txBody>
              <a:bodyPr vert="horz" wrap="none" lIns="91440" tIns="0" rIns="91440" bIns="0" rtlCol="0" anchor="ctr" anchorCtr="0">
                <a:spAutoFit/>
                <a:scene3d>
                  <a:camera prst="orthographicFront"/>
                  <a:lightRig rig="threePt" dir="t">
                    <a:rot lat="0" lon="0" rev="4800000"/>
                  </a:lightRig>
                </a:scene3d>
                <a:sp3d prstMaterial="matte">
                  <a:bevelT w="50800" h="10160"/>
                </a:sp3d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it-IT" sz="2000" b="1" dirty="0">
                    <a:ln w="11430"/>
                    <a:latin typeface="+mj-lt"/>
                    <a:ea typeface="+mj-ea"/>
                    <a:cs typeface="Calibri"/>
                  </a:rPr>
                  <a:t>LRMRN se Single</a:t>
                </a:r>
                <a:br>
                  <a:rPr lang="it-IT" sz="2000" b="1" dirty="0">
                    <a:ln w="11430"/>
                    <a:latin typeface="+mj-lt"/>
                    <a:ea typeface="+mj-ea"/>
                    <a:cs typeface="Calibri"/>
                  </a:rPr>
                </a:br>
                <a:r>
                  <a:rPr lang="it-IT" sz="2000" b="1" dirty="0">
                    <a:ln w="11430"/>
                    <a:latin typeface="+mj-lt"/>
                    <a:ea typeface="+mj-ea"/>
                    <a:cs typeface="Calibri"/>
                  </a:rPr>
                  <a:t>Label </a:t>
                </a:r>
                <a:r>
                  <a:rPr lang="it-IT" sz="2000" b="1" dirty="0" err="1">
                    <a:ln w="11430"/>
                    <a:latin typeface="+mj-lt"/>
                    <a:ea typeface="+mj-ea"/>
                    <a:cs typeface="Calibri"/>
                  </a:rPr>
                  <a:t>Name</a:t>
                </a:r>
                <a:endParaRPr lang="it-IT" sz="2000" b="1" dirty="0">
                  <a:ln w="11430"/>
                  <a:latin typeface="+mj-lt"/>
                  <a:ea typeface="+mj-ea"/>
                  <a:cs typeface="Calibri"/>
                </a:endParaRPr>
              </a:p>
            </p:txBody>
          </p:sp>
        </p:grpSp>
        <p:grpSp>
          <p:nvGrpSpPr>
            <p:cNvPr id="23" name="Gruppo 22"/>
            <p:cNvGrpSpPr/>
            <p:nvPr/>
          </p:nvGrpSpPr>
          <p:grpSpPr>
            <a:xfrm>
              <a:off x="9510983" y="3636382"/>
              <a:ext cx="2572321" cy="615553"/>
              <a:chOff x="3215680" y="4669375"/>
              <a:chExt cx="2572321" cy="615553"/>
            </a:xfrm>
          </p:grpSpPr>
          <p:sp>
            <p:nvSpPr>
              <p:cNvPr id="24" name="Connettore 23"/>
              <p:cNvSpPr>
                <a:spLocks noChangeAspect="1"/>
              </p:cNvSpPr>
              <p:nvPr/>
            </p:nvSpPr>
            <p:spPr bwMode="ltGray">
              <a:xfrm>
                <a:off x="3215680" y="4797152"/>
                <a:ext cx="360000" cy="360000"/>
              </a:xfrm>
              <a:prstGeom prst="flowChartConnector">
                <a:avLst/>
              </a:prstGeom>
              <a:solidFill>
                <a:srgbClr val="000000"/>
              </a:solidFill>
              <a:ln w="48000" cap="flat" cmpd="thickThin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20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Segoe Condensed" pitchFamily="34" charset="0"/>
                    <a:ea typeface="+mn-ea"/>
                    <a:cs typeface="+mn-cs"/>
                  </a:rPr>
                  <a:t>4</a:t>
                </a:r>
              </a:p>
            </p:txBody>
          </p:sp>
          <p:sp>
            <p:nvSpPr>
              <p:cNvPr id="25" name="CasellaDiTesto 24"/>
              <p:cNvSpPr txBox="1"/>
              <p:nvPr/>
            </p:nvSpPr>
            <p:spPr>
              <a:xfrm>
                <a:off x="3594772" y="4669375"/>
                <a:ext cx="2193229" cy="615553"/>
              </a:xfrm>
              <a:prstGeom prst="rect">
                <a:avLst/>
              </a:prstGeom>
              <a:noFill/>
              <a:effectLst/>
            </p:spPr>
            <p:txBody>
              <a:bodyPr vert="horz" wrap="none" lIns="91440" tIns="0" rIns="91440" bIns="0" rtlCol="0" anchor="ctr" anchorCtr="0">
                <a:spAutoFit/>
                <a:scene3d>
                  <a:camera prst="orthographicFront"/>
                  <a:lightRig rig="threePt" dir="t">
                    <a:rot lat="0" lon="0" rev="4800000"/>
                  </a:lightRig>
                </a:scene3d>
                <a:sp3d prstMaterial="matte">
                  <a:bevelT w="50800" h="10160"/>
                </a:sp3d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it-IT" sz="2000" b="1" dirty="0" err="1">
                    <a:ln w="11430"/>
                    <a:latin typeface="+mj-lt"/>
                    <a:ea typeface="+mj-ea"/>
                    <a:cs typeface="Calibri"/>
                  </a:rPr>
                  <a:t>NetBT</a:t>
                </a:r>
                <a:r>
                  <a:rPr lang="it-IT" sz="2000" b="1" dirty="0">
                    <a:ln w="11430"/>
                    <a:latin typeface="+mj-lt"/>
                    <a:ea typeface="+mj-ea"/>
                    <a:cs typeface="Calibri"/>
                  </a:rPr>
                  <a:t> se IPv4 e</a:t>
                </a:r>
                <a:br>
                  <a:rPr lang="it-IT" sz="2000" b="1" dirty="0">
                    <a:ln w="11430"/>
                    <a:latin typeface="+mj-lt"/>
                    <a:ea typeface="+mj-ea"/>
                    <a:cs typeface="Calibri"/>
                  </a:rPr>
                </a:br>
                <a:r>
                  <a:rPr lang="it-IT" sz="2000" b="1" dirty="0">
                    <a:ln w="11430"/>
                    <a:latin typeface="+mj-lt"/>
                    <a:ea typeface="+mj-ea"/>
                    <a:cs typeface="Calibri"/>
                  </a:rPr>
                  <a:t>Single Label </a:t>
                </a:r>
                <a:r>
                  <a:rPr lang="it-IT" sz="2000" b="1" dirty="0" err="1">
                    <a:ln w="11430"/>
                    <a:latin typeface="+mj-lt"/>
                    <a:ea typeface="+mj-ea"/>
                    <a:cs typeface="Calibri"/>
                  </a:rPr>
                  <a:t>Name</a:t>
                </a:r>
                <a:endParaRPr lang="it-IT" sz="2000" b="1" dirty="0">
                  <a:ln w="11430"/>
                  <a:latin typeface="+mj-lt"/>
                  <a:ea typeface="+mj-ea"/>
                  <a:cs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6662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Gestione assegnazione indirizzi IPv4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5" y="3838670"/>
            <a:ext cx="6021824" cy="288000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191" y="1296051"/>
            <a:ext cx="6068809" cy="5292000"/>
          </a:xfrm>
          <a:prstGeom prst="rect">
            <a:avLst/>
          </a:prstGeom>
        </p:spPr>
      </p:pic>
      <p:grpSp>
        <p:nvGrpSpPr>
          <p:cNvPr id="7" name="Gruppo 6"/>
          <p:cNvGrpSpPr/>
          <p:nvPr/>
        </p:nvGrpSpPr>
        <p:grpSpPr>
          <a:xfrm>
            <a:off x="151756" y="1078771"/>
            <a:ext cx="5944244" cy="2759899"/>
            <a:chOff x="5597395" y="1003014"/>
            <a:chExt cx="5184576" cy="2374660"/>
          </a:xfrm>
        </p:grpSpPr>
        <p:sp>
          <p:nvSpPr>
            <p:cNvPr id="8" name="TextBox 100"/>
            <p:cNvSpPr txBox="1"/>
            <p:nvPr/>
          </p:nvSpPr>
          <p:spPr>
            <a:xfrm>
              <a:off x="5597395" y="1003014"/>
              <a:ext cx="5184575" cy="430287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lIns="179238" tIns="89619" rIns="179238" bIns="89619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b="1" dirty="0" err="1"/>
                <a:t>Saturazione</a:t>
              </a:r>
              <a:r>
                <a:rPr lang="en-US" b="1" dirty="0"/>
                <a:t> </a:t>
              </a:r>
              <a:r>
                <a:rPr lang="en-US" b="1" dirty="0" err="1"/>
                <a:t>indirizzi</a:t>
              </a:r>
              <a:r>
                <a:rPr lang="en-US" b="1" dirty="0"/>
                <a:t> IPv4</a:t>
              </a:r>
            </a:p>
          </p:txBody>
        </p:sp>
        <p:sp>
          <p:nvSpPr>
            <p:cNvPr id="9" name="Rectangle 32"/>
            <p:cNvSpPr>
              <a:spLocks noChangeArrowheads="1"/>
            </p:cNvSpPr>
            <p:nvPr/>
          </p:nvSpPr>
          <p:spPr bwMode="auto">
            <a:xfrm>
              <a:off x="5597395" y="1388783"/>
              <a:ext cx="5184576" cy="198889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lIns="179238" tIns="143391" rIns="179238" bIns="143391" anchor="ctr" anchorCtr="0"/>
            <a:lstStyle/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tx2"/>
                  </a:solidFill>
                </a:rPr>
                <a:t>IPv4 usa 32 bit permettendo circa </a:t>
              </a:r>
              <a:r>
                <a:rPr lang="it-IT" sz="1600" b="1" dirty="0">
                  <a:solidFill>
                    <a:schemeClr val="tx2"/>
                  </a:solidFill>
                </a:rPr>
                <a:t>4 miliardi di indirizzi</a:t>
              </a:r>
            </a:p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tx2"/>
                  </a:solidFill>
                </a:rPr>
                <a:t>L’IPv4 è stato </a:t>
              </a:r>
              <a:r>
                <a:rPr lang="it-IT" sz="1600" b="1" dirty="0">
                  <a:solidFill>
                    <a:schemeClr val="tx2"/>
                  </a:solidFill>
                </a:rPr>
                <a:t>sviluppato nel 1978</a:t>
              </a:r>
              <a:r>
                <a:rPr lang="it-IT" sz="1600" dirty="0">
                  <a:solidFill>
                    <a:schemeClr val="tx2"/>
                  </a:solidFill>
                </a:rPr>
                <a:t> con ARPANET</a:t>
              </a:r>
            </a:p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chemeClr val="tx2"/>
                  </a:solidFill>
                </a:rPr>
                <a:t>L’IPv4 è stato </a:t>
              </a:r>
              <a:r>
                <a:rPr lang="it-IT" sz="1600" b="1" dirty="0">
                  <a:solidFill>
                    <a:schemeClr val="tx2"/>
                  </a:solidFill>
                </a:rPr>
                <a:t>pubblicato con l’RFC 791 nel 1981</a:t>
              </a:r>
            </a:p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it-IT" sz="1600" b="1" dirty="0" err="1">
                  <a:solidFill>
                    <a:schemeClr val="tx2"/>
                  </a:solidFill>
                </a:rPr>
                <a:t>Feb</a:t>
              </a:r>
              <a:r>
                <a:rPr lang="it-IT" sz="1600" b="1" dirty="0">
                  <a:solidFill>
                    <a:schemeClr val="tx2"/>
                  </a:solidFill>
                </a:rPr>
                <a:t> 2011:</a:t>
              </a:r>
              <a:r>
                <a:rPr lang="it-IT" sz="1600" dirty="0">
                  <a:solidFill>
                    <a:schemeClr val="tx2"/>
                  </a:solidFill>
                </a:rPr>
                <a:t> </a:t>
              </a:r>
              <a:r>
                <a:rPr lang="it-IT" sz="1600" b="1" dirty="0">
                  <a:solidFill>
                    <a:schemeClr val="tx2"/>
                  </a:solidFill>
                </a:rPr>
                <a:t>IANA assegna gli ultimi blocchi</a:t>
              </a:r>
              <a:r>
                <a:rPr lang="it-IT" sz="1600" dirty="0">
                  <a:solidFill>
                    <a:schemeClr val="tx2"/>
                  </a:solidFill>
                </a:rPr>
                <a:t> /8 di IP</a:t>
              </a:r>
            </a:p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it-IT" sz="1600" b="1" dirty="0" err="1">
                  <a:solidFill>
                    <a:schemeClr val="tx2"/>
                  </a:solidFill>
                </a:rPr>
                <a:t>Apr</a:t>
              </a:r>
              <a:r>
                <a:rPr lang="it-IT" sz="1600" b="1" dirty="0">
                  <a:solidFill>
                    <a:schemeClr val="tx2"/>
                  </a:solidFill>
                </a:rPr>
                <a:t> 2011: APNIC inizia ad allocare l’ultimo blocco</a:t>
              </a:r>
              <a:r>
                <a:rPr lang="it-IT" sz="1600" dirty="0">
                  <a:solidFill>
                    <a:schemeClr val="tx2"/>
                  </a:solidFill>
                </a:rPr>
                <a:t> /8 di IP </a:t>
              </a:r>
            </a:p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it-IT" sz="1600" b="1" dirty="0" err="1">
                  <a:solidFill>
                    <a:schemeClr val="tx2"/>
                  </a:solidFill>
                </a:rPr>
                <a:t>Sett</a:t>
              </a:r>
              <a:r>
                <a:rPr lang="it-IT" sz="1600" b="1" dirty="0">
                  <a:solidFill>
                    <a:schemeClr val="tx2"/>
                  </a:solidFill>
                </a:rPr>
                <a:t> 2012: RIPE NCC inizia ad allocare l’ultimo blocco</a:t>
              </a:r>
              <a:r>
                <a:rPr lang="it-IT" sz="1600" dirty="0">
                  <a:solidFill>
                    <a:schemeClr val="tx2"/>
                  </a:solidFill>
                </a:rPr>
                <a:t> /8 di IP</a:t>
              </a:r>
            </a:p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it-IT" sz="1600" b="1" dirty="0" err="1">
                  <a:solidFill>
                    <a:schemeClr val="tx2"/>
                  </a:solidFill>
                </a:rPr>
                <a:t>Apr</a:t>
              </a:r>
              <a:r>
                <a:rPr lang="it-IT" sz="1600" b="1" dirty="0">
                  <a:solidFill>
                    <a:schemeClr val="tx2"/>
                  </a:solidFill>
                </a:rPr>
                <a:t> 2014: IANA</a:t>
              </a:r>
              <a:r>
                <a:rPr lang="it-IT" sz="1600" dirty="0">
                  <a:solidFill>
                    <a:schemeClr val="tx2"/>
                  </a:solidFill>
                </a:rPr>
                <a:t> </a:t>
              </a:r>
              <a:r>
                <a:rPr lang="it-IT" sz="1600" b="1" dirty="0">
                  <a:solidFill>
                    <a:schemeClr val="tx2"/>
                  </a:solidFill>
                </a:rPr>
                <a:t>inizia un politica di recupero degli indirizzi</a:t>
              </a:r>
              <a:endParaRPr lang="it-IT" sz="1600" dirty="0">
                <a:solidFill>
                  <a:schemeClr val="tx2"/>
                </a:solidFill>
              </a:endParaRPr>
            </a:p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it-IT" sz="1600" b="1" dirty="0" err="1">
                  <a:solidFill>
                    <a:schemeClr val="tx2"/>
                  </a:solidFill>
                </a:rPr>
                <a:t>Giu</a:t>
              </a:r>
              <a:r>
                <a:rPr lang="it-IT" sz="1600" b="1" dirty="0">
                  <a:solidFill>
                    <a:schemeClr val="tx2"/>
                  </a:solidFill>
                </a:rPr>
                <a:t> 2014: LACNIC</a:t>
              </a:r>
              <a:r>
                <a:rPr lang="it-IT" sz="1600" dirty="0">
                  <a:solidFill>
                    <a:schemeClr val="tx2"/>
                  </a:solidFill>
                </a:rPr>
                <a:t> </a:t>
              </a:r>
              <a:r>
                <a:rPr lang="it-IT" sz="1600" b="1" dirty="0">
                  <a:solidFill>
                    <a:schemeClr val="tx2"/>
                  </a:solidFill>
                </a:rPr>
                <a:t>inizia ad allocare l’ultimo blocco</a:t>
              </a:r>
              <a:r>
                <a:rPr lang="it-IT" sz="1600" dirty="0">
                  <a:solidFill>
                    <a:schemeClr val="tx2"/>
                  </a:solidFill>
                </a:rPr>
                <a:t> /8 di IP</a:t>
              </a:r>
            </a:p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it-IT" sz="1600" b="1" dirty="0">
                  <a:solidFill>
                    <a:schemeClr val="tx2"/>
                  </a:solidFill>
                </a:rPr>
                <a:t>Set 2015: ARIN</a:t>
              </a:r>
              <a:r>
                <a:rPr lang="it-IT" sz="1600" dirty="0">
                  <a:solidFill>
                    <a:schemeClr val="tx2"/>
                  </a:solidFill>
                </a:rPr>
                <a:t> </a:t>
              </a:r>
              <a:r>
                <a:rPr lang="it-IT" sz="1600" b="1" dirty="0">
                  <a:solidFill>
                    <a:schemeClr val="tx2"/>
                  </a:solidFill>
                </a:rPr>
                <a:t>inizia ad allocare l’ultimo blocco</a:t>
              </a:r>
              <a:r>
                <a:rPr lang="it-IT" sz="1600" dirty="0">
                  <a:solidFill>
                    <a:schemeClr val="tx2"/>
                  </a:solidFill>
                </a:rPr>
                <a:t> /8 di IP</a:t>
              </a:r>
            </a:p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it-IT" sz="1600" b="1" dirty="0" err="1">
                  <a:solidFill>
                    <a:schemeClr val="tx2"/>
                  </a:solidFill>
                </a:rPr>
                <a:t>Apr</a:t>
              </a:r>
              <a:r>
                <a:rPr lang="it-IT" sz="1600" b="1" dirty="0">
                  <a:solidFill>
                    <a:schemeClr val="tx2"/>
                  </a:solidFill>
                </a:rPr>
                <a:t> 2017: AFRINIC inizia ad allocare l’ultimo blocco</a:t>
              </a:r>
              <a:r>
                <a:rPr lang="it-IT" sz="1600" dirty="0">
                  <a:solidFill>
                    <a:schemeClr val="tx2"/>
                  </a:solidFill>
                </a:rPr>
                <a:t> /8 di IP </a:t>
              </a:r>
              <a:endParaRPr lang="en-US" sz="16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4249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Configurazione Domain Controller in IPv6 </a:t>
            </a:r>
            <a:r>
              <a:rPr lang="it-IT" dirty="0" err="1"/>
              <a:t>only</a:t>
            </a:r>
            <a:endParaRPr lang="it-IT" dirty="0"/>
          </a:p>
        </p:txBody>
      </p:sp>
      <p:grpSp>
        <p:nvGrpSpPr>
          <p:cNvPr id="19" name="Gruppo 18"/>
          <p:cNvGrpSpPr/>
          <p:nvPr/>
        </p:nvGrpSpPr>
        <p:grpSpPr>
          <a:xfrm>
            <a:off x="162720" y="1063829"/>
            <a:ext cx="7316066" cy="5461660"/>
            <a:chOff x="162720" y="1063829"/>
            <a:chExt cx="7316066" cy="5461660"/>
          </a:xfrm>
        </p:grpSpPr>
        <p:grpSp>
          <p:nvGrpSpPr>
            <p:cNvPr id="18" name="Gruppo 17"/>
            <p:cNvGrpSpPr/>
            <p:nvPr/>
          </p:nvGrpSpPr>
          <p:grpSpPr>
            <a:xfrm>
              <a:off x="162720" y="1063829"/>
              <a:ext cx="7316066" cy="5461660"/>
              <a:chOff x="162720" y="1063829"/>
              <a:chExt cx="7316066" cy="5461660"/>
            </a:xfrm>
          </p:grpSpPr>
          <p:grpSp>
            <p:nvGrpSpPr>
              <p:cNvPr id="4" name="Gruppo 3"/>
              <p:cNvGrpSpPr/>
              <p:nvPr/>
            </p:nvGrpSpPr>
            <p:grpSpPr>
              <a:xfrm>
                <a:off x="162720" y="1063829"/>
                <a:ext cx="7316066" cy="5461660"/>
                <a:chOff x="495232" y="1219694"/>
                <a:chExt cx="7316066" cy="3468349"/>
              </a:xfrm>
            </p:grpSpPr>
            <p:sp>
              <p:nvSpPr>
                <p:cNvPr id="5" name="Rectangle 11"/>
                <p:cNvSpPr/>
                <p:nvPr/>
              </p:nvSpPr>
              <p:spPr bwMode="auto">
                <a:xfrm>
                  <a:off x="495232" y="1219694"/>
                  <a:ext cx="7316066" cy="3468349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28" tIns="720000" rIns="182828" bIns="1828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342900" indent="-342900" defTabSz="932418">
                    <a:buFont typeface="+mj-lt"/>
                    <a:buAutoNum type="arabicPeriod"/>
                  </a:pPr>
                  <a:r>
                    <a:rPr lang="it-IT" dirty="0">
                      <a:solidFill>
                        <a:srgbClr val="FFFFFF"/>
                      </a:solidFill>
                    </a:rPr>
                    <a:t>Disabilitare l’IPv4</a:t>
                  </a:r>
                </a:p>
                <a:p>
                  <a:pPr marL="342900" indent="-342900" defTabSz="932418">
                    <a:buFont typeface="+mj-lt"/>
                    <a:buAutoNum type="arabicPeriod"/>
                  </a:pPr>
                  <a:r>
                    <a:rPr lang="it-IT" dirty="0">
                      <a:solidFill>
                        <a:srgbClr val="FFFFFF"/>
                      </a:solidFill>
                      <a:cs typeface="Segoe UI Semibold" panose="020B0702040204020203" pitchFamily="34" charset="0"/>
                    </a:rPr>
                    <a:t>Impostare un indirizzo IPv6 statico per evitare il warning relativo alla mancanza dell’IP statico impostare un </a:t>
                  </a:r>
                  <a:r>
                    <a:rPr lang="it-IT" dirty="0" err="1">
                      <a:solidFill>
                        <a:srgbClr val="FFFFFF"/>
                      </a:solidFill>
                      <a:cs typeface="Segoe UI Semibold" panose="020B0702040204020203" pitchFamily="34" charset="0"/>
                    </a:rPr>
                    <a:t>unicast</a:t>
                  </a:r>
                  <a:r>
                    <a:rPr lang="it-IT" dirty="0">
                      <a:solidFill>
                        <a:srgbClr val="FFFFFF"/>
                      </a:solidFill>
                      <a:cs typeface="Segoe UI Semibold" panose="020B0702040204020203" pitchFamily="34" charset="0"/>
                    </a:rPr>
                    <a:t> Global (2000::/64), ma è possibile utilizzare anche un indirizzo </a:t>
                  </a:r>
                  <a:r>
                    <a:rPr lang="it-IT" dirty="0" err="1">
                      <a:solidFill>
                        <a:srgbClr val="FFFFFF"/>
                      </a:solidFill>
                      <a:cs typeface="Segoe UI Semibold" panose="020B0702040204020203" pitchFamily="34" charset="0"/>
                    </a:rPr>
                    <a:t>unicast</a:t>
                  </a:r>
                  <a:r>
                    <a:rPr lang="it-IT" dirty="0">
                      <a:solidFill>
                        <a:srgbClr val="FFFFFF"/>
                      </a:solidFill>
                      <a:cs typeface="Segoe UI Semibold" panose="020B0702040204020203" pitchFamily="34" charset="0"/>
                    </a:rPr>
                    <a:t> </a:t>
                  </a:r>
                  <a:r>
                    <a:rPr lang="it-IT" dirty="0" err="1">
                      <a:solidFill>
                        <a:srgbClr val="FFFFFF"/>
                      </a:solidFill>
                      <a:cs typeface="Segoe UI Semibold" panose="020B0702040204020203" pitchFamily="34" charset="0"/>
                    </a:rPr>
                    <a:t>Unique</a:t>
                  </a:r>
                  <a:r>
                    <a:rPr lang="it-IT" dirty="0">
                      <a:solidFill>
                        <a:srgbClr val="FFFFFF"/>
                      </a:solidFill>
                      <a:cs typeface="Segoe UI Semibold" panose="020B0702040204020203" pitchFamily="34" charset="0"/>
                    </a:rPr>
                    <a:t> Local </a:t>
                  </a:r>
                  <a:r>
                    <a:rPr lang="it-IT" dirty="0" err="1">
                      <a:solidFill>
                        <a:srgbClr val="FFFFFF"/>
                      </a:solidFill>
                      <a:cs typeface="Segoe UI Semibold" panose="020B0702040204020203" pitchFamily="34" charset="0"/>
                    </a:rPr>
                    <a:t>Address</a:t>
                  </a:r>
                  <a:r>
                    <a:rPr lang="it-IT" dirty="0">
                      <a:solidFill>
                        <a:srgbClr val="FFFFFF"/>
                      </a:solidFill>
                      <a:cs typeface="Segoe UI Semibold" panose="020B0702040204020203" pitchFamily="34" charset="0"/>
                    </a:rPr>
                    <a:t> (fc00::/64) anche se non viene riconosciuto come indirizzo fisso</a:t>
                  </a:r>
                </a:p>
                <a:p>
                  <a:pPr marL="342900" indent="-342900" defTabSz="932418">
                    <a:buFont typeface="+mj-lt"/>
                    <a:buAutoNum type="arabicPeriod"/>
                  </a:pPr>
                  <a:r>
                    <a:rPr lang="it-IT" dirty="0">
                      <a:solidFill>
                        <a:srgbClr val="FFFFFF"/>
                      </a:solidFill>
                      <a:cs typeface="Segoe UI Semibold" panose="020B0702040204020203" pitchFamily="34" charset="0"/>
                    </a:rPr>
                    <a:t>Promuovere il server a Domain Controller e configurare il DHCP</a:t>
                  </a:r>
                </a:p>
                <a:p>
                  <a:pPr marL="342900" indent="-342900" defTabSz="932418">
                    <a:buFont typeface="+mj-lt"/>
                    <a:buAutoNum type="arabicPeriod"/>
                  </a:pPr>
                  <a:r>
                    <a:rPr lang="en-US" dirty="0" err="1">
                      <a:solidFill>
                        <a:srgbClr val="FFFFFF"/>
                      </a:solidFill>
                      <a:cs typeface="Segoe UI Semibold" panose="020B0702040204020203" pitchFamily="34" charset="0"/>
                    </a:rPr>
                    <a:t>Configurare</a:t>
                  </a:r>
                  <a:r>
                    <a:rPr lang="en-US" dirty="0">
                      <a:solidFill>
                        <a:srgbClr val="FFFFFF"/>
                      </a:solidFill>
                      <a:cs typeface="Segoe UI Semibold" panose="020B0702040204020203" pitchFamily="34" charset="0"/>
                    </a:rPr>
                    <a:t> </a:t>
                  </a:r>
                  <a:r>
                    <a:rPr lang="en-US" dirty="0" err="1">
                      <a:solidFill>
                        <a:srgbClr val="FFFFFF"/>
                      </a:solidFill>
                      <a:cs typeface="Segoe UI Semibold" panose="020B0702040204020203" pitchFamily="34" charset="0"/>
                    </a:rPr>
                    <a:t>l’interfaccia</a:t>
                  </a:r>
                  <a:r>
                    <a:rPr lang="en-US" dirty="0">
                      <a:solidFill>
                        <a:srgbClr val="FFFFFF"/>
                      </a:solidFill>
                      <a:cs typeface="Segoe UI Semibold" panose="020B0702040204020203" pitchFamily="34" charset="0"/>
                    </a:rPr>
                    <a:t> IPv6</a:t>
                  </a:r>
                  <a:endParaRPr lang="en-US" dirty="0">
                    <a:solidFill>
                      <a:srgbClr val="FFFFFF"/>
                    </a:solidFill>
                    <a:latin typeface="Segoe UI Light"/>
                    <a:cs typeface="Segoe UI Semibold" panose="020B0702040204020203" pitchFamily="34" charset="0"/>
                  </a:endParaRPr>
                </a:p>
              </p:txBody>
            </p:sp>
            <p:sp>
              <p:nvSpPr>
                <p:cNvPr id="7" name="Rettangolo 6"/>
                <p:cNvSpPr/>
                <p:nvPr/>
              </p:nvSpPr>
              <p:spPr>
                <a:xfrm>
                  <a:off x="571223" y="1320314"/>
                  <a:ext cx="4731680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000" b="1" dirty="0" err="1">
                      <a:solidFill>
                        <a:srgbClr val="FFC000"/>
                      </a:solidFill>
                      <a:latin typeface="Segoe UI Light"/>
                    </a:rPr>
                    <a:t>Configurazione</a:t>
                  </a:r>
                  <a:r>
                    <a:rPr lang="en-US" sz="2000" b="1" dirty="0">
                      <a:solidFill>
                        <a:srgbClr val="FFC000"/>
                      </a:solidFill>
                      <a:latin typeface="Segoe UI Light"/>
                    </a:rPr>
                    <a:t> server Domain Controller</a:t>
                  </a:r>
                  <a:endParaRPr lang="it-IT" sz="2000" dirty="0">
                    <a:solidFill>
                      <a:srgbClr val="FFC000"/>
                    </a:solidFill>
                  </a:endParaRPr>
                </a:p>
              </p:txBody>
            </p:sp>
          </p:grpSp>
          <p:pic>
            <p:nvPicPr>
              <p:cNvPr id="8" name="Immagine 7"/>
              <p:cNvPicPr>
                <a:picLocks noChangeAspect="1"/>
              </p:cNvPicPr>
              <p:nvPr/>
            </p:nvPicPr>
            <p:blipFill>
              <a:blip r:embed="rId2" cstate="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Photocopy/>
                        </a14:imgEffect>
                        <a14:imgEffect>
                          <a14:colorTemperature colorTemp="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56723" y="1147616"/>
                <a:ext cx="780290" cy="780290"/>
              </a:xfrm>
              <a:prstGeom prst="rect">
                <a:avLst/>
              </a:prstGeom>
            </p:spPr>
          </p:pic>
        </p:grpSp>
        <p:sp>
          <p:nvSpPr>
            <p:cNvPr id="10" name="Rectangle 32"/>
            <p:cNvSpPr>
              <a:spLocks noChangeArrowheads="1"/>
            </p:cNvSpPr>
            <p:nvPr/>
          </p:nvSpPr>
          <p:spPr bwMode="auto">
            <a:xfrm>
              <a:off x="683125" y="3813932"/>
              <a:ext cx="6653888" cy="2577815"/>
            </a:xfrm>
            <a:prstGeom prst="rect">
              <a:avLst/>
            </a:prstGeom>
            <a:solidFill>
              <a:srgbClr val="002060"/>
            </a:solidFill>
            <a:ln w="9525" algn="ctr">
              <a:noFill/>
              <a:miter lim="800000"/>
              <a:headEnd/>
              <a:tailEnd/>
            </a:ln>
          </p:spPr>
          <p:txBody>
            <a:bodyPr lIns="179238" tIns="143391" rIns="179238" bIns="143391" anchor="ctr" anchorCtr="0"/>
            <a:lstStyle/>
            <a:p>
              <a:r>
                <a:rPr lang="it-IT" sz="1400" dirty="0">
                  <a:solidFill>
                    <a:srgbClr val="92D050"/>
                  </a:solidFill>
                  <a:latin typeface="Corbel" panose="020B0503020204020204" pitchFamily="34" charset="0"/>
                </a:rPr>
                <a:t># Configurare il domain controller come un advertising e </a:t>
              </a:r>
              <a:r>
                <a:rPr lang="it-IT" sz="1400" dirty="0" err="1">
                  <a:solidFill>
                    <a:srgbClr val="92D050"/>
                  </a:solidFill>
                  <a:latin typeface="Corbel" panose="020B0503020204020204" pitchFamily="34" charset="0"/>
                </a:rPr>
                <a:t>forwarding</a:t>
              </a:r>
              <a:r>
                <a:rPr lang="it-IT" sz="1400" dirty="0">
                  <a:solidFill>
                    <a:srgbClr val="92D050"/>
                  </a:solidFill>
                  <a:latin typeface="Corbel" panose="020B0503020204020204" pitchFamily="34" charset="0"/>
                </a:rPr>
                <a:t> IPv6 router</a:t>
              </a:r>
              <a:br>
                <a:rPr lang="it-IT" sz="1400" dirty="0">
                  <a:solidFill>
                    <a:srgbClr val="92D050"/>
                  </a:solidFill>
                  <a:latin typeface="Corbel" panose="020B0503020204020204" pitchFamily="34" charset="0"/>
                </a:rPr>
              </a:br>
              <a:r>
                <a:rPr lang="it-IT" sz="1400" dirty="0">
                  <a:solidFill>
                    <a:srgbClr val="92D050"/>
                  </a:solidFill>
                  <a:latin typeface="Corbel" panose="020B0503020204020204" pitchFamily="34" charset="0"/>
                </a:rPr>
                <a:t> </a:t>
              </a:r>
              <a:r>
                <a:rPr lang="en-US" sz="1400" dirty="0">
                  <a:latin typeface="Corbel" panose="020B0503020204020204" pitchFamily="34" charset="0"/>
                </a:rPr>
                <a:t>Set-</a:t>
              </a:r>
              <a:r>
                <a:rPr lang="en-US" sz="1400" dirty="0" err="1">
                  <a:latin typeface="Corbel" panose="020B0503020204020204" pitchFamily="34" charset="0"/>
                </a:rPr>
                <a:t>NetIPInterface</a:t>
              </a:r>
              <a:r>
                <a:rPr lang="en-US" sz="1400" dirty="0">
                  <a:latin typeface="Corbel" panose="020B0503020204020204" pitchFamily="34" charset="0"/>
                </a:rPr>
                <a:t> -</a:t>
              </a:r>
              <a:r>
                <a:rPr lang="en-US" sz="1400" dirty="0" err="1">
                  <a:latin typeface="Corbel" panose="020B0503020204020204" pitchFamily="34" charset="0"/>
                </a:rPr>
                <a:t>InterfaceAlias</a:t>
              </a:r>
              <a:r>
                <a:rPr lang="en-US" sz="1400" dirty="0">
                  <a:latin typeface="Corbel" panose="020B0503020204020204" pitchFamily="34" charset="0"/>
                </a:rPr>
                <a:t> “Ethernet” -</a:t>
              </a:r>
              <a:r>
                <a:rPr lang="en-US" sz="1400" dirty="0" err="1">
                  <a:latin typeface="Corbel" panose="020B0503020204020204" pitchFamily="34" charset="0"/>
                </a:rPr>
                <a:t>AddressFamily</a:t>
              </a:r>
              <a:r>
                <a:rPr lang="en-US" sz="1400" dirty="0">
                  <a:latin typeface="Corbel" panose="020B0503020204020204" pitchFamily="34" charset="0"/>
                </a:rPr>
                <a:t> IPv6 -Advertising Enabled -Forwarding Enabled -</a:t>
              </a:r>
              <a:r>
                <a:rPr lang="en-US" sz="1400" dirty="0" err="1">
                  <a:latin typeface="Corbel" panose="020B0503020204020204" pitchFamily="34" charset="0"/>
                </a:rPr>
                <a:t>OtherStatefulConfiguration</a:t>
              </a:r>
              <a:r>
                <a:rPr lang="en-US" sz="1400" dirty="0">
                  <a:latin typeface="Corbel" panose="020B0503020204020204" pitchFamily="34" charset="0"/>
                </a:rPr>
                <a:t> Enabled -</a:t>
              </a:r>
              <a:r>
                <a:rPr lang="en-US" sz="1400" dirty="0" err="1">
                  <a:latin typeface="Corbel" panose="020B0503020204020204" pitchFamily="34" charset="0"/>
                </a:rPr>
                <a:t>AdvertiseDefaultRoute</a:t>
              </a:r>
              <a:r>
                <a:rPr lang="en-US" sz="1400" dirty="0">
                  <a:latin typeface="Corbel" panose="020B0503020204020204" pitchFamily="34" charset="0"/>
                </a:rPr>
                <a:t> Enabled</a:t>
              </a:r>
            </a:p>
            <a:p>
              <a:endParaRPr lang="en-US" sz="1400" dirty="0">
                <a:latin typeface="Corbel" panose="020B0503020204020204" pitchFamily="34" charset="0"/>
              </a:endParaRPr>
            </a:p>
            <a:p>
              <a:r>
                <a:rPr lang="it-IT" sz="1400" dirty="0">
                  <a:solidFill>
                    <a:srgbClr val="92D050"/>
                  </a:solidFill>
                  <a:latin typeface="Corbel" panose="020B0503020204020204" pitchFamily="34" charset="0"/>
                </a:rPr>
                <a:t># Consentire l’utilizzo dei protocolli </a:t>
              </a:r>
              <a:r>
                <a:rPr lang="it-IT" sz="1400" dirty="0" err="1">
                  <a:solidFill>
                    <a:srgbClr val="92D050"/>
                  </a:solidFill>
                  <a:latin typeface="Corbel" panose="020B0503020204020204" pitchFamily="34" charset="0"/>
                </a:rPr>
                <a:t>stateful</a:t>
              </a:r>
              <a:r>
                <a:rPr lang="it-IT" sz="1400" dirty="0">
                  <a:solidFill>
                    <a:srgbClr val="92D050"/>
                  </a:solidFill>
                  <a:latin typeface="Corbel" panose="020B0503020204020204" pitchFamily="34" charset="0"/>
                </a:rPr>
                <a:t> </a:t>
              </a:r>
              <a:br>
                <a:rPr lang="it-IT" sz="1400" dirty="0">
                  <a:solidFill>
                    <a:srgbClr val="92D050"/>
                  </a:solidFill>
                  <a:latin typeface="Corbel" panose="020B0503020204020204" pitchFamily="34" charset="0"/>
                </a:rPr>
              </a:br>
              <a:r>
                <a:rPr lang="it-IT" sz="1400" dirty="0">
                  <a:solidFill>
                    <a:srgbClr val="92D050"/>
                  </a:solidFill>
                  <a:latin typeface="Corbel" panose="020B0503020204020204" pitchFamily="34" charset="0"/>
                </a:rPr>
                <a:t> </a:t>
              </a:r>
              <a:r>
                <a:rPr lang="en-US" sz="1400" dirty="0">
                  <a:latin typeface="Corbel" panose="020B0503020204020204" pitchFamily="34" charset="0"/>
                </a:rPr>
                <a:t>Set-</a:t>
              </a:r>
              <a:r>
                <a:rPr lang="en-US" sz="1400" dirty="0" err="1">
                  <a:latin typeface="Corbel" panose="020B0503020204020204" pitchFamily="34" charset="0"/>
                </a:rPr>
                <a:t>NetIPInterface</a:t>
              </a:r>
              <a:r>
                <a:rPr lang="en-US" sz="1400" dirty="0">
                  <a:latin typeface="Corbel" panose="020B0503020204020204" pitchFamily="34" charset="0"/>
                </a:rPr>
                <a:t> -</a:t>
              </a:r>
              <a:r>
                <a:rPr lang="en-US" sz="1400" dirty="0" err="1">
                  <a:latin typeface="Corbel" panose="020B0503020204020204" pitchFamily="34" charset="0"/>
                </a:rPr>
                <a:t>InterfaceAlias</a:t>
              </a:r>
              <a:r>
                <a:rPr lang="en-US" sz="1400" dirty="0">
                  <a:latin typeface="Corbel" panose="020B0503020204020204" pitchFamily="34" charset="0"/>
                </a:rPr>
                <a:t> “Ethernet” -</a:t>
              </a:r>
              <a:r>
                <a:rPr lang="en-US" sz="1400" dirty="0" err="1">
                  <a:latin typeface="Corbel" panose="020B0503020204020204" pitchFamily="34" charset="0"/>
                </a:rPr>
                <a:t>AddressFamily</a:t>
              </a:r>
              <a:r>
                <a:rPr lang="en-US" sz="1400" dirty="0">
                  <a:latin typeface="Corbel" panose="020B0503020204020204" pitchFamily="34" charset="0"/>
                </a:rPr>
                <a:t> IPv6 -</a:t>
              </a:r>
              <a:r>
                <a:rPr lang="en-US" sz="1400" dirty="0" err="1">
                  <a:latin typeface="Corbel" panose="020B0503020204020204" pitchFamily="34" charset="0"/>
                </a:rPr>
                <a:t>ManagedAddressConfiguration</a:t>
              </a:r>
              <a:r>
                <a:rPr lang="en-US" sz="1400" dirty="0">
                  <a:latin typeface="Corbel" panose="020B0503020204020204" pitchFamily="34" charset="0"/>
                </a:rPr>
                <a:t> Enabled -</a:t>
              </a:r>
              <a:r>
                <a:rPr lang="en-US" sz="1400" dirty="0" err="1">
                  <a:latin typeface="Corbel" panose="020B0503020204020204" pitchFamily="34" charset="0"/>
                </a:rPr>
                <a:t>OtherStatefulConfiguration</a:t>
              </a:r>
              <a:r>
                <a:rPr lang="en-US" sz="1400" dirty="0">
                  <a:latin typeface="Corbel" panose="020B0503020204020204" pitchFamily="34" charset="0"/>
                </a:rPr>
                <a:t> Enabled</a:t>
              </a:r>
            </a:p>
            <a:p>
              <a:endParaRPr lang="en-US" sz="1400" dirty="0">
                <a:latin typeface="Corbel" panose="020B0503020204020204" pitchFamily="34" charset="0"/>
              </a:endParaRPr>
            </a:p>
            <a:p>
              <a:r>
                <a:rPr lang="it-IT" sz="1400" dirty="0">
                  <a:solidFill>
                    <a:srgbClr val="92D050"/>
                  </a:solidFill>
                  <a:latin typeface="Corbel" panose="020B0503020204020204" pitchFamily="34" charset="0"/>
                </a:rPr>
                <a:t># </a:t>
              </a:r>
              <a:r>
                <a:rPr lang="it-IT" sz="1400" dirty="0" err="1">
                  <a:solidFill>
                    <a:srgbClr val="92D050"/>
                  </a:solidFill>
                  <a:latin typeface="Corbel" panose="020B0503020204020204" pitchFamily="34" charset="0"/>
                </a:rPr>
                <a:t>Disabilitazione</a:t>
              </a:r>
              <a:r>
                <a:rPr lang="it-IT" sz="1400" dirty="0">
                  <a:solidFill>
                    <a:srgbClr val="92D050"/>
                  </a:solidFill>
                  <a:latin typeface="Corbel" panose="020B0503020204020204" pitchFamily="34" charset="0"/>
                </a:rPr>
                <a:t> DHCP</a:t>
              </a:r>
              <a:br>
                <a:rPr lang="it-IT" sz="1400" dirty="0">
                  <a:solidFill>
                    <a:srgbClr val="92D050"/>
                  </a:solidFill>
                  <a:latin typeface="Corbel" panose="020B0503020204020204" pitchFamily="34" charset="0"/>
                </a:rPr>
              </a:br>
              <a:r>
                <a:rPr lang="it-IT" sz="1400" dirty="0">
                  <a:solidFill>
                    <a:srgbClr val="92D050"/>
                  </a:solidFill>
                  <a:latin typeface="Corbel" panose="020B0503020204020204" pitchFamily="34" charset="0"/>
                </a:rPr>
                <a:t> </a:t>
              </a:r>
              <a:r>
                <a:rPr lang="en-US" sz="1400" dirty="0">
                  <a:latin typeface="Corbel" panose="020B0503020204020204" pitchFamily="34" charset="0"/>
                </a:rPr>
                <a:t>Set-</a:t>
              </a:r>
              <a:r>
                <a:rPr lang="en-US" sz="1400" dirty="0" err="1">
                  <a:latin typeface="Corbel" panose="020B0503020204020204" pitchFamily="34" charset="0"/>
                </a:rPr>
                <a:t>NetIPInterface</a:t>
              </a:r>
              <a:r>
                <a:rPr lang="en-US" sz="1400" dirty="0">
                  <a:latin typeface="Corbel" panose="020B0503020204020204" pitchFamily="34" charset="0"/>
                </a:rPr>
                <a:t> -</a:t>
              </a:r>
              <a:r>
                <a:rPr lang="en-US" sz="1400" dirty="0" err="1">
                  <a:latin typeface="Corbel" panose="020B0503020204020204" pitchFamily="34" charset="0"/>
                </a:rPr>
                <a:t>InterfaceAlias</a:t>
              </a:r>
              <a:r>
                <a:rPr lang="en-US" sz="1400" dirty="0">
                  <a:latin typeface="Corbel" panose="020B0503020204020204" pitchFamily="34" charset="0"/>
                </a:rPr>
                <a:t> "Ethernet" -DHCP Disabled</a:t>
              </a:r>
              <a:endParaRPr lang="it-IT" sz="1400" dirty="0">
                <a:latin typeface="Corbel" panose="020B0503020204020204" pitchFamily="34" charset="0"/>
              </a:endParaRPr>
            </a:p>
          </p:txBody>
        </p:sp>
        <p:pic>
          <p:nvPicPr>
            <p:cNvPr id="11" name="Picture 2" descr="http://www.automashell.com/wp-content/uploads/2012/12/logo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0448" y="5837494"/>
              <a:ext cx="523588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ttangolo 11"/>
          <p:cNvSpPr/>
          <p:nvPr/>
        </p:nvSpPr>
        <p:spPr>
          <a:xfrm>
            <a:off x="162720" y="6581318"/>
            <a:ext cx="5957144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it-IT" sz="1400" dirty="0">
                <a:hlinkClick r:id="rId5"/>
              </a:rPr>
              <a:t>https://www.devadmin.it/2019/09/19/configurazione-domain-controller-in-ipv6/</a:t>
            </a:r>
            <a:endParaRPr lang="it-IT" sz="1400" dirty="0"/>
          </a:p>
        </p:txBody>
      </p:sp>
      <p:grpSp>
        <p:nvGrpSpPr>
          <p:cNvPr id="20" name="Gruppo 19"/>
          <p:cNvGrpSpPr/>
          <p:nvPr/>
        </p:nvGrpSpPr>
        <p:grpSpPr>
          <a:xfrm>
            <a:off x="7754607" y="1063829"/>
            <a:ext cx="4281126" cy="1648198"/>
            <a:chOff x="7796718" y="1063829"/>
            <a:chExt cx="4281126" cy="1648198"/>
          </a:xfrm>
        </p:grpSpPr>
        <p:sp>
          <p:nvSpPr>
            <p:cNvPr id="15" name="Rectangle 11"/>
            <p:cNvSpPr/>
            <p:nvPr/>
          </p:nvSpPr>
          <p:spPr bwMode="auto">
            <a:xfrm>
              <a:off x="7796718" y="1063829"/>
              <a:ext cx="4281126" cy="1648198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28" tIns="720000" rIns="182828" bIns="1828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342900" defTabSz="932418">
                <a:buFont typeface="+mj-lt"/>
                <a:buAutoNum type="arabicPeriod"/>
              </a:pPr>
              <a:r>
                <a:rPr lang="it-IT" dirty="0">
                  <a:solidFill>
                    <a:srgbClr val="FFFFFF"/>
                  </a:solidFill>
                </a:rPr>
                <a:t>Disabilitare l’IPv4</a:t>
              </a:r>
            </a:p>
            <a:p>
              <a:pPr indent="-342900" defTabSz="932418">
                <a:buFont typeface="+mj-lt"/>
                <a:buAutoNum type="arabicPeriod"/>
              </a:pPr>
              <a:r>
                <a:rPr lang="it-IT" dirty="0">
                  <a:solidFill>
                    <a:srgbClr val="FFFFFF"/>
                  </a:solidFill>
                  <a:cs typeface="Segoe UI Semibold" panose="020B0702040204020203" pitchFamily="34" charset="0"/>
                </a:rPr>
                <a:t>Eseguire join a dominio</a:t>
              </a:r>
              <a:endParaRPr lang="en-US" dirty="0">
                <a:solidFill>
                  <a:srgbClr val="FFFFFF"/>
                </a:solidFill>
                <a:latin typeface="Segoe UI Light"/>
                <a:cs typeface="Segoe UI Semibold" panose="020B0702040204020203" pitchFamily="34" charset="0"/>
              </a:endParaRPr>
            </a:p>
          </p:txBody>
        </p:sp>
        <p:sp>
          <p:nvSpPr>
            <p:cNvPr id="16" name="Rettangolo 15"/>
            <p:cNvSpPr/>
            <p:nvPr/>
          </p:nvSpPr>
          <p:spPr>
            <a:xfrm>
              <a:off x="7872708" y="1222277"/>
              <a:ext cx="24609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 err="1">
                  <a:solidFill>
                    <a:srgbClr val="FFC000"/>
                  </a:solidFill>
                  <a:latin typeface="Segoe UI Light"/>
                </a:rPr>
                <a:t>Configurazione</a:t>
              </a:r>
              <a:r>
                <a:rPr lang="en-US" sz="2000" b="1" dirty="0">
                  <a:solidFill>
                    <a:srgbClr val="FFC000"/>
                  </a:solidFill>
                  <a:latin typeface="Segoe UI Light"/>
                </a:rPr>
                <a:t> client</a:t>
              </a:r>
              <a:endParaRPr lang="it-IT" sz="2000" dirty="0">
                <a:solidFill>
                  <a:srgbClr val="FFC000"/>
                </a:solidFill>
              </a:endParaRPr>
            </a:p>
          </p:txBody>
        </p:sp>
        <p:pic>
          <p:nvPicPr>
            <p:cNvPr id="17" name="Immagine 16"/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199620" y="1146706"/>
              <a:ext cx="781200" cy="781200"/>
            </a:xfrm>
            <a:prstGeom prst="rect">
              <a:avLst/>
            </a:prstGeom>
          </p:spPr>
        </p:pic>
      </p:grpSp>
      <p:grpSp>
        <p:nvGrpSpPr>
          <p:cNvPr id="38" name="Gruppo 37"/>
          <p:cNvGrpSpPr/>
          <p:nvPr/>
        </p:nvGrpSpPr>
        <p:grpSpPr>
          <a:xfrm>
            <a:off x="7857418" y="3401248"/>
            <a:ext cx="4072317" cy="2904246"/>
            <a:chOff x="7768722" y="3279094"/>
            <a:chExt cx="4072317" cy="2904246"/>
          </a:xfrm>
        </p:grpSpPr>
        <p:grpSp>
          <p:nvGrpSpPr>
            <p:cNvPr id="6" name="Gruppo 5"/>
            <p:cNvGrpSpPr/>
            <p:nvPr/>
          </p:nvGrpSpPr>
          <p:grpSpPr>
            <a:xfrm>
              <a:off x="10757513" y="5279424"/>
              <a:ext cx="1083526" cy="903916"/>
              <a:chOff x="10157066" y="5248251"/>
              <a:chExt cx="1083526" cy="903916"/>
            </a:xfrm>
          </p:grpSpPr>
          <p:pic>
            <p:nvPicPr>
              <p:cNvPr id="23" name="Immagine 2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57066" y="5370967"/>
                <a:ext cx="781200" cy="781200"/>
              </a:xfrm>
              <a:prstGeom prst="rect">
                <a:avLst/>
              </a:prstGeom>
            </p:spPr>
          </p:pic>
          <p:sp>
            <p:nvSpPr>
              <p:cNvPr id="24" name="CasellaDiTesto 23"/>
              <p:cNvSpPr txBox="1"/>
              <p:nvPr/>
            </p:nvSpPr>
            <p:spPr>
              <a:xfrm>
                <a:off x="10635939" y="5248251"/>
                <a:ext cx="604653" cy="3077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sz="1400" i="1"/>
                </a:lvl1pPr>
              </a:lstStyle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Client</a:t>
                </a:r>
              </a:p>
            </p:txBody>
          </p:sp>
        </p:grpSp>
        <p:cxnSp>
          <p:nvCxnSpPr>
            <p:cNvPr id="13" name="Connettore 4 12"/>
            <p:cNvCxnSpPr/>
            <p:nvPr/>
          </p:nvCxnSpPr>
          <p:spPr>
            <a:xfrm rot="5400000">
              <a:off x="8093255" y="4000760"/>
              <a:ext cx="1249237" cy="1491177"/>
            </a:xfrm>
            <a:prstGeom prst="bentConnector3">
              <a:avLst>
                <a:gd name="adj1" fmla="val 64140"/>
              </a:avLst>
            </a:prstGeom>
            <a:noFill/>
            <a:ln w="19050" cap="flat" cmpd="sng" algn="ctr">
              <a:solidFill>
                <a:sysClr val="windowText" lastClr="000000"/>
              </a:solidFill>
              <a:prstDash val="sysDot"/>
              <a:miter lim="800000"/>
              <a:tailEnd type="none"/>
            </a:ln>
            <a:effectLst/>
          </p:spPr>
        </p:cxnSp>
        <p:cxnSp>
          <p:nvCxnSpPr>
            <p:cNvPr id="30" name="Connettore 4 29"/>
            <p:cNvCxnSpPr/>
            <p:nvPr/>
          </p:nvCxnSpPr>
          <p:spPr>
            <a:xfrm rot="16200000" flipH="1">
              <a:off x="9587297" y="3996390"/>
              <a:ext cx="1249237" cy="1491177"/>
            </a:xfrm>
            <a:prstGeom prst="bentConnector3">
              <a:avLst>
                <a:gd name="adj1" fmla="val 64140"/>
              </a:avLst>
            </a:prstGeom>
            <a:noFill/>
            <a:ln w="19050" cap="flat" cmpd="sng" algn="ctr">
              <a:solidFill>
                <a:sysClr val="windowText" lastClr="000000"/>
              </a:solidFill>
              <a:prstDash val="sysDot"/>
              <a:miter lim="800000"/>
              <a:tailEnd type="none"/>
            </a:ln>
            <a:effectLst/>
          </p:spPr>
        </p:cxnSp>
        <p:grpSp>
          <p:nvGrpSpPr>
            <p:cNvPr id="31" name="Gruppo 30"/>
            <p:cNvGrpSpPr/>
            <p:nvPr/>
          </p:nvGrpSpPr>
          <p:grpSpPr>
            <a:xfrm>
              <a:off x="7768722" y="5279424"/>
              <a:ext cx="1083526" cy="903916"/>
              <a:chOff x="10157066" y="5248251"/>
              <a:chExt cx="1083526" cy="903916"/>
            </a:xfrm>
          </p:grpSpPr>
          <p:pic>
            <p:nvPicPr>
              <p:cNvPr id="32" name="Immagine 3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57066" y="5370967"/>
                <a:ext cx="781200" cy="781200"/>
              </a:xfrm>
              <a:prstGeom prst="rect">
                <a:avLst/>
              </a:prstGeom>
            </p:spPr>
          </p:pic>
          <p:sp>
            <p:nvSpPr>
              <p:cNvPr id="33" name="CasellaDiTesto 32"/>
              <p:cNvSpPr txBox="1"/>
              <p:nvPr/>
            </p:nvSpPr>
            <p:spPr>
              <a:xfrm>
                <a:off x="10635939" y="5248251"/>
                <a:ext cx="604653" cy="3077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sz="1400" i="1"/>
                </a:lvl1pPr>
              </a:lstStyle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Client</a:t>
                </a:r>
              </a:p>
            </p:txBody>
          </p:sp>
        </p:grpSp>
        <p:grpSp>
          <p:nvGrpSpPr>
            <p:cNvPr id="34" name="Gruppo 33"/>
            <p:cNvGrpSpPr/>
            <p:nvPr/>
          </p:nvGrpSpPr>
          <p:grpSpPr>
            <a:xfrm>
              <a:off x="9114880" y="3279094"/>
              <a:ext cx="1689513" cy="1166024"/>
              <a:chOff x="7796718" y="3492948"/>
              <a:chExt cx="1689513" cy="1166024"/>
            </a:xfrm>
          </p:grpSpPr>
          <p:pic>
            <p:nvPicPr>
              <p:cNvPr id="35" name="Immagine 34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96718" y="3492948"/>
                <a:ext cx="780290" cy="780290"/>
              </a:xfrm>
              <a:prstGeom prst="rect">
                <a:avLst/>
              </a:prstGeom>
            </p:spPr>
          </p:pic>
          <p:sp>
            <p:nvSpPr>
              <p:cNvPr id="36" name="CasellaDiTesto 35"/>
              <p:cNvSpPr txBox="1"/>
              <p:nvPr/>
            </p:nvSpPr>
            <p:spPr>
              <a:xfrm>
                <a:off x="8577008" y="3504566"/>
                <a:ext cx="909223" cy="5232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sz="1400" i="1"/>
                </a:lvl1pPr>
              </a:lstStyle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Domain</a:t>
                </a:r>
                <a:br>
                  <a:rPr kumimoji="0" lang="it-IT" sz="14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</a:br>
                <a:r>
                  <a:rPr kumimoji="0" lang="it-IT" sz="14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Controller</a:t>
                </a:r>
              </a:p>
            </p:txBody>
          </p:sp>
          <p:sp>
            <p:nvSpPr>
              <p:cNvPr id="37" name="CasellaDiTesto 36"/>
              <p:cNvSpPr txBox="1"/>
              <p:nvPr/>
            </p:nvSpPr>
            <p:spPr>
              <a:xfrm>
                <a:off x="8577009" y="4135752"/>
                <a:ext cx="909222" cy="5232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1400" i="1"/>
                </a:lvl1pPr>
              </a:lstStyle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DNS</a:t>
                </a:r>
                <a:br>
                  <a:rPr kumimoji="0" lang="it-IT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</a:br>
                <a:r>
                  <a:rPr kumimoji="0" lang="it-IT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DHCP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097144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DNSv6 e DHCPv6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082" y="2934126"/>
            <a:ext cx="2997364" cy="92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733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Gestione IPv6 tramite </a:t>
            </a:r>
            <a:r>
              <a:rPr lang="it-IT" dirty="0" err="1"/>
              <a:t>PowerShell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it-IT" dirty="0"/>
              <a:t>Fondamenti e utilizzo del protocollo IPv6 in ambiente Windows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88277"/>
            <a:ext cx="3486315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587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Gestione semplificata dell’IPv6 e IPv4</a:t>
            </a:r>
          </a:p>
        </p:txBody>
      </p:sp>
      <p:sp>
        <p:nvSpPr>
          <p:cNvPr id="8" name="Figura a mano libera 7"/>
          <p:cNvSpPr/>
          <p:nvPr/>
        </p:nvSpPr>
        <p:spPr>
          <a:xfrm>
            <a:off x="119336" y="1322637"/>
            <a:ext cx="5827712" cy="2556541"/>
          </a:xfrm>
          <a:custGeom>
            <a:avLst/>
            <a:gdLst>
              <a:gd name="connsiteX0" fmla="*/ 0 w 4260902"/>
              <a:gd name="connsiteY0" fmla="*/ 0 h 2556541"/>
              <a:gd name="connsiteX1" fmla="*/ 4260902 w 4260902"/>
              <a:gd name="connsiteY1" fmla="*/ 0 h 2556541"/>
              <a:gd name="connsiteX2" fmla="*/ 4260902 w 4260902"/>
              <a:gd name="connsiteY2" fmla="*/ 2556541 h 2556541"/>
              <a:gd name="connsiteX3" fmla="*/ 0 w 4260902"/>
              <a:gd name="connsiteY3" fmla="*/ 2556541 h 2556541"/>
              <a:gd name="connsiteX4" fmla="*/ 0 w 4260902"/>
              <a:gd name="connsiteY4" fmla="*/ 0 h 2556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0902" h="2556541">
                <a:moveTo>
                  <a:pt x="0" y="0"/>
                </a:moveTo>
                <a:lnTo>
                  <a:pt x="4260902" y="0"/>
                </a:lnTo>
                <a:lnTo>
                  <a:pt x="4260902" y="2556541"/>
                </a:lnTo>
                <a:lnTo>
                  <a:pt x="0" y="2556541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300" tIns="114300" rIns="114300" bIns="114300" numCol="1" spcCol="1270" anchor="ctr" anchorCtr="0">
            <a:noAutofit/>
          </a:bodyPr>
          <a:lstStyle/>
          <a:p>
            <a:pPr lvl="0" algn="ctr" defTabSz="13335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800" b="1" i="0" kern="1200" baseline="0" dirty="0">
                <a:solidFill>
                  <a:srgbClr val="FFFF00"/>
                </a:solidFill>
              </a:rPr>
              <a:t>W8/Ws2012</a:t>
            </a:r>
            <a:r>
              <a:rPr lang="it-IT" sz="2800" b="0" i="0" kern="1200" baseline="0" dirty="0"/>
              <a:t> (</a:t>
            </a:r>
            <a:r>
              <a:rPr lang="it-IT" sz="2800" b="0" i="0" kern="1200" baseline="0" dirty="0" err="1"/>
              <a:t>PowerShell</a:t>
            </a:r>
            <a:r>
              <a:rPr lang="it-IT" sz="2800" b="0" i="0" kern="1200" baseline="0" dirty="0"/>
              <a:t> v3) introduce i </a:t>
            </a:r>
            <a:r>
              <a:rPr lang="it-IT" sz="2800" b="0" i="0" kern="1200" baseline="0" dirty="0" err="1"/>
              <a:t>cmdlet</a:t>
            </a:r>
            <a:r>
              <a:rPr lang="it-IT" sz="2800" b="0" i="0" kern="1200" baseline="0" dirty="0"/>
              <a:t> per il networking</a:t>
            </a:r>
          </a:p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300" b="1" dirty="0" err="1">
                <a:solidFill>
                  <a:srgbClr val="FFFF00"/>
                </a:solidFill>
              </a:rPr>
              <a:t>Get-Command</a:t>
            </a:r>
            <a:r>
              <a:rPr lang="it-IT" sz="2300" b="1" dirty="0">
                <a:solidFill>
                  <a:srgbClr val="FFFF00"/>
                </a:solidFill>
              </a:rPr>
              <a:t> -</a:t>
            </a:r>
            <a:r>
              <a:rPr lang="it-IT" sz="2300" b="1" dirty="0" err="1">
                <a:solidFill>
                  <a:srgbClr val="FFFF00"/>
                </a:solidFill>
              </a:rPr>
              <a:t>Module</a:t>
            </a:r>
            <a:r>
              <a:rPr lang="it-IT" sz="2300" b="1" dirty="0">
                <a:solidFill>
                  <a:srgbClr val="FFFF00"/>
                </a:solidFill>
              </a:rPr>
              <a:t> Net*</a:t>
            </a:r>
            <a:endParaRPr lang="it-IT" sz="2300" b="1" i="0" kern="1200" baseline="0" dirty="0">
              <a:solidFill>
                <a:srgbClr val="FFFF00"/>
              </a:solidFill>
            </a:endParaRPr>
          </a:p>
        </p:txBody>
      </p:sp>
      <p:sp>
        <p:nvSpPr>
          <p:cNvPr id="9" name="Figura a mano libera 8"/>
          <p:cNvSpPr/>
          <p:nvPr/>
        </p:nvSpPr>
        <p:spPr>
          <a:xfrm>
            <a:off x="114400" y="4077072"/>
            <a:ext cx="5832648" cy="2556541"/>
          </a:xfrm>
          <a:custGeom>
            <a:avLst/>
            <a:gdLst>
              <a:gd name="connsiteX0" fmla="*/ 0 w 4260902"/>
              <a:gd name="connsiteY0" fmla="*/ 0 h 2556541"/>
              <a:gd name="connsiteX1" fmla="*/ 4260902 w 4260902"/>
              <a:gd name="connsiteY1" fmla="*/ 0 h 2556541"/>
              <a:gd name="connsiteX2" fmla="*/ 4260902 w 4260902"/>
              <a:gd name="connsiteY2" fmla="*/ 2556541 h 2556541"/>
              <a:gd name="connsiteX3" fmla="*/ 0 w 4260902"/>
              <a:gd name="connsiteY3" fmla="*/ 2556541 h 2556541"/>
              <a:gd name="connsiteX4" fmla="*/ 0 w 4260902"/>
              <a:gd name="connsiteY4" fmla="*/ 0 h 2556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0902" h="2556541">
                <a:moveTo>
                  <a:pt x="0" y="0"/>
                </a:moveTo>
                <a:lnTo>
                  <a:pt x="4260902" y="0"/>
                </a:lnTo>
                <a:lnTo>
                  <a:pt x="4260902" y="2556541"/>
                </a:lnTo>
                <a:lnTo>
                  <a:pt x="0" y="2556541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50000"/>
              <a:hueOff val="382472"/>
              <a:satOff val="-36891"/>
              <a:lumOff val="35457"/>
              <a:alphaOff val="0"/>
            </a:schemeClr>
          </a:fillRef>
          <a:effectRef idx="0">
            <a:schemeClr val="accent3">
              <a:shade val="50000"/>
              <a:hueOff val="382472"/>
              <a:satOff val="-36891"/>
              <a:lumOff val="354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300" tIns="114300" rIns="114300" bIns="114300" numCol="1" spcCol="1270" anchor="ctr" anchorCtr="0">
            <a:noAutofit/>
          </a:bodyPr>
          <a:lstStyle/>
          <a:p>
            <a:pPr lvl="0" defTabSz="13335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3000" b="0" i="0" kern="1200" baseline="0" dirty="0"/>
              <a:t>Due </a:t>
            </a:r>
            <a:r>
              <a:rPr lang="it-IT" sz="3000" b="0" i="0" kern="1200" baseline="0" dirty="0" err="1"/>
              <a:t>cmdlet</a:t>
            </a:r>
            <a:r>
              <a:rPr lang="it-IT" sz="3000" b="0" i="0" kern="1200" baseline="0" dirty="0"/>
              <a:t> specifici per IPV6 e due per IPv4</a:t>
            </a:r>
            <a:endParaRPr lang="it-IT" sz="3000" kern="1200" dirty="0"/>
          </a:p>
          <a:p>
            <a:pPr marL="228600" lvl="1" indent="-228600" defTabSz="10223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it-IT" sz="2300" b="1" i="0" kern="1200" baseline="0" dirty="0">
                <a:solidFill>
                  <a:srgbClr val="FFFF00"/>
                </a:solidFill>
              </a:rPr>
              <a:t>Get-NetIPv6Protocol / Set-NetIPv6Protocol</a:t>
            </a:r>
          </a:p>
          <a:p>
            <a:pPr marL="228600" lvl="1" indent="-228600" defTabSz="10223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it-IT" sz="2300" b="1" dirty="0">
                <a:solidFill>
                  <a:srgbClr val="FFFF00"/>
                </a:solidFill>
              </a:rPr>
              <a:t>Get-NetIPv4Protocol / Set-NetIPv4Protocol</a:t>
            </a:r>
          </a:p>
        </p:txBody>
      </p:sp>
      <p:sp>
        <p:nvSpPr>
          <p:cNvPr id="10" name="Figura a mano libera 9"/>
          <p:cNvSpPr/>
          <p:nvPr/>
        </p:nvSpPr>
        <p:spPr>
          <a:xfrm>
            <a:off x="6312664" y="4077072"/>
            <a:ext cx="5760000" cy="2556541"/>
          </a:xfrm>
          <a:custGeom>
            <a:avLst/>
            <a:gdLst>
              <a:gd name="connsiteX0" fmla="*/ 0 w 4260902"/>
              <a:gd name="connsiteY0" fmla="*/ 0 h 2556541"/>
              <a:gd name="connsiteX1" fmla="*/ 4260902 w 4260902"/>
              <a:gd name="connsiteY1" fmla="*/ 0 h 2556541"/>
              <a:gd name="connsiteX2" fmla="*/ 4260902 w 4260902"/>
              <a:gd name="connsiteY2" fmla="*/ 2556541 h 2556541"/>
              <a:gd name="connsiteX3" fmla="*/ 0 w 4260902"/>
              <a:gd name="connsiteY3" fmla="*/ 2556541 h 2556541"/>
              <a:gd name="connsiteX4" fmla="*/ 0 w 4260902"/>
              <a:gd name="connsiteY4" fmla="*/ 0 h 2556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0902" h="2556541">
                <a:moveTo>
                  <a:pt x="0" y="0"/>
                </a:moveTo>
                <a:lnTo>
                  <a:pt x="4260902" y="0"/>
                </a:lnTo>
                <a:lnTo>
                  <a:pt x="4260902" y="2556541"/>
                </a:lnTo>
                <a:lnTo>
                  <a:pt x="0" y="2556541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50000"/>
              <a:hueOff val="382472"/>
              <a:satOff val="-36891"/>
              <a:lumOff val="35457"/>
              <a:alphaOff val="0"/>
            </a:schemeClr>
          </a:fillRef>
          <a:effectRef idx="0">
            <a:schemeClr val="accent3">
              <a:shade val="50000"/>
              <a:hueOff val="382472"/>
              <a:satOff val="-36891"/>
              <a:lumOff val="354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300" tIns="114300" rIns="114300" bIns="114300" numCol="1" spcCol="1270" anchor="ctr" anchorCtr="0">
            <a:noAutofit/>
          </a:bodyPr>
          <a:lstStyle/>
          <a:p>
            <a:pPr lvl="0" algn="ctr" defTabSz="13335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3000" b="1" i="0" kern="1200" baseline="0" dirty="0">
                <a:solidFill>
                  <a:srgbClr val="FFFF00"/>
                </a:solidFill>
              </a:rPr>
              <a:t>30 </a:t>
            </a:r>
            <a:r>
              <a:rPr lang="it-IT" sz="3000" b="1" i="0" kern="1200" baseline="0" dirty="0" err="1">
                <a:solidFill>
                  <a:srgbClr val="FFFF00"/>
                </a:solidFill>
              </a:rPr>
              <a:t>cmdlet</a:t>
            </a:r>
            <a:r>
              <a:rPr lang="it-IT" sz="3000" b="0" i="0" kern="1200" baseline="0" dirty="0"/>
              <a:t> relativi al TCP/IP  condivisi tra IPv4 e IPv6</a:t>
            </a:r>
            <a:br>
              <a:rPr lang="it-IT" sz="3000" b="0" i="0" kern="1200" baseline="0" dirty="0"/>
            </a:br>
            <a:r>
              <a:rPr lang="it-IT" sz="3000" b="0" i="0" kern="1200" baseline="0" dirty="0"/>
              <a:t>(-</a:t>
            </a:r>
            <a:r>
              <a:rPr lang="it-IT" sz="3000" b="0" i="0" kern="1200" baseline="0" dirty="0" err="1"/>
              <a:t>AddressFamily</a:t>
            </a:r>
            <a:r>
              <a:rPr lang="it-IT" sz="3000" b="0" i="0" kern="1200" dirty="0"/>
              <a:t> IPv4 o IPv6)</a:t>
            </a:r>
            <a:endParaRPr lang="it-IT" sz="3000" b="0" i="0" kern="1200" baseline="0" dirty="0"/>
          </a:p>
          <a:p>
            <a:pPr lvl="0" algn="ctr" defTabSz="13335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300" b="1" dirty="0" err="1">
                <a:solidFill>
                  <a:srgbClr val="FFFF00"/>
                </a:solidFill>
              </a:rPr>
              <a:t>Get-Command</a:t>
            </a:r>
            <a:r>
              <a:rPr lang="it-IT" sz="2300" b="1" dirty="0">
                <a:solidFill>
                  <a:srgbClr val="FFFF00"/>
                </a:solidFill>
              </a:rPr>
              <a:t> –</a:t>
            </a:r>
            <a:r>
              <a:rPr lang="it-IT" sz="2300" b="1" dirty="0" err="1">
                <a:solidFill>
                  <a:srgbClr val="FFFF00"/>
                </a:solidFill>
              </a:rPr>
              <a:t>Module</a:t>
            </a:r>
            <a:r>
              <a:rPr lang="it-IT" sz="2300" b="1" dirty="0">
                <a:solidFill>
                  <a:srgbClr val="FFFF00"/>
                </a:solidFill>
              </a:rPr>
              <a:t> </a:t>
            </a:r>
            <a:r>
              <a:rPr lang="it-IT" sz="2300" b="1" dirty="0" err="1">
                <a:solidFill>
                  <a:srgbClr val="FFFF00"/>
                </a:solidFill>
              </a:rPr>
              <a:t>NetTCPIP</a:t>
            </a:r>
            <a:r>
              <a:rPr lang="it-IT" sz="2300" dirty="0"/>
              <a:t> </a:t>
            </a:r>
            <a:endParaRPr lang="it-IT" sz="2300" kern="1200" dirty="0"/>
          </a:p>
        </p:txBody>
      </p:sp>
      <p:sp>
        <p:nvSpPr>
          <p:cNvPr id="11" name="Figura a mano libera 10"/>
          <p:cNvSpPr/>
          <p:nvPr/>
        </p:nvSpPr>
        <p:spPr>
          <a:xfrm>
            <a:off x="6312664" y="1322637"/>
            <a:ext cx="5760000" cy="2556541"/>
          </a:xfrm>
          <a:custGeom>
            <a:avLst/>
            <a:gdLst>
              <a:gd name="connsiteX0" fmla="*/ 0 w 4260902"/>
              <a:gd name="connsiteY0" fmla="*/ 0 h 2556541"/>
              <a:gd name="connsiteX1" fmla="*/ 4260902 w 4260902"/>
              <a:gd name="connsiteY1" fmla="*/ 0 h 2556541"/>
              <a:gd name="connsiteX2" fmla="*/ 4260902 w 4260902"/>
              <a:gd name="connsiteY2" fmla="*/ 2556541 h 2556541"/>
              <a:gd name="connsiteX3" fmla="*/ 0 w 4260902"/>
              <a:gd name="connsiteY3" fmla="*/ 2556541 h 2556541"/>
              <a:gd name="connsiteX4" fmla="*/ 0 w 4260902"/>
              <a:gd name="connsiteY4" fmla="*/ 0 h 2556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0902" h="2556541">
                <a:moveTo>
                  <a:pt x="0" y="0"/>
                </a:moveTo>
                <a:lnTo>
                  <a:pt x="4260902" y="0"/>
                </a:lnTo>
                <a:lnTo>
                  <a:pt x="4260902" y="2556541"/>
                </a:lnTo>
                <a:lnTo>
                  <a:pt x="0" y="2556541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300" tIns="114300" rIns="114300" bIns="114300" numCol="1" spcCol="1270" anchor="ctr" anchorCtr="0">
            <a:noAutofit/>
          </a:bodyPr>
          <a:lstStyle/>
          <a:p>
            <a:pPr lvl="0" algn="ctr" defTabSz="13335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800" dirty="0"/>
              <a:t>Non è più necessario utilizzare esclusivamente </a:t>
            </a:r>
            <a:r>
              <a:rPr lang="it-IT" sz="2800" b="1" dirty="0" err="1">
                <a:solidFill>
                  <a:srgbClr val="FFFF00"/>
                </a:solidFill>
              </a:rPr>
              <a:t>Netsh</a:t>
            </a:r>
            <a:r>
              <a:rPr lang="it-IT" sz="2800" dirty="0"/>
              <a:t> o il </a:t>
            </a:r>
            <a:r>
              <a:rPr lang="it-IT" sz="2800" b="1" dirty="0" err="1">
                <a:solidFill>
                  <a:srgbClr val="FFFF00"/>
                </a:solidFill>
              </a:rPr>
              <a:t>registry</a:t>
            </a:r>
            <a:r>
              <a:rPr lang="it-IT" sz="2800" dirty="0"/>
              <a:t> per gestire IPv6</a:t>
            </a:r>
          </a:p>
        </p:txBody>
      </p:sp>
      <p:grpSp>
        <p:nvGrpSpPr>
          <p:cNvPr id="14" name="Gruppo 13"/>
          <p:cNvGrpSpPr>
            <a:grpSpLocks noChangeAspect="1"/>
          </p:cNvGrpSpPr>
          <p:nvPr/>
        </p:nvGrpSpPr>
        <p:grpSpPr>
          <a:xfrm>
            <a:off x="10835528" y="138236"/>
            <a:ext cx="1237136" cy="1134000"/>
            <a:chOff x="5340000" y="3222125"/>
            <a:chExt cx="2268168" cy="2079083"/>
          </a:xfrm>
        </p:grpSpPr>
        <p:pic>
          <p:nvPicPr>
            <p:cNvPr id="12" name="Picture 2" descr="http://www.automashell.com/wp-content/uploads/2012/12/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9891" y="4221208"/>
              <a:ext cx="1208277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Immagine 12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0000" y="3222125"/>
              <a:ext cx="1512000" cy="15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81382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Panoramica </a:t>
            </a:r>
            <a:r>
              <a:rPr lang="it-IT" dirty="0" err="1"/>
              <a:t>cmdlets</a:t>
            </a:r>
            <a:r>
              <a:rPr lang="it-IT" dirty="0"/>
              <a:t> per il networking</a:t>
            </a:r>
          </a:p>
        </p:txBody>
      </p:sp>
      <p:grpSp>
        <p:nvGrpSpPr>
          <p:cNvPr id="9" name="Gruppo 8"/>
          <p:cNvGrpSpPr/>
          <p:nvPr/>
        </p:nvGrpSpPr>
        <p:grpSpPr>
          <a:xfrm>
            <a:off x="111093" y="3323610"/>
            <a:ext cx="3600000" cy="2386902"/>
            <a:chOff x="119336" y="1273223"/>
            <a:chExt cx="2952328" cy="2386902"/>
          </a:xfrm>
        </p:grpSpPr>
        <p:sp>
          <p:nvSpPr>
            <p:cNvPr id="7" name="Rettangolo 6"/>
            <p:cNvSpPr/>
            <p:nvPr/>
          </p:nvSpPr>
          <p:spPr>
            <a:xfrm>
              <a:off x="119336" y="1628800"/>
              <a:ext cx="2952328" cy="203132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it-IT" dirty="0" err="1"/>
                <a:t>Get-NetIPInterface</a:t>
              </a:r>
              <a:endParaRPr lang="it-IT" dirty="0"/>
            </a:p>
            <a:p>
              <a:r>
                <a:rPr lang="it-IT" dirty="0"/>
                <a:t>Set-</a:t>
              </a:r>
              <a:r>
                <a:rPr lang="it-IT" dirty="0" err="1"/>
                <a:t>NetIPInterface</a:t>
              </a:r>
              <a:endParaRPr lang="it-IT" dirty="0"/>
            </a:p>
            <a:p>
              <a:r>
                <a:rPr lang="it-IT" dirty="0" err="1"/>
                <a:t>Get-NetIPAddress</a:t>
              </a:r>
              <a:endParaRPr lang="it-IT" dirty="0"/>
            </a:p>
            <a:p>
              <a:r>
                <a:rPr lang="it-IT" dirty="0"/>
                <a:t>New-</a:t>
              </a:r>
              <a:r>
                <a:rPr lang="it-IT" dirty="0" err="1"/>
                <a:t>NetIPAddress</a:t>
              </a:r>
              <a:endParaRPr lang="it-IT" dirty="0"/>
            </a:p>
            <a:p>
              <a:r>
                <a:rPr lang="it-IT" dirty="0"/>
                <a:t>Set-</a:t>
              </a:r>
              <a:r>
                <a:rPr lang="it-IT" dirty="0" err="1"/>
                <a:t>NetIPAddress</a:t>
              </a:r>
              <a:endParaRPr lang="it-IT" dirty="0"/>
            </a:p>
            <a:p>
              <a:r>
                <a:rPr lang="it-IT" dirty="0" err="1"/>
                <a:t>Remove-NetIPAddress</a:t>
              </a:r>
              <a:endParaRPr lang="it-IT" dirty="0"/>
            </a:p>
            <a:p>
              <a:r>
                <a:rPr lang="it-IT" dirty="0" err="1"/>
                <a:t>Get-NetIPConfiguration</a:t>
              </a:r>
              <a:endParaRPr lang="it-IT" dirty="0"/>
            </a:p>
          </p:txBody>
        </p:sp>
        <p:sp>
          <p:nvSpPr>
            <p:cNvPr id="8" name="CasellaDiTesto 7"/>
            <p:cNvSpPr txBox="1"/>
            <p:nvPr/>
          </p:nvSpPr>
          <p:spPr>
            <a:xfrm>
              <a:off x="119336" y="1273223"/>
              <a:ext cx="2952328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>
              <a:defPPr>
                <a:defRPr lang="it-IT"/>
              </a:defPPr>
              <a:lvl1pPr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it-IT" b="1" dirty="0">
                  <a:solidFill>
                    <a:srgbClr val="000000"/>
                  </a:solidFill>
                </a:rPr>
                <a:t>Indirizzamento</a:t>
              </a:r>
            </a:p>
          </p:txBody>
        </p:sp>
      </p:grpSp>
      <p:grpSp>
        <p:nvGrpSpPr>
          <p:cNvPr id="10" name="Gruppo 9"/>
          <p:cNvGrpSpPr/>
          <p:nvPr/>
        </p:nvGrpSpPr>
        <p:grpSpPr>
          <a:xfrm>
            <a:off x="111094" y="1119559"/>
            <a:ext cx="3600000" cy="2109903"/>
            <a:chOff x="119336" y="1273223"/>
            <a:chExt cx="3096344" cy="2109903"/>
          </a:xfrm>
        </p:grpSpPr>
        <p:sp>
          <p:nvSpPr>
            <p:cNvPr id="11" name="Rettangolo 10"/>
            <p:cNvSpPr/>
            <p:nvPr/>
          </p:nvSpPr>
          <p:spPr>
            <a:xfrm>
              <a:off x="119336" y="1628800"/>
              <a:ext cx="3096344" cy="175432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it-IT" dirty="0" err="1"/>
                <a:t>Get-NetAdapter</a:t>
              </a:r>
              <a:endParaRPr lang="it-IT" dirty="0"/>
            </a:p>
            <a:p>
              <a:r>
                <a:rPr lang="it-IT" dirty="0"/>
                <a:t>Set-</a:t>
              </a:r>
              <a:r>
                <a:rPr lang="it-IT" dirty="0" err="1"/>
                <a:t>NetAdapter</a:t>
              </a:r>
              <a:endParaRPr lang="it-IT" dirty="0"/>
            </a:p>
            <a:p>
              <a:r>
                <a:rPr lang="it-IT" dirty="0" err="1"/>
                <a:t>Disable-NetAdapter</a:t>
              </a:r>
              <a:endParaRPr lang="it-IT" dirty="0"/>
            </a:p>
            <a:p>
              <a:r>
                <a:rPr lang="it-IT" dirty="0" err="1"/>
                <a:t>Enable-NetAdapter</a:t>
              </a:r>
              <a:endParaRPr lang="it-IT" dirty="0"/>
            </a:p>
            <a:p>
              <a:r>
                <a:rPr lang="it-IT" dirty="0" err="1"/>
                <a:t>Rename-NetAdapter</a:t>
              </a:r>
              <a:endParaRPr lang="it-IT" dirty="0"/>
            </a:p>
            <a:p>
              <a:r>
                <a:rPr lang="it-IT" dirty="0" err="1"/>
                <a:t>Restart-NetAdapter</a:t>
              </a:r>
              <a:endParaRPr lang="it-IT" dirty="0"/>
            </a:p>
          </p:txBody>
        </p:sp>
        <p:sp>
          <p:nvSpPr>
            <p:cNvPr id="12" name="CasellaDiTesto 11"/>
            <p:cNvSpPr txBox="1"/>
            <p:nvPr/>
          </p:nvSpPr>
          <p:spPr>
            <a:xfrm>
              <a:off x="119336" y="1273223"/>
              <a:ext cx="3096344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>
              <a:defPPr>
                <a:defRPr lang="it-IT"/>
              </a:defPPr>
              <a:lvl1pPr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it-IT" b="1" dirty="0">
                  <a:solidFill>
                    <a:srgbClr val="000000"/>
                  </a:solidFill>
                </a:rPr>
                <a:t>Interfacce di rete (64 </a:t>
              </a:r>
              <a:r>
                <a:rPr lang="it-IT" b="1" dirty="0" err="1">
                  <a:solidFill>
                    <a:srgbClr val="000000"/>
                  </a:solidFill>
                </a:rPr>
                <a:t>cmdlets</a:t>
              </a:r>
              <a:r>
                <a:rPr lang="it-IT" b="1"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grpSp>
        <p:nvGrpSpPr>
          <p:cNvPr id="14" name="Gruppo 13"/>
          <p:cNvGrpSpPr/>
          <p:nvPr/>
        </p:nvGrpSpPr>
        <p:grpSpPr>
          <a:xfrm>
            <a:off x="4291878" y="4979849"/>
            <a:ext cx="3600000" cy="1832905"/>
            <a:chOff x="119336" y="1273223"/>
            <a:chExt cx="2969736" cy="1832905"/>
          </a:xfrm>
        </p:grpSpPr>
        <p:sp>
          <p:nvSpPr>
            <p:cNvPr id="15" name="Rettangolo 14"/>
            <p:cNvSpPr/>
            <p:nvPr/>
          </p:nvSpPr>
          <p:spPr>
            <a:xfrm>
              <a:off x="119336" y="1628800"/>
              <a:ext cx="2969736" cy="147732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it-IT" dirty="0" err="1"/>
                <a:t>Find-NetRoute</a:t>
              </a:r>
              <a:endParaRPr lang="it-IT" dirty="0"/>
            </a:p>
            <a:p>
              <a:r>
                <a:rPr lang="it-IT" dirty="0" err="1"/>
                <a:t>Get-NetRoute</a:t>
              </a:r>
              <a:endParaRPr lang="it-IT" dirty="0"/>
            </a:p>
            <a:p>
              <a:r>
                <a:rPr lang="it-IT" dirty="0"/>
                <a:t>New-</a:t>
              </a:r>
              <a:r>
                <a:rPr lang="it-IT" dirty="0" err="1"/>
                <a:t>NetRoute</a:t>
              </a:r>
              <a:endParaRPr lang="it-IT" dirty="0"/>
            </a:p>
            <a:p>
              <a:r>
                <a:rPr lang="it-IT" dirty="0" err="1"/>
                <a:t>Remove-NetRoute</a:t>
              </a:r>
              <a:endParaRPr lang="it-IT" dirty="0"/>
            </a:p>
            <a:p>
              <a:r>
                <a:rPr lang="it-IT" dirty="0"/>
                <a:t>Set-</a:t>
              </a:r>
              <a:r>
                <a:rPr lang="it-IT" dirty="0" err="1"/>
                <a:t>NetRoute</a:t>
              </a:r>
              <a:endParaRPr lang="it-IT" dirty="0"/>
            </a:p>
          </p:txBody>
        </p:sp>
        <p:sp>
          <p:nvSpPr>
            <p:cNvPr id="16" name="CasellaDiTesto 15"/>
            <p:cNvSpPr txBox="1"/>
            <p:nvPr/>
          </p:nvSpPr>
          <p:spPr>
            <a:xfrm>
              <a:off x="119336" y="1273223"/>
              <a:ext cx="2969736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>
              <a:defPPr>
                <a:defRPr lang="it-IT"/>
              </a:defPPr>
              <a:lvl1pPr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it-IT" b="1" dirty="0">
                  <a:solidFill>
                    <a:srgbClr val="000000"/>
                  </a:solidFill>
                </a:rPr>
                <a:t>Routing IPv4 e IPv6</a:t>
              </a:r>
            </a:p>
          </p:txBody>
        </p:sp>
      </p:grpSp>
      <p:grpSp>
        <p:nvGrpSpPr>
          <p:cNvPr id="17" name="Gruppo 16"/>
          <p:cNvGrpSpPr/>
          <p:nvPr/>
        </p:nvGrpSpPr>
        <p:grpSpPr>
          <a:xfrm>
            <a:off x="111093" y="5810846"/>
            <a:ext cx="3600000" cy="1001908"/>
            <a:chOff x="119336" y="1273223"/>
            <a:chExt cx="2969736" cy="1001908"/>
          </a:xfrm>
        </p:grpSpPr>
        <p:sp>
          <p:nvSpPr>
            <p:cNvPr id="18" name="Rettangolo 17"/>
            <p:cNvSpPr/>
            <p:nvPr/>
          </p:nvSpPr>
          <p:spPr>
            <a:xfrm>
              <a:off x="119336" y="1628800"/>
              <a:ext cx="2969736" cy="64633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it-IT" dirty="0" err="1"/>
                <a:t>Get-DnsClientServerAddress</a:t>
              </a:r>
              <a:endParaRPr lang="it-IT" dirty="0"/>
            </a:p>
            <a:p>
              <a:r>
                <a:rPr lang="it-IT" dirty="0"/>
                <a:t>Set-</a:t>
              </a:r>
              <a:r>
                <a:rPr lang="it-IT" dirty="0" err="1"/>
                <a:t>DnsClientServerAddress</a:t>
              </a:r>
              <a:endParaRPr lang="it-IT" dirty="0"/>
            </a:p>
          </p:txBody>
        </p:sp>
        <p:sp>
          <p:nvSpPr>
            <p:cNvPr id="19" name="CasellaDiTesto 18"/>
            <p:cNvSpPr txBox="1"/>
            <p:nvPr/>
          </p:nvSpPr>
          <p:spPr>
            <a:xfrm>
              <a:off x="119336" y="1273223"/>
              <a:ext cx="2969736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>
              <a:defPPr>
                <a:defRPr lang="it-IT"/>
              </a:defPPr>
              <a:lvl1pPr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it-IT" b="1" dirty="0">
                  <a:solidFill>
                    <a:srgbClr val="000000"/>
                  </a:solidFill>
                </a:rPr>
                <a:t>Gestione DNS IPv4 e IPv6</a:t>
              </a:r>
            </a:p>
          </p:txBody>
        </p:sp>
      </p:grpSp>
      <p:grpSp>
        <p:nvGrpSpPr>
          <p:cNvPr id="20" name="Gruppo 19"/>
          <p:cNvGrpSpPr/>
          <p:nvPr/>
        </p:nvGrpSpPr>
        <p:grpSpPr>
          <a:xfrm>
            <a:off x="4291878" y="1119559"/>
            <a:ext cx="3600000" cy="3217899"/>
            <a:chOff x="119336" y="1273223"/>
            <a:chExt cx="3312368" cy="3217899"/>
          </a:xfrm>
        </p:grpSpPr>
        <p:sp>
          <p:nvSpPr>
            <p:cNvPr id="21" name="Rettangolo 20"/>
            <p:cNvSpPr/>
            <p:nvPr/>
          </p:nvSpPr>
          <p:spPr>
            <a:xfrm>
              <a:off x="119336" y="1628800"/>
              <a:ext cx="3312368" cy="286232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it-IT" dirty="0"/>
                <a:t>Get-Net6to4Configuration</a:t>
              </a:r>
            </a:p>
            <a:p>
              <a:r>
                <a:rPr lang="it-IT" dirty="0"/>
                <a:t>Set-Net6to4Configuration</a:t>
              </a:r>
            </a:p>
            <a:p>
              <a:r>
                <a:rPr lang="it-IT" dirty="0"/>
                <a:t>Reset-Net6to4Configuration</a:t>
              </a:r>
            </a:p>
            <a:p>
              <a:r>
                <a:rPr lang="it-IT" dirty="0" err="1"/>
                <a:t>Get-NetIsatapConfiguration</a:t>
              </a:r>
              <a:endParaRPr lang="it-IT" dirty="0"/>
            </a:p>
            <a:p>
              <a:r>
                <a:rPr lang="it-IT" dirty="0"/>
                <a:t>Set-</a:t>
              </a:r>
              <a:r>
                <a:rPr lang="it-IT" dirty="0" err="1"/>
                <a:t>NetIsatapConfiguration</a:t>
              </a:r>
              <a:endParaRPr lang="it-IT" dirty="0"/>
            </a:p>
            <a:p>
              <a:r>
                <a:rPr lang="it-IT" dirty="0"/>
                <a:t>Reset-</a:t>
              </a:r>
              <a:r>
                <a:rPr lang="it-IT" dirty="0" err="1"/>
                <a:t>NetIsatapConfiguration</a:t>
              </a:r>
              <a:endParaRPr lang="it-IT" dirty="0"/>
            </a:p>
            <a:p>
              <a:r>
                <a:rPr lang="it-IT" dirty="0" err="1"/>
                <a:t>Get-NetTeredoConfiguration</a:t>
              </a:r>
              <a:endParaRPr lang="it-IT" dirty="0"/>
            </a:p>
            <a:p>
              <a:r>
                <a:rPr lang="it-IT" dirty="0" err="1"/>
                <a:t>Get-NetTeredoState</a:t>
              </a:r>
              <a:endParaRPr lang="it-IT" dirty="0"/>
            </a:p>
            <a:p>
              <a:r>
                <a:rPr lang="it-IT" dirty="0"/>
                <a:t>Set-</a:t>
              </a:r>
              <a:r>
                <a:rPr lang="it-IT" dirty="0" err="1"/>
                <a:t>NetTeredoConfiguration</a:t>
              </a:r>
              <a:endParaRPr lang="it-IT" dirty="0"/>
            </a:p>
            <a:p>
              <a:r>
                <a:rPr lang="it-IT" dirty="0"/>
                <a:t>Reset-</a:t>
              </a:r>
              <a:r>
                <a:rPr lang="it-IT" dirty="0" err="1"/>
                <a:t>NetTeredoConfiguration</a:t>
              </a:r>
              <a:endParaRPr lang="it-IT" dirty="0"/>
            </a:p>
          </p:txBody>
        </p:sp>
        <p:sp>
          <p:nvSpPr>
            <p:cNvPr id="22" name="CasellaDiTesto 21"/>
            <p:cNvSpPr txBox="1"/>
            <p:nvPr/>
          </p:nvSpPr>
          <p:spPr>
            <a:xfrm>
              <a:off x="119336" y="1273223"/>
              <a:ext cx="3312368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>
              <a:defPPr>
                <a:defRPr lang="it-IT"/>
              </a:defPPr>
              <a:lvl1pPr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it-IT" b="1" dirty="0" err="1">
                  <a:solidFill>
                    <a:srgbClr val="000000"/>
                  </a:solidFill>
                </a:rPr>
                <a:t>Tunneling</a:t>
              </a:r>
              <a:r>
                <a:rPr lang="it-IT" b="1" dirty="0">
                  <a:solidFill>
                    <a:srgbClr val="000000"/>
                  </a:solidFill>
                </a:rPr>
                <a:t> </a:t>
              </a:r>
              <a:r>
                <a:rPr lang="it-IT" b="1" dirty="0" err="1">
                  <a:solidFill>
                    <a:srgbClr val="000000"/>
                  </a:solidFill>
                </a:rPr>
                <a:t>transition</a:t>
              </a:r>
              <a:r>
                <a:rPr lang="it-IT" b="1" dirty="0">
                  <a:solidFill>
                    <a:srgbClr val="000000"/>
                  </a:solidFill>
                </a:rPr>
                <a:t> </a:t>
              </a:r>
              <a:r>
                <a:rPr lang="it-IT" b="1" dirty="0" err="1">
                  <a:solidFill>
                    <a:srgbClr val="000000"/>
                  </a:solidFill>
                </a:rPr>
                <a:t>technology</a:t>
              </a:r>
              <a:endParaRPr lang="it-IT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3" name="Gruppo 22"/>
          <p:cNvGrpSpPr/>
          <p:nvPr/>
        </p:nvGrpSpPr>
        <p:grpSpPr>
          <a:xfrm>
            <a:off x="8472664" y="1098903"/>
            <a:ext cx="3600000" cy="2386902"/>
            <a:chOff x="119336" y="1273223"/>
            <a:chExt cx="3312368" cy="2386902"/>
          </a:xfrm>
        </p:grpSpPr>
        <p:sp>
          <p:nvSpPr>
            <p:cNvPr id="24" name="Rettangolo 23"/>
            <p:cNvSpPr/>
            <p:nvPr/>
          </p:nvSpPr>
          <p:spPr>
            <a:xfrm>
              <a:off x="119336" y="1628800"/>
              <a:ext cx="3312368" cy="203132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it-IT" dirty="0"/>
                <a:t>Show-</a:t>
              </a:r>
              <a:r>
                <a:rPr lang="it-IT" dirty="0" err="1"/>
                <a:t>NetIPsecRule</a:t>
              </a:r>
              <a:endParaRPr lang="it-IT" dirty="0"/>
            </a:p>
            <a:p>
              <a:r>
                <a:rPr lang="it-IT" dirty="0" err="1"/>
                <a:t>Get-NetIPsecRule</a:t>
              </a:r>
              <a:endParaRPr lang="it-IT" dirty="0"/>
            </a:p>
            <a:p>
              <a:r>
                <a:rPr lang="it-IT" dirty="0" err="1"/>
                <a:t>Enable-NetIPsecRule</a:t>
              </a:r>
              <a:endParaRPr lang="it-IT" dirty="0"/>
            </a:p>
            <a:p>
              <a:r>
                <a:rPr lang="it-IT" dirty="0" err="1"/>
                <a:t>Disable-NetIPsecRule</a:t>
              </a:r>
              <a:endParaRPr lang="it-IT" dirty="0"/>
            </a:p>
            <a:p>
              <a:r>
                <a:rPr lang="it-IT" dirty="0"/>
                <a:t>New-</a:t>
              </a:r>
              <a:r>
                <a:rPr lang="it-IT" dirty="0" err="1"/>
                <a:t>NetIPsecRule</a:t>
              </a:r>
              <a:endParaRPr lang="it-IT" dirty="0"/>
            </a:p>
            <a:p>
              <a:r>
                <a:rPr lang="it-IT" dirty="0" err="1"/>
                <a:t>Remove-NetIPsecRule</a:t>
              </a:r>
              <a:endParaRPr lang="it-IT" dirty="0"/>
            </a:p>
            <a:p>
              <a:r>
                <a:rPr lang="it-IT" dirty="0"/>
                <a:t>Set-</a:t>
              </a:r>
              <a:r>
                <a:rPr lang="it-IT" dirty="0" err="1"/>
                <a:t>NetIPsecRule</a:t>
              </a:r>
              <a:endParaRPr lang="it-IT" dirty="0"/>
            </a:p>
          </p:txBody>
        </p:sp>
        <p:sp>
          <p:nvSpPr>
            <p:cNvPr id="25" name="CasellaDiTesto 24"/>
            <p:cNvSpPr txBox="1"/>
            <p:nvPr/>
          </p:nvSpPr>
          <p:spPr>
            <a:xfrm>
              <a:off x="119336" y="1273223"/>
              <a:ext cx="3312368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>
              <a:defPPr>
                <a:defRPr lang="it-IT"/>
              </a:defPPr>
              <a:lvl1pPr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it-IT" b="1" dirty="0" err="1">
                  <a:solidFill>
                    <a:srgbClr val="000000"/>
                  </a:solidFill>
                </a:rPr>
                <a:t>IPsec</a:t>
              </a:r>
              <a:r>
                <a:rPr lang="it-IT" b="1" dirty="0">
                  <a:solidFill>
                    <a:srgbClr val="000000"/>
                  </a:solidFill>
                </a:rPr>
                <a:t> IPv6 (55 </a:t>
              </a:r>
              <a:r>
                <a:rPr lang="it-IT" b="1" dirty="0" err="1">
                  <a:solidFill>
                    <a:srgbClr val="000000"/>
                  </a:solidFill>
                </a:rPr>
                <a:t>cmdlets</a:t>
              </a:r>
              <a:r>
                <a:rPr lang="it-IT" b="1"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grpSp>
        <p:nvGrpSpPr>
          <p:cNvPr id="26" name="Gruppo 25"/>
          <p:cNvGrpSpPr/>
          <p:nvPr/>
        </p:nvGrpSpPr>
        <p:grpSpPr>
          <a:xfrm>
            <a:off x="8472664" y="4979849"/>
            <a:ext cx="3600000" cy="1832905"/>
            <a:chOff x="119336" y="1273223"/>
            <a:chExt cx="2969736" cy="1832905"/>
          </a:xfrm>
        </p:grpSpPr>
        <p:sp>
          <p:nvSpPr>
            <p:cNvPr id="27" name="Rettangolo 26"/>
            <p:cNvSpPr/>
            <p:nvPr/>
          </p:nvSpPr>
          <p:spPr>
            <a:xfrm>
              <a:off x="119336" y="1628800"/>
              <a:ext cx="2969736" cy="147732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dirty="0"/>
                <a:t>Get-</a:t>
              </a:r>
              <a:r>
                <a:rPr lang="en-US" dirty="0" err="1"/>
                <a:t>VpnConnection</a:t>
              </a:r>
              <a:endParaRPr lang="en-US" dirty="0"/>
            </a:p>
            <a:p>
              <a:r>
                <a:rPr lang="en-US" dirty="0"/>
                <a:t>Add-</a:t>
              </a:r>
              <a:r>
                <a:rPr lang="en-US" dirty="0" err="1"/>
                <a:t>VpnConnection</a:t>
              </a:r>
              <a:endParaRPr lang="en-US" dirty="0"/>
            </a:p>
            <a:p>
              <a:r>
                <a:rPr lang="en-US" dirty="0"/>
                <a:t>Remove-</a:t>
              </a:r>
              <a:r>
                <a:rPr lang="en-US" dirty="0" err="1"/>
                <a:t>VpnConnection</a:t>
              </a:r>
              <a:endParaRPr lang="en-US" dirty="0"/>
            </a:p>
            <a:p>
              <a:r>
                <a:rPr lang="en-US" dirty="0"/>
                <a:t>Set-</a:t>
              </a:r>
              <a:r>
                <a:rPr lang="en-US" dirty="0" err="1"/>
                <a:t>VpnConnection</a:t>
              </a:r>
              <a:endParaRPr lang="en-US" dirty="0"/>
            </a:p>
            <a:p>
              <a:r>
                <a:rPr lang="en-US" dirty="0"/>
                <a:t>Set-</a:t>
              </a:r>
              <a:r>
                <a:rPr lang="en-US" dirty="0" err="1"/>
                <a:t>VpnConnectionProxy</a:t>
              </a:r>
              <a:endParaRPr lang="it-IT" dirty="0"/>
            </a:p>
          </p:txBody>
        </p:sp>
        <p:sp>
          <p:nvSpPr>
            <p:cNvPr id="28" name="CasellaDiTesto 27"/>
            <p:cNvSpPr txBox="1"/>
            <p:nvPr/>
          </p:nvSpPr>
          <p:spPr>
            <a:xfrm>
              <a:off x="119336" y="1273223"/>
              <a:ext cx="2969736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>
              <a:defPPr>
                <a:defRPr lang="it-IT"/>
              </a:defPPr>
              <a:lvl1pPr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it-IT" b="1" dirty="0">
                  <a:solidFill>
                    <a:srgbClr val="000000"/>
                  </a:solidFill>
                </a:rPr>
                <a:t>VPN IPv6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05032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Gestione indirizzamento IPv6</a:t>
            </a:r>
          </a:p>
        </p:txBody>
      </p:sp>
      <p:sp>
        <p:nvSpPr>
          <p:cNvPr id="7" name="Rectangle 32"/>
          <p:cNvSpPr>
            <a:spLocks noChangeArrowheads="1"/>
          </p:cNvSpPr>
          <p:nvPr/>
        </p:nvSpPr>
        <p:spPr bwMode="auto">
          <a:xfrm>
            <a:off x="119335" y="1124744"/>
            <a:ext cx="11877335" cy="5544616"/>
          </a:xfrm>
          <a:prstGeom prst="rect">
            <a:avLst/>
          </a:prstGeom>
          <a:solidFill>
            <a:srgbClr val="002060"/>
          </a:solidFill>
          <a:ln w="9525" algn="ctr">
            <a:noFill/>
            <a:miter lim="800000"/>
            <a:headEnd/>
            <a:tailEnd/>
          </a:ln>
        </p:spPr>
        <p:txBody>
          <a:bodyPr lIns="179238" tIns="143391" rIns="179238" bIns="143391" anchor="ctr" anchorCtr="0"/>
          <a:lstStyle/>
          <a:p>
            <a:r>
              <a:rPr lang="it-IT" sz="2400" dirty="0">
                <a:solidFill>
                  <a:srgbClr val="92D050"/>
                </a:solidFill>
                <a:latin typeface="Corbel" panose="020B0503020204020204" pitchFamily="34" charset="0"/>
              </a:rPr>
              <a:t># Elenco adattatori di rete, utile per ricavare </a:t>
            </a:r>
            <a:r>
              <a:rPr lang="it-IT" sz="2400" dirty="0" err="1">
                <a:solidFill>
                  <a:srgbClr val="92D050"/>
                </a:solidFill>
                <a:latin typeface="Corbel" panose="020B0503020204020204" pitchFamily="34" charset="0"/>
              </a:rPr>
              <a:t>l’index</a:t>
            </a:r>
            <a:r>
              <a:rPr lang="it-IT" sz="2400" dirty="0">
                <a:solidFill>
                  <a:srgbClr val="92D050"/>
                </a:solidFill>
                <a:latin typeface="Corbel" panose="020B0503020204020204" pitchFamily="34" charset="0"/>
              </a:rPr>
              <a:t> di una interfaccia (</a:t>
            </a:r>
            <a:r>
              <a:rPr lang="it-IT" sz="2400" i="1" dirty="0" err="1">
                <a:solidFill>
                  <a:srgbClr val="92D050"/>
                </a:solidFill>
                <a:latin typeface="Corbel" panose="020B0503020204020204" pitchFamily="34" charset="0"/>
              </a:rPr>
              <a:t>NICIndex</a:t>
            </a:r>
            <a:r>
              <a:rPr lang="it-IT" sz="2400" dirty="0">
                <a:solidFill>
                  <a:srgbClr val="92D050"/>
                </a:solidFill>
                <a:latin typeface="Corbel" panose="020B0503020204020204" pitchFamily="34" charset="0"/>
              </a:rPr>
              <a:t>)</a:t>
            </a:r>
          </a:p>
          <a:p>
            <a:r>
              <a:rPr lang="it-IT" sz="2400" dirty="0">
                <a:latin typeface="Corbel" panose="020B0503020204020204" pitchFamily="34" charset="0"/>
              </a:rPr>
              <a:t> </a:t>
            </a:r>
            <a:r>
              <a:rPr lang="it-IT" sz="2400" dirty="0" err="1">
                <a:latin typeface="Corbel" panose="020B0503020204020204" pitchFamily="34" charset="0"/>
              </a:rPr>
              <a:t>Get-NetAdapter</a:t>
            </a:r>
            <a:endParaRPr lang="it-IT" sz="2400" dirty="0">
              <a:latin typeface="Corbel" panose="020B0503020204020204" pitchFamily="34" charset="0"/>
            </a:endParaRPr>
          </a:p>
          <a:p>
            <a:r>
              <a:rPr lang="it-IT" sz="2400" dirty="0">
                <a:solidFill>
                  <a:srgbClr val="92D050"/>
                </a:solidFill>
                <a:latin typeface="Corbel" panose="020B0503020204020204" pitchFamily="34" charset="0"/>
              </a:rPr>
              <a:t># Configurazione IP di una interfaccia di rete</a:t>
            </a:r>
          </a:p>
          <a:p>
            <a:r>
              <a:rPr lang="it-IT" sz="2400" dirty="0">
                <a:latin typeface="Corbel" panose="020B0503020204020204" pitchFamily="34" charset="0"/>
              </a:rPr>
              <a:t> </a:t>
            </a:r>
            <a:r>
              <a:rPr lang="it-IT" sz="2400" dirty="0" err="1">
                <a:latin typeface="Corbel" panose="020B0503020204020204" pitchFamily="34" charset="0"/>
              </a:rPr>
              <a:t>Get-NetIPConfiguration</a:t>
            </a:r>
            <a:r>
              <a:rPr lang="it-IT" sz="2400" dirty="0">
                <a:latin typeface="Corbel" panose="020B0503020204020204" pitchFamily="34" charset="0"/>
              </a:rPr>
              <a:t> -</a:t>
            </a:r>
            <a:r>
              <a:rPr lang="it-IT" sz="2400" dirty="0" err="1">
                <a:latin typeface="Corbel" panose="020B0503020204020204" pitchFamily="34" charset="0"/>
              </a:rPr>
              <a:t>InterfaceIndex</a:t>
            </a:r>
            <a:r>
              <a:rPr lang="it-IT" sz="2400" dirty="0">
                <a:latin typeface="Corbel" panose="020B0503020204020204" pitchFamily="34" charset="0"/>
              </a:rPr>
              <a:t> </a:t>
            </a:r>
            <a:r>
              <a:rPr lang="it-IT" sz="2400" i="1" dirty="0" err="1">
                <a:latin typeface="Corbel" panose="020B0503020204020204" pitchFamily="34" charset="0"/>
              </a:rPr>
              <a:t>NICIndex</a:t>
            </a:r>
            <a:endParaRPr lang="it-IT" sz="2400" i="1" dirty="0">
              <a:latin typeface="Corbel" panose="020B0503020204020204" pitchFamily="34" charset="0"/>
            </a:endParaRPr>
          </a:p>
          <a:p>
            <a:r>
              <a:rPr lang="it-IT" sz="2400" dirty="0">
                <a:solidFill>
                  <a:srgbClr val="92D050"/>
                </a:solidFill>
                <a:latin typeface="Corbel" panose="020B0503020204020204" pitchFamily="34" charset="0"/>
              </a:rPr>
              <a:t># Elenco indirizzi IPv4 e IPv6 di una interfaccia di rete e impostazioni DNS</a:t>
            </a:r>
          </a:p>
          <a:p>
            <a:r>
              <a:rPr lang="it-IT" sz="2400" dirty="0" err="1">
                <a:latin typeface="Corbel" panose="020B0503020204020204" pitchFamily="34" charset="0"/>
              </a:rPr>
              <a:t>Get-NetIPAddress</a:t>
            </a:r>
            <a:r>
              <a:rPr lang="it-IT" sz="2400" dirty="0">
                <a:latin typeface="Corbel" panose="020B0503020204020204" pitchFamily="34" charset="0"/>
              </a:rPr>
              <a:t> -</a:t>
            </a:r>
            <a:r>
              <a:rPr lang="it-IT" sz="2400" dirty="0" err="1">
                <a:latin typeface="Corbel" panose="020B0503020204020204" pitchFamily="34" charset="0"/>
              </a:rPr>
              <a:t>AddressFamily</a:t>
            </a:r>
            <a:r>
              <a:rPr lang="it-IT" sz="2400" dirty="0">
                <a:latin typeface="Corbel" panose="020B0503020204020204" pitchFamily="34" charset="0"/>
              </a:rPr>
              <a:t> IPv6 -</a:t>
            </a:r>
            <a:r>
              <a:rPr lang="it-IT" sz="2400" dirty="0" err="1">
                <a:latin typeface="Corbel" panose="020B0503020204020204" pitchFamily="34" charset="0"/>
              </a:rPr>
              <a:t>InterfaceIndex</a:t>
            </a:r>
            <a:r>
              <a:rPr lang="it-IT" sz="2400" dirty="0">
                <a:latin typeface="Corbel" panose="020B0503020204020204" pitchFamily="34" charset="0"/>
              </a:rPr>
              <a:t> </a:t>
            </a:r>
            <a:r>
              <a:rPr lang="it-IT" sz="2400" i="1" dirty="0" err="1">
                <a:latin typeface="Corbel" panose="020B0503020204020204" pitchFamily="34" charset="0"/>
              </a:rPr>
              <a:t>NICIndex</a:t>
            </a:r>
            <a:endParaRPr lang="it-IT" sz="2400" i="1" dirty="0">
              <a:latin typeface="Corbel" panose="020B0503020204020204" pitchFamily="34" charset="0"/>
            </a:endParaRPr>
          </a:p>
          <a:p>
            <a:r>
              <a:rPr lang="it-IT" sz="2400" dirty="0" err="1">
                <a:latin typeface="Corbel" panose="020B0503020204020204" pitchFamily="34" charset="0"/>
              </a:rPr>
              <a:t>Get-DnsClientServerAdress</a:t>
            </a:r>
            <a:r>
              <a:rPr lang="it-IT" sz="2400" dirty="0">
                <a:latin typeface="Corbel" panose="020B0503020204020204" pitchFamily="34" charset="0"/>
              </a:rPr>
              <a:t> -</a:t>
            </a:r>
            <a:r>
              <a:rPr lang="it-IT" sz="2400" dirty="0" err="1">
                <a:latin typeface="Corbel" panose="020B0503020204020204" pitchFamily="34" charset="0"/>
              </a:rPr>
              <a:t>AddressFamily</a:t>
            </a:r>
            <a:r>
              <a:rPr lang="it-IT" sz="2400" dirty="0">
                <a:latin typeface="Corbel" panose="020B0503020204020204" pitchFamily="34" charset="0"/>
              </a:rPr>
              <a:t> IPv6</a:t>
            </a:r>
          </a:p>
          <a:p>
            <a:endParaRPr lang="it-IT" sz="2400" dirty="0">
              <a:latin typeface="Corbel" panose="020B0503020204020204" pitchFamily="34" charset="0"/>
            </a:endParaRPr>
          </a:p>
          <a:p>
            <a:r>
              <a:rPr lang="it-IT" sz="2400" dirty="0">
                <a:solidFill>
                  <a:srgbClr val="92D050"/>
                </a:solidFill>
                <a:latin typeface="Corbel" panose="020B0503020204020204" pitchFamily="34" charset="0"/>
              </a:rPr>
              <a:t># Disabilitazione generazione indirizzo casuale sulle interfacce di rete</a:t>
            </a:r>
          </a:p>
          <a:p>
            <a:r>
              <a:rPr lang="it-IT" sz="2400" dirty="0">
                <a:latin typeface="Corbel" panose="020B0503020204020204" pitchFamily="34" charset="0"/>
              </a:rPr>
              <a:t>Set-NetIPv6Protocol -</a:t>
            </a:r>
            <a:r>
              <a:rPr lang="it-IT" sz="2400" dirty="0" err="1">
                <a:latin typeface="Corbel" panose="020B0503020204020204" pitchFamily="34" charset="0"/>
              </a:rPr>
              <a:t>RandomizeIdentifiers</a:t>
            </a:r>
            <a:r>
              <a:rPr lang="it-IT" sz="2400" dirty="0">
                <a:latin typeface="Corbel" panose="020B0503020204020204" pitchFamily="34" charset="0"/>
              </a:rPr>
              <a:t> </a:t>
            </a:r>
            <a:r>
              <a:rPr lang="it-IT" sz="2400" dirty="0" err="1">
                <a:latin typeface="Corbel" panose="020B0503020204020204" pitchFamily="34" charset="0"/>
              </a:rPr>
              <a:t>Disabled</a:t>
            </a:r>
            <a:endParaRPr lang="it-IT" sz="2400" dirty="0">
              <a:latin typeface="Corbel" panose="020B0503020204020204" pitchFamily="34" charset="0"/>
            </a:endParaRPr>
          </a:p>
          <a:p>
            <a:endParaRPr lang="it-IT" sz="2400" dirty="0">
              <a:latin typeface="Corbel" panose="020B0503020204020204" pitchFamily="34" charset="0"/>
            </a:endParaRPr>
          </a:p>
          <a:p>
            <a:r>
              <a:rPr lang="it-IT" sz="2400" dirty="0">
                <a:solidFill>
                  <a:srgbClr val="92D050"/>
                </a:solidFill>
                <a:latin typeface="Corbel" panose="020B0503020204020204" pitchFamily="34" charset="0"/>
              </a:rPr>
              <a:t># </a:t>
            </a:r>
            <a:r>
              <a:rPr lang="it-IT" sz="2400" dirty="0" err="1">
                <a:solidFill>
                  <a:srgbClr val="92D050"/>
                </a:solidFill>
                <a:latin typeface="Corbel" panose="020B0503020204020204" pitchFamily="34" charset="0"/>
              </a:rPr>
              <a:t>Disabilitazione</a:t>
            </a:r>
            <a:r>
              <a:rPr lang="it-IT" sz="2400" dirty="0">
                <a:solidFill>
                  <a:srgbClr val="92D050"/>
                </a:solidFill>
                <a:latin typeface="Corbel" panose="020B0503020204020204" pitchFamily="34" charset="0"/>
              </a:rPr>
              <a:t> generazione indirizzi temporanei sulle interfacce di rete</a:t>
            </a:r>
          </a:p>
          <a:p>
            <a:r>
              <a:rPr lang="it-IT" sz="2400" dirty="0">
                <a:solidFill>
                  <a:srgbClr val="92D050"/>
                </a:solidFill>
                <a:latin typeface="Corbel" panose="020B0503020204020204" pitchFamily="34" charset="0"/>
              </a:rPr>
              <a:t># </a:t>
            </a:r>
            <a:r>
              <a:rPr lang="it-IT" sz="2400" dirty="0" err="1">
                <a:solidFill>
                  <a:srgbClr val="92D050"/>
                </a:solidFill>
                <a:latin typeface="Corbel" panose="020B0503020204020204" pitchFamily="34" charset="0"/>
              </a:rPr>
              <a:t>Restart</a:t>
            </a:r>
            <a:r>
              <a:rPr lang="it-IT" sz="2400" dirty="0">
                <a:solidFill>
                  <a:srgbClr val="92D050"/>
                </a:solidFill>
                <a:latin typeface="Corbel" panose="020B0503020204020204" pitchFamily="34" charset="0"/>
              </a:rPr>
              <a:t> (</a:t>
            </a:r>
            <a:r>
              <a:rPr lang="it-IT" sz="2400" dirty="0" err="1">
                <a:solidFill>
                  <a:srgbClr val="92D050"/>
                </a:solidFill>
                <a:latin typeface="Corbel" panose="020B0503020204020204" pitchFamily="34" charset="0"/>
              </a:rPr>
              <a:t>Disabilitazione</a:t>
            </a:r>
            <a:r>
              <a:rPr lang="it-IT" sz="2400" dirty="0">
                <a:solidFill>
                  <a:srgbClr val="92D050"/>
                </a:solidFill>
                <a:latin typeface="Corbel" panose="020B0503020204020204" pitchFamily="34" charset="0"/>
              </a:rPr>
              <a:t> e riabilitazione) NIC per applicare l’impostazione</a:t>
            </a:r>
          </a:p>
          <a:p>
            <a:r>
              <a:rPr lang="it-IT" sz="2400" dirty="0">
                <a:latin typeface="Corbel" panose="020B0503020204020204" pitchFamily="34" charset="0"/>
              </a:rPr>
              <a:t>Set-NetIPv6Protocol -</a:t>
            </a:r>
            <a:r>
              <a:rPr lang="it-IT" sz="2400" dirty="0" err="1">
                <a:latin typeface="Corbel" panose="020B0503020204020204" pitchFamily="34" charset="0"/>
              </a:rPr>
              <a:t>UseTemporaryAdresses</a:t>
            </a:r>
            <a:r>
              <a:rPr lang="it-IT" sz="2400" dirty="0">
                <a:latin typeface="Corbel" panose="020B0503020204020204" pitchFamily="34" charset="0"/>
              </a:rPr>
              <a:t> </a:t>
            </a:r>
            <a:r>
              <a:rPr lang="it-IT" sz="2400" dirty="0" err="1">
                <a:latin typeface="Corbel" panose="020B0503020204020204" pitchFamily="34" charset="0"/>
              </a:rPr>
              <a:t>Disabled</a:t>
            </a:r>
            <a:endParaRPr lang="it-IT" sz="2400" dirty="0">
              <a:latin typeface="Corbel" panose="020B0503020204020204" pitchFamily="34" charset="0"/>
            </a:endParaRPr>
          </a:p>
          <a:p>
            <a:r>
              <a:rPr lang="it-IT" sz="2400" dirty="0" err="1">
                <a:latin typeface="Corbel" panose="020B0503020204020204" pitchFamily="34" charset="0"/>
              </a:rPr>
              <a:t>Restart-NetAdapter</a:t>
            </a:r>
            <a:r>
              <a:rPr lang="it-IT" sz="2400" dirty="0">
                <a:latin typeface="Corbel" panose="020B0503020204020204" pitchFamily="34" charset="0"/>
              </a:rPr>
              <a:t> -</a:t>
            </a:r>
            <a:r>
              <a:rPr lang="it-IT" sz="2400" dirty="0" err="1">
                <a:latin typeface="Corbel" panose="020B0503020204020204" pitchFamily="34" charset="0"/>
              </a:rPr>
              <a:t>Name</a:t>
            </a:r>
            <a:r>
              <a:rPr lang="it-IT" sz="2400" dirty="0">
                <a:latin typeface="Corbel" panose="020B0503020204020204" pitchFamily="34" charset="0"/>
              </a:rPr>
              <a:t> "NIC </a:t>
            </a:r>
            <a:r>
              <a:rPr lang="it-IT" sz="2400" dirty="0" err="1">
                <a:latin typeface="Corbel" panose="020B0503020204020204" pitchFamily="34" charset="0"/>
              </a:rPr>
              <a:t>Name</a:t>
            </a:r>
            <a:r>
              <a:rPr lang="it-IT" sz="2400" dirty="0">
                <a:latin typeface="Corbel" panose="020B0503020204020204" pitchFamily="34" charset="0"/>
              </a:rPr>
              <a:t>" -</a:t>
            </a:r>
            <a:r>
              <a:rPr lang="it-IT" sz="2400" dirty="0" err="1">
                <a:latin typeface="Corbel" panose="020B0503020204020204" pitchFamily="34" charset="0"/>
              </a:rPr>
              <a:t>Confirm</a:t>
            </a:r>
            <a:r>
              <a:rPr lang="it-IT" sz="2400" dirty="0">
                <a:latin typeface="Corbel" panose="020B0503020204020204" pitchFamily="34" charset="0"/>
              </a:rPr>
              <a:t>:$false</a:t>
            </a:r>
          </a:p>
        </p:txBody>
      </p:sp>
      <p:pic>
        <p:nvPicPr>
          <p:cNvPr id="4" name="Picture 2" descr="http://www.automashell.com/wp-content/uploads/2012/12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124" y="1243760"/>
            <a:ext cx="805517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4637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Impostazione e modifica indirizzi IP</a:t>
            </a:r>
          </a:p>
        </p:txBody>
      </p:sp>
      <p:sp>
        <p:nvSpPr>
          <p:cNvPr id="7" name="Rectangle 32"/>
          <p:cNvSpPr>
            <a:spLocks noChangeArrowheads="1"/>
          </p:cNvSpPr>
          <p:nvPr/>
        </p:nvSpPr>
        <p:spPr bwMode="auto">
          <a:xfrm>
            <a:off x="119335" y="1124744"/>
            <a:ext cx="11877335" cy="5544616"/>
          </a:xfrm>
          <a:prstGeom prst="rect">
            <a:avLst/>
          </a:prstGeom>
          <a:solidFill>
            <a:srgbClr val="002060"/>
          </a:solidFill>
          <a:ln w="9525" algn="ctr">
            <a:noFill/>
            <a:miter lim="800000"/>
            <a:headEnd/>
            <a:tailEnd/>
          </a:ln>
        </p:spPr>
        <p:txBody>
          <a:bodyPr lIns="179238" tIns="143391" rIns="179238" bIns="143391" anchor="ctr" anchorCtr="0"/>
          <a:lstStyle/>
          <a:p>
            <a:r>
              <a:rPr lang="it-IT" sz="2400" dirty="0">
                <a:solidFill>
                  <a:srgbClr val="92D050"/>
                </a:solidFill>
                <a:latin typeface="Corbel" panose="020B0503020204020204" pitchFamily="34" charset="0"/>
              </a:rPr>
              <a:t># Impostazione nuovo indirizzo IPv4</a:t>
            </a:r>
          </a:p>
          <a:p>
            <a:r>
              <a:rPr lang="it-IT" sz="2400" dirty="0">
                <a:latin typeface="Corbel" panose="020B0503020204020204" pitchFamily="34" charset="0"/>
              </a:rPr>
              <a:t>New-</a:t>
            </a:r>
            <a:r>
              <a:rPr lang="it-IT" sz="2400" dirty="0" err="1">
                <a:latin typeface="Corbel" panose="020B0503020204020204" pitchFamily="34" charset="0"/>
              </a:rPr>
              <a:t>NetIPAddress</a:t>
            </a:r>
            <a:r>
              <a:rPr lang="it-IT" sz="2400" dirty="0">
                <a:latin typeface="Corbel" panose="020B0503020204020204" pitchFamily="34" charset="0"/>
              </a:rPr>
              <a:t> -</a:t>
            </a:r>
            <a:r>
              <a:rPr lang="it-IT" sz="2400" dirty="0" err="1">
                <a:latin typeface="Corbel" panose="020B0503020204020204" pitchFamily="34" charset="0"/>
              </a:rPr>
              <a:t>InterfaceIndex</a:t>
            </a:r>
            <a:r>
              <a:rPr lang="it-IT" sz="2400" dirty="0">
                <a:latin typeface="Corbel" panose="020B0503020204020204" pitchFamily="34" charset="0"/>
              </a:rPr>
              <a:t> 12 –</a:t>
            </a:r>
            <a:r>
              <a:rPr lang="it-IT" sz="2400" dirty="0" err="1">
                <a:latin typeface="Corbel" panose="020B0503020204020204" pitchFamily="34" charset="0"/>
              </a:rPr>
              <a:t>IPAddress</a:t>
            </a:r>
            <a:r>
              <a:rPr lang="it-IT" sz="2400" dirty="0">
                <a:latin typeface="Corbel" panose="020B0503020204020204" pitchFamily="34" charset="0"/>
              </a:rPr>
              <a:t> 10.10.1.1 -</a:t>
            </a:r>
            <a:r>
              <a:rPr lang="it-IT" sz="2400" dirty="0" err="1">
                <a:latin typeface="Corbel" panose="020B0503020204020204" pitchFamily="34" charset="0"/>
              </a:rPr>
              <a:t>PrefixLength</a:t>
            </a:r>
            <a:r>
              <a:rPr lang="it-IT" sz="2400" dirty="0">
                <a:latin typeface="Corbel" panose="020B0503020204020204" pitchFamily="34" charset="0"/>
              </a:rPr>
              <a:t> 24 -</a:t>
            </a:r>
            <a:r>
              <a:rPr lang="it-IT" sz="2400" dirty="0" err="1">
                <a:latin typeface="Corbel" panose="020B0503020204020204" pitchFamily="34" charset="0"/>
              </a:rPr>
              <a:t>DefaultGateway</a:t>
            </a:r>
            <a:r>
              <a:rPr lang="it-IT" sz="2400" dirty="0">
                <a:latin typeface="Corbel" panose="020B0503020204020204" pitchFamily="34" charset="0"/>
              </a:rPr>
              <a:t> 10.10.1.254</a:t>
            </a:r>
          </a:p>
          <a:p>
            <a:endParaRPr lang="it-IT" sz="2400" dirty="0">
              <a:latin typeface="Corbel" panose="020B0503020204020204" pitchFamily="34" charset="0"/>
            </a:endParaRPr>
          </a:p>
          <a:p>
            <a:r>
              <a:rPr lang="it-IT" sz="2400" dirty="0">
                <a:solidFill>
                  <a:srgbClr val="92D050"/>
                </a:solidFill>
                <a:latin typeface="Corbel" panose="020B0503020204020204" pitchFamily="34" charset="0"/>
              </a:rPr>
              <a:t># Impostazione nuovo indirizzo IPv6</a:t>
            </a:r>
          </a:p>
          <a:p>
            <a:r>
              <a:rPr lang="it-IT" sz="2400" dirty="0">
                <a:latin typeface="Corbel" panose="020B0503020204020204" pitchFamily="34" charset="0"/>
              </a:rPr>
              <a:t>New-</a:t>
            </a:r>
            <a:r>
              <a:rPr lang="it-IT" sz="2400" dirty="0" err="1">
                <a:latin typeface="Corbel" panose="020B0503020204020204" pitchFamily="34" charset="0"/>
              </a:rPr>
              <a:t>NetIPAddress</a:t>
            </a:r>
            <a:r>
              <a:rPr lang="it-IT" sz="2400" dirty="0">
                <a:latin typeface="Corbel" panose="020B0503020204020204" pitchFamily="34" charset="0"/>
              </a:rPr>
              <a:t> -</a:t>
            </a:r>
            <a:r>
              <a:rPr lang="it-IT" sz="2400" dirty="0" err="1">
                <a:latin typeface="Corbel" panose="020B0503020204020204" pitchFamily="34" charset="0"/>
              </a:rPr>
              <a:t>InterfaceIndex</a:t>
            </a:r>
            <a:r>
              <a:rPr lang="it-IT" sz="2400" dirty="0">
                <a:latin typeface="Corbel" panose="020B0503020204020204" pitchFamily="34" charset="0"/>
              </a:rPr>
              <a:t> 12 -</a:t>
            </a:r>
            <a:r>
              <a:rPr lang="it-IT" sz="2400" dirty="0" err="1">
                <a:latin typeface="Corbel" panose="020B0503020204020204" pitchFamily="34" charset="0"/>
              </a:rPr>
              <a:t>IPAddress</a:t>
            </a:r>
            <a:r>
              <a:rPr lang="it-IT" sz="2400" dirty="0">
                <a:latin typeface="Corbel" panose="020B0503020204020204" pitchFamily="34" charset="0"/>
              </a:rPr>
              <a:t> 2001:0db8:cafe:0010::1 -</a:t>
            </a:r>
            <a:r>
              <a:rPr lang="it-IT" sz="2400" dirty="0" err="1">
                <a:latin typeface="Corbel" panose="020B0503020204020204" pitchFamily="34" charset="0"/>
              </a:rPr>
              <a:t>PrefixLength</a:t>
            </a:r>
            <a:r>
              <a:rPr lang="it-IT" sz="2400" dirty="0">
                <a:latin typeface="Corbel" panose="020B0503020204020204" pitchFamily="34" charset="0"/>
              </a:rPr>
              <a:t> 64</a:t>
            </a:r>
            <a:br>
              <a:rPr lang="it-IT" sz="2400" dirty="0">
                <a:latin typeface="Corbel" panose="020B0503020204020204" pitchFamily="34" charset="0"/>
              </a:rPr>
            </a:br>
            <a:r>
              <a:rPr lang="it-IT" sz="2400" dirty="0">
                <a:latin typeface="Corbel" panose="020B0503020204020204" pitchFamily="34" charset="0"/>
              </a:rPr>
              <a:t>-</a:t>
            </a:r>
            <a:r>
              <a:rPr lang="it-IT" sz="2400" dirty="0" err="1">
                <a:latin typeface="Corbel" panose="020B0503020204020204" pitchFamily="34" charset="0"/>
              </a:rPr>
              <a:t>DefaultGateway</a:t>
            </a:r>
            <a:r>
              <a:rPr lang="it-IT" sz="2400" dirty="0">
                <a:latin typeface="Corbel" panose="020B0503020204020204" pitchFamily="34" charset="0"/>
              </a:rPr>
              <a:t> 2001:0db8:cafe:0010::254</a:t>
            </a:r>
          </a:p>
          <a:p>
            <a:endParaRPr lang="it-IT" sz="2400" dirty="0">
              <a:latin typeface="Corbel" panose="020B0503020204020204" pitchFamily="34" charset="0"/>
            </a:endParaRPr>
          </a:p>
          <a:p>
            <a:r>
              <a:rPr lang="it-IT" sz="2400" dirty="0">
                <a:solidFill>
                  <a:srgbClr val="92D050"/>
                </a:solidFill>
                <a:latin typeface="Corbel" panose="020B0503020204020204" pitchFamily="34" charset="0"/>
              </a:rPr>
              <a:t># Modifica indirizzo IPv4 (non consente la modifica delle impostazioni del gateway)</a:t>
            </a:r>
          </a:p>
          <a:p>
            <a:r>
              <a:rPr lang="en-US" sz="2400" dirty="0">
                <a:latin typeface="Corbel" panose="020B0503020204020204" pitchFamily="34" charset="0"/>
              </a:rPr>
              <a:t>Set-</a:t>
            </a:r>
            <a:r>
              <a:rPr lang="en-US" sz="2400" dirty="0" err="1">
                <a:latin typeface="Corbel" panose="020B0503020204020204" pitchFamily="34" charset="0"/>
              </a:rPr>
              <a:t>NetIPAddress</a:t>
            </a:r>
            <a:r>
              <a:rPr lang="en-US" sz="2400" dirty="0">
                <a:latin typeface="Corbel" panose="020B0503020204020204" pitchFamily="34" charset="0"/>
              </a:rPr>
              <a:t> -</a:t>
            </a:r>
            <a:r>
              <a:rPr lang="en-US" sz="2400" dirty="0" err="1">
                <a:latin typeface="Corbel" panose="020B0503020204020204" pitchFamily="34" charset="0"/>
              </a:rPr>
              <a:t>InterfaceIndex</a:t>
            </a:r>
            <a:r>
              <a:rPr lang="en-US" sz="2400" dirty="0">
                <a:latin typeface="Corbel" panose="020B0503020204020204" pitchFamily="34" charset="0"/>
              </a:rPr>
              <a:t> 12 -</a:t>
            </a:r>
            <a:r>
              <a:rPr lang="en-US" sz="2400" dirty="0" err="1">
                <a:latin typeface="Corbel" panose="020B0503020204020204" pitchFamily="34" charset="0"/>
              </a:rPr>
              <a:t>IPAddress</a:t>
            </a:r>
            <a:r>
              <a:rPr lang="en-US" sz="2400" dirty="0">
                <a:latin typeface="Corbel" panose="020B0503020204020204" pitchFamily="34" charset="0"/>
              </a:rPr>
              <a:t> 10.10.2.1 -</a:t>
            </a:r>
            <a:r>
              <a:rPr lang="en-US" sz="2400" dirty="0" err="1">
                <a:latin typeface="Corbel" panose="020B0503020204020204" pitchFamily="34" charset="0"/>
              </a:rPr>
              <a:t>PrefixLength</a:t>
            </a:r>
            <a:r>
              <a:rPr lang="en-US" sz="2400" dirty="0">
                <a:latin typeface="Corbel" panose="020B0503020204020204" pitchFamily="34" charset="0"/>
              </a:rPr>
              <a:t> 24</a:t>
            </a:r>
          </a:p>
          <a:p>
            <a:endParaRPr lang="it-IT" sz="2400" dirty="0">
              <a:latin typeface="Corbel" panose="020B0503020204020204" pitchFamily="34" charset="0"/>
            </a:endParaRPr>
          </a:p>
          <a:p>
            <a:r>
              <a:rPr lang="it-IT" sz="2400" dirty="0">
                <a:solidFill>
                  <a:srgbClr val="92D050"/>
                </a:solidFill>
                <a:latin typeface="Corbel" panose="020B0503020204020204" pitchFamily="34" charset="0"/>
              </a:rPr>
              <a:t># Modifica indirizzo IPv6 (non consente la modifica delle impostazioni del gateway)</a:t>
            </a:r>
          </a:p>
          <a:p>
            <a:r>
              <a:rPr lang="en-US" sz="2400" dirty="0">
                <a:latin typeface="Corbel" panose="020B0503020204020204" pitchFamily="34" charset="0"/>
              </a:rPr>
              <a:t>Set-</a:t>
            </a:r>
            <a:r>
              <a:rPr lang="en-US" sz="2400" dirty="0" err="1">
                <a:latin typeface="Corbel" panose="020B0503020204020204" pitchFamily="34" charset="0"/>
              </a:rPr>
              <a:t>NetIPAddress</a:t>
            </a:r>
            <a:r>
              <a:rPr lang="en-US" sz="2400" dirty="0">
                <a:latin typeface="Corbel" panose="020B0503020204020204" pitchFamily="34" charset="0"/>
              </a:rPr>
              <a:t> -</a:t>
            </a:r>
            <a:r>
              <a:rPr lang="en-US" sz="2400" dirty="0" err="1">
                <a:latin typeface="Corbel" panose="020B0503020204020204" pitchFamily="34" charset="0"/>
              </a:rPr>
              <a:t>InterfaceIndex</a:t>
            </a:r>
            <a:r>
              <a:rPr lang="en-US" sz="2400" dirty="0">
                <a:latin typeface="Corbel" panose="020B0503020204020204" pitchFamily="34" charset="0"/>
              </a:rPr>
              <a:t> 12 -</a:t>
            </a:r>
            <a:r>
              <a:rPr lang="en-US" sz="2400" dirty="0" err="1">
                <a:latin typeface="Corbel" panose="020B0503020204020204" pitchFamily="34" charset="0"/>
              </a:rPr>
              <a:t>IPAddress</a:t>
            </a:r>
            <a:r>
              <a:rPr lang="en-US" sz="2400" dirty="0">
                <a:latin typeface="Corbel" panose="020B0503020204020204" pitchFamily="34" charset="0"/>
              </a:rPr>
              <a:t> 2001:0db8:cafe:0010::2 -</a:t>
            </a:r>
            <a:r>
              <a:rPr lang="en-US" sz="2400" dirty="0" err="1">
                <a:latin typeface="Corbel" panose="020B0503020204020204" pitchFamily="34" charset="0"/>
              </a:rPr>
              <a:t>PrefixLength</a:t>
            </a:r>
            <a:r>
              <a:rPr lang="en-US" sz="2400" dirty="0">
                <a:latin typeface="Corbel" panose="020B0503020204020204" pitchFamily="34" charset="0"/>
              </a:rPr>
              <a:t> 64</a:t>
            </a:r>
          </a:p>
        </p:txBody>
      </p:sp>
      <p:pic>
        <p:nvPicPr>
          <p:cNvPr id="4" name="Picture 2" descr="http://www.automashell.com/wp-content/uploads/2012/12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7873" y="1412776"/>
            <a:ext cx="805517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2359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Gestione del </a:t>
            </a:r>
            <a:r>
              <a:rPr lang="it-IT" dirty="0" err="1"/>
              <a:t>routing</a:t>
            </a:r>
            <a:endParaRPr lang="it-IT" dirty="0"/>
          </a:p>
        </p:txBody>
      </p:sp>
      <p:sp>
        <p:nvSpPr>
          <p:cNvPr id="7" name="Rectangle 32"/>
          <p:cNvSpPr>
            <a:spLocks noChangeArrowheads="1"/>
          </p:cNvSpPr>
          <p:nvPr/>
        </p:nvSpPr>
        <p:spPr bwMode="auto">
          <a:xfrm>
            <a:off x="119335" y="1124744"/>
            <a:ext cx="11877335" cy="5544616"/>
          </a:xfrm>
          <a:prstGeom prst="rect">
            <a:avLst/>
          </a:prstGeom>
          <a:solidFill>
            <a:srgbClr val="002060"/>
          </a:solidFill>
          <a:ln w="9525" algn="ctr">
            <a:noFill/>
            <a:miter lim="800000"/>
            <a:headEnd/>
            <a:tailEnd/>
          </a:ln>
        </p:spPr>
        <p:txBody>
          <a:bodyPr lIns="179238" tIns="143391" rIns="179238" bIns="143391" anchor="ctr" anchorCtr="0"/>
          <a:lstStyle/>
          <a:p>
            <a:r>
              <a:rPr lang="it-IT" sz="2000" dirty="0">
                <a:solidFill>
                  <a:srgbClr val="92D050"/>
                </a:solidFill>
                <a:latin typeface="Corbel" panose="020B0503020204020204" pitchFamily="34" charset="0"/>
              </a:rPr>
              <a:t># Visualizzazione tabella di </a:t>
            </a:r>
            <a:r>
              <a:rPr lang="it-IT" sz="2000" dirty="0" err="1">
                <a:solidFill>
                  <a:srgbClr val="92D050"/>
                </a:solidFill>
                <a:latin typeface="Corbel" panose="020B0503020204020204" pitchFamily="34" charset="0"/>
              </a:rPr>
              <a:t>routing</a:t>
            </a:r>
            <a:r>
              <a:rPr lang="it-IT" sz="2000" dirty="0">
                <a:solidFill>
                  <a:srgbClr val="92D050"/>
                </a:solidFill>
                <a:latin typeface="Corbel" panose="020B0503020204020204" pitchFamily="34" charset="0"/>
              </a:rPr>
              <a:t> IPv4 e IPv6</a:t>
            </a:r>
          </a:p>
          <a:p>
            <a:r>
              <a:rPr lang="it-IT" sz="2000" dirty="0">
                <a:latin typeface="Corbel" panose="020B0503020204020204" pitchFamily="34" charset="0"/>
              </a:rPr>
              <a:t> </a:t>
            </a:r>
            <a:r>
              <a:rPr lang="it-IT" sz="2000" dirty="0" err="1">
                <a:latin typeface="Corbel" panose="020B0503020204020204" pitchFamily="34" charset="0"/>
              </a:rPr>
              <a:t>Get-NetRoute</a:t>
            </a:r>
            <a:r>
              <a:rPr lang="it-IT" sz="2000" dirty="0">
                <a:latin typeface="Corbel" panose="020B0503020204020204" pitchFamily="34" charset="0"/>
              </a:rPr>
              <a:t> -</a:t>
            </a:r>
            <a:r>
              <a:rPr lang="it-IT" sz="2000" dirty="0" err="1">
                <a:latin typeface="Corbel" panose="020B0503020204020204" pitchFamily="34" charset="0"/>
              </a:rPr>
              <a:t>AddressFamily</a:t>
            </a:r>
            <a:r>
              <a:rPr lang="it-IT" sz="2000" dirty="0">
                <a:latin typeface="Corbel" panose="020B0503020204020204" pitchFamily="34" charset="0"/>
              </a:rPr>
              <a:t> IPv4</a:t>
            </a:r>
          </a:p>
          <a:p>
            <a:r>
              <a:rPr lang="it-IT" sz="2000" dirty="0">
                <a:latin typeface="Corbel" panose="020B0503020204020204" pitchFamily="34" charset="0"/>
              </a:rPr>
              <a:t> </a:t>
            </a:r>
            <a:r>
              <a:rPr lang="it-IT" sz="2000" dirty="0" err="1">
                <a:latin typeface="Corbel" panose="020B0503020204020204" pitchFamily="34" charset="0"/>
              </a:rPr>
              <a:t>Get-NetRoute</a:t>
            </a:r>
            <a:r>
              <a:rPr lang="it-IT" sz="2000" dirty="0">
                <a:latin typeface="Corbel" panose="020B0503020204020204" pitchFamily="34" charset="0"/>
              </a:rPr>
              <a:t> -</a:t>
            </a:r>
            <a:r>
              <a:rPr lang="it-IT" sz="2000" dirty="0" err="1">
                <a:latin typeface="Corbel" panose="020B0503020204020204" pitchFamily="34" charset="0"/>
              </a:rPr>
              <a:t>AddressFamily</a:t>
            </a:r>
            <a:r>
              <a:rPr lang="it-IT" sz="2000" dirty="0">
                <a:latin typeface="Corbel" panose="020B0503020204020204" pitchFamily="34" charset="0"/>
              </a:rPr>
              <a:t> IPv6</a:t>
            </a:r>
          </a:p>
          <a:p>
            <a:endParaRPr lang="it-IT" sz="2000" i="1" dirty="0">
              <a:latin typeface="Corbel" panose="020B0503020204020204" pitchFamily="34" charset="0"/>
            </a:endParaRPr>
          </a:p>
          <a:p>
            <a:r>
              <a:rPr lang="it-IT" sz="2000" dirty="0">
                <a:solidFill>
                  <a:srgbClr val="92D050"/>
                </a:solidFill>
                <a:latin typeface="Corbel" panose="020B0503020204020204" pitchFamily="34" charset="0"/>
              </a:rPr>
              <a:t># Rimozione </a:t>
            </a:r>
            <a:r>
              <a:rPr lang="en-US" sz="2000" dirty="0">
                <a:solidFill>
                  <a:srgbClr val="92D050"/>
                </a:solidFill>
                <a:latin typeface="Corbel" panose="020B0503020204020204" pitchFamily="34" charset="0"/>
              </a:rPr>
              <a:t>routing entry relative al  default gateway IPv6</a:t>
            </a:r>
            <a:endParaRPr lang="it-IT" sz="2000" dirty="0">
              <a:solidFill>
                <a:srgbClr val="92D050"/>
              </a:solidFill>
              <a:latin typeface="Corbel" panose="020B0503020204020204" pitchFamily="34" charset="0"/>
            </a:endParaRPr>
          </a:p>
          <a:p>
            <a:r>
              <a:rPr lang="fr-FR" sz="2000" dirty="0" err="1">
                <a:latin typeface="Corbel" panose="020B0503020204020204" pitchFamily="34" charset="0"/>
              </a:rPr>
              <a:t>Remove-NetRoute</a:t>
            </a:r>
            <a:r>
              <a:rPr lang="fr-FR" sz="2000" dirty="0">
                <a:latin typeface="Corbel" panose="020B0503020204020204" pitchFamily="34" charset="0"/>
              </a:rPr>
              <a:t> -</a:t>
            </a:r>
            <a:r>
              <a:rPr lang="fr-FR" sz="2000" dirty="0" err="1">
                <a:latin typeface="Corbel" panose="020B0503020204020204" pitchFamily="34" charset="0"/>
              </a:rPr>
              <a:t>DestinationPrefix</a:t>
            </a:r>
            <a:r>
              <a:rPr lang="fr-FR" sz="2000" dirty="0">
                <a:latin typeface="Corbel" panose="020B0503020204020204" pitchFamily="34" charset="0"/>
              </a:rPr>
              <a:t> ::/0 -</a:t>
            </a:r>
            <a:r>
              <a:rPr lang="fr-FR" sz="2000" dirty="0" err="1">
                <a:latin typeface="Corbel" panose="020B0503020204020204" pitchFamily="34" charset="0"/>
              </a:rPr>
              <a:t>Confirm</a:t>
            </a:r>
            <a:r>
              <a:rPr lang="fr-FR" sz="2000" dirty="0">
                <a:latin typeface="Corbel" panose="020B0503020204020204" pitchFamily="34" charset="0"/>
              </a:rPr>
              <a:t>:$false</a:t>
            </a:r>
          </a:p>
          <a:p>
            <a:endParaRPr lang="it-IT" sz="2000" i="1" dirty="0">
              <a:latin typeface="Corbel" panose="020B0503020204020204" pitchFamily="34" charset="0"/>
            </a:endParaRPr>
          </a:p>
          <a:p>
            <a:r>
              <a:rPr lang="it-IT" sz="2000" dirty="0">
                <a:solidFill>
                  <a:srgbClr val="92D050"/>
                </a:solidFill>
                <a:latin typeface="Corbel" panose="020B0503020204020204" pitchFamily="34" charset="0"/>
              </a:rPr>
              <a:t># Aggiunta </a:t>
            </a:r>
            <a:r>
              <a:rPr lang="en-US" sz="2000" dirty="0">
                <a:solidFill>
                  <a:srgbClr val="92D050"/>
                </a:solidFill>
                <a:latin typeface="Corbel" panose="020B0503020204020204" pitchFamily="34" charset="0"/>
              </a:rPr>
              <a:t>routing entry IPv6</a:t>
            </a:r>
            <a:endParaRPr lang="it-IT" sz="2000" dirty="0">
              <a:solidFill>
                <a:srgbClr val="92D050"/>
              </a:solidFill>
              <a:latin typeface="Corbel" panose="020B0503020204020204" pitchFamily="34" charset="0"/>
            </a:endParaRPr>
          </a:p>
          <a:p>
            <a:r>
              <a:rPr lang="fr-FR" sz="2000" dirty="0">
                <a:latin typeface="Corbel" panose="020B0503020204020204" pitchFamily="34" charset="0"/>
              </a:rPr>
              <a:t>New-</a:t>
            </a:r>
            <a:r>
              <a:rPr lang="fr-FR" sz="2000" dirty="0" err="1">
                <a:latin typeface="Corbel" panose="020B0503020204020204" pitchFamily="34" charset="0"/>
              </a:rPr>
              <a:t>NetRoute</a:t>
            </a:r>
            <a:r>
              <a:rPr lang="fr-FR" sz="2000" dirty="0">
                <a:latin typeface="Corbel" panose="020B0503020204020204" pitchFamily="34" charset="0"/>
              </a:rPr>
              <a:t> -</a:t>
            </a:r>
            <a:r>
              <a:rPr lang="fr-FR" sz="2000" dirty="0" err="1">
                <a:latin typeface="Corbel" panose="020B0503020204020204" pitchFamily="34" charset="0"/>
              </a:rPr>
              <a:t>DestinationPrefix</a:t>
            </a:r>
            <a:r>
              <a:rPr lang="fr-FR" sz="2000" dirty="0">
                <a:latin typeface="Corbel" panose="020B0503020204020204" pitchFamily="34" charset="0"/>
              </a:rPr>
              <a:t> ::/0 -</a:t>
            </a:r>
            <a:r>
              <a:rPr lang="fr-FR" sz="2000" dirty="0" err="1">
                <a:latin typeface="Corbel" panose="020B0503020204020204" pitchFamily="34" charset="0"/>
              </a:rPr>
              <a:t>InterfaceIndex</a:t>
            </a:r>
            <a:r>
              <a:rPr lang="fr-FR" sz="2000" dirty="0">
                <a:latin typeface="Corbel" panose="020B0503020204020204" pitchFamily="34" charset="0"/>
              </a:rPr>
              <a:t> 12 </a:t>
            </a:r>
          </a:p>
          <a:p>
            <a:r>
              <a:rPr lang="fr-FR" sz="2000" dirty="0">
                <a:latin typeface="Corbel" panose="020B0503020204020204" pitchFamily="34" charset="0"/>
              </a:rPr>
              <a:t>-</a:t>
            </a:r>
            <a:r>
              <a:rPr lang="fr-FR" sz="2000" dirty="0" err="1">
                <a:latin typeface="Corbel" panose="020B0503020204020204" pitchFamily="34" charset="0"/>
              </a:rPr>
              <a:t>NextHop</a:t>
            </a:r>
            <a:r>
              <a:rPr lang="fr-FR" sz="2000" dirty="0">
                <a:latin typeface="Corbel" panose="020B0503020204020204" pitchFamily="34" charset="0"/>
              </a:rPr>
              <a:t> 2001:db8:cafe:10::253 -</a:t>
            </a:r>
            <a:r>
              <a:rPr lang="fr-FR" sz="2000" dirty="0" err="1">
                <a:latin typeface="Corbel" panose="020B0503020204020204" pitchFamily="34" charset="0"/>
              </a:rPr>
              <a:t>Publish</a:t>
            </a:r>
            <a:r>
              <a:rPr lang="fr-FR" sz="2000" dirty="0">
                <a:latin typeface="Corbel" panose="020B0503020204020204" pitchFamily="34" charset="0"/>
              </a:rPr>
              <a:t> </a:t>
            </a:r>
            <a:r>
              <a:rPr lang="fr-FR" sz="2000" dirty="0" err="1">
                <a:latin typeface="Corbel" panose="020B0503020204020204" pitchFamily="34" charset="0"/>
              </a:rPr>
              <a:t>Yes</a:t>
            </a:r>
            <a:r>
              <a:rPr lang="fr-FR" sz="2000" dirty="0">
                <a:latin typeface="Corbel" panose="020B0503020204020204" pitchFamily="34" charset="0"/>
              </a:rPr>
              <a:t> -</a:t>
            </a:r>
            <a:r>
              <a:rPr lang="fr-FR" sz="2000" dirty="0" err="1">
                <a:latin typeface="Corbel" panose="020B0503020204020204" pitchFamily="34" charset="0"/>
              </a:rPr>
              <a:t>RouteMetric</a:t>
            </a:r>
            <a:r>
              <a:rPr lang="fr-FR" sz="2000" dirty="0">
                <a:latin typeface="Corbel" panose="020B0503020204020204" pitchFamily="34" charset="0"/>
              </a:rPr>
              <a:t> 256</a:t>
            </a:r>
          </a:p>
          <a:p>
            <a:endParaRPr lang="fr-FR" sz="2000" dirty="0">
              <a:latin typeface="Corbel" panose="020B0503020204020204" pitchFamily="34" charset="0"/>
            </a:endParaRPr>
          </a:p>
          <a:p>
            <a:r>
              <a:rPr lang="fr-FR" sz="2000" dirty="0">
                <a:solidFill>
                  <a:srgbClr val="92D050"/>
                </a:solidFill>
                <a:latin typeface="Corbel" panose="020B0503020204020204" pitchFamily="34" charset="0"/>
              </a:rPr>
              <a:t># </a:t>
            </a:r>
            <a:r>
              <a:rPr lang="fr-FR" sz="2000" dirty="0" err="1">
                <a:solidFill>
                  <a:srgbClr val="92D050"/>
                </a:solidFill>
                <a:latin typeface="Corbel" panose="020B0503020204020204" pitchFamily="34" charset="0"/>
              </a:rPr>
              <a:t>Denominazione</a:t>
            </a:r>
            <a:r>
              <a:rPr lang="fr-FR" sz="2000" dirty="0">
                <a:solidFill>
                  <a:srgbClr val="92D050"/>
                </a:solidFill>
                <a:latin typeface="Corbel" panose="020B0503020204020204" pitchFamily="34" charset="0"/>
              </a:rPr>
              <a:t> di </a:t>
            </a:r>
            <a:r>
              <a:rPr lang="fr-FR" sz="2000" dirty="0" err="1">
                <a:solidFill>
                  <a:srgbClr val="92D050"/>
                </a:solidFill>
                <a:latin typeface="Corbel" panose="020B0503020204020204" pitchFamily="34" charset="0"/>
              </a:rPr>
              <a:t>una</a:t>
            </a:r>
            <a:r>
              <a:rPr lang="fr-FR" sz="2000" dirty="0">
                <a:solidFill>
                  <a:srgbClr val="92D050"/>
                </a:solidFill>
                <a:latin typeface="Corbel" panose="020B0503020204020204" pitchFamily="34" charset="0"/>
              </a:rPr>
              <a:t> route</a:t>
            </a:r>
          </a:p>
          <a:p>
            <a:r>
              <a:rPr lang="fr-FR" sz="2000" dirty="0">
                <a:latin typeface="Corbel" panose="020B0503020204020204" pitchFamily="34" charset="0"/>
              </a:rPr>
              <a:t>$rnv6 = </a:t>
            </a:r>
            <a:r>
              <a:rPr lang="fr-FR" sz="2000" dirty="0" err="1">
                <a:latin typeface="Corbel" panose="020B0503020204020204" pitchFamily="34" charset="0"/>
              </a:rPr>
              <a:t>Resolve-DnsName</a:t>
            </a:r>
            <a:r>
              <a:rPr lang="fr-FR" sz="2000" dirty="0">
                <a:latin typeface="Corbel" panose="020B0503020204020204" pitchFamily="34" charset="0"/>
              </a:rPr>
              <a:t> -</a:t>
            </a:r>
            <a:r>
              <a:rPr lang="fr-FR" sz="2000" dirty="0" err="1">
                <a:latin typeface="Corbel" panose="020B0503020204020204" pitchFamily="34" charset="0"/>
              </a:rPr>
              <a:t>name</a:t>
            </a:r>
            <a:r>
              <a:rPr lang="fr-FR" sz="2000" dirty="0">
                <a:latin typeface="Corbel" panose="020B0503020204020204" pitchFamily="34" charset="0"/>
              </a:rPr>
              <a:t> www.cav6tf.org -type AAAA </a:t>
            </a:r>
          </a:p>
          <a:p>
            <a:r>
              <a:rPr lang="fr-FR" sz="2000" dirty="0" err="1">
                <a:latin typeface="Corbel" panose="020B0503020204020204" pitchFamily="34" charset="0"/>
              </a:rPr>
              <a:t>Find-NetRoute</a:t>
            </a:r>
            <a:r>
              <a:rPr lang="fr-FR" sz="2000" dirty="0">
                <a:latin typeface="Corbel" panose="020B0503020204020204" pitchFamily="34" charset="0"/>
              </a:rPr>
              <a:t> -</a:t>
            </a:r>
            <a:r>
              <a:rPr lang="fr-FR" sz="2000" dirty="0" err="1">
                <a:latin typeface="Corbel" panose="020B0503020204020204" pitchFamily="34" charset="0"/>
              </a:rPr>
              <a:t>RemoteIPAddress</a:t>
            </a:r>
            <a:r>
              <a:rPr lang="fr-FR" sz="2000" dirty="0">
                <a:latin typeface="Corbel" panose="020B0503020204020204" pitchFamily="34" charset="0"/>
              </a:rPr>
              <a:t> $rnv6.ip6address</a:t>
            </a:r>
          </a:p>
          <a:p>
            <a:r>
              <a:rPr lang="fr-FR" sz="2000" dirty="0">
                <a:latin typeface="Corbel" panose="020B0503020204020204" pitchFamily="34" charset="0"/>
              </a:rPr>
              <a:t>$rnv4 = </a:t>
            </a:r>
            <a:r>
              <a:rPr lang="fr-FR" sz="2000" dirty="0" err="1">
                <a:latin typeface="Corbel" panose="020B0503020204020204" pitchFamily="34" charset="0"/>
              </a:rPr>
              <a:t>Resolve-DnsName</a:t>
            </a:r>
            <a:r>
              <a:rPr lang="fr-FR" sz="2000" dirty="0">
                <a:latin typeface="Corbel" panose="020B0503020204020204" pitchFamily="34" charset="0"/>
              </a:rPr>
              <a:t> -</a:t>
            </a:r>
            <a:r>
              <a:rPr lang="fr-FR" sz="2000" dirty="0" err="1">
                <a:latin typeface="Corbel" panose="020B0503020204020204" pitchFamily="34" charset="0"/>
              </a:rPr>
              <a:t>name</a:t>
            </a:r>
            <a:r>
              <a:rPr lang="fr-FR" sz="2000" dirty="0">
                <a:latin typeface="Corbel" panose="020B0503020204020204" pitchFamily="34" charset="0"/>
              </a:rPr>
              <a:t> www.cav6tf.org -type A</a:t>
            </a:r>
          </a:p>
          <a:p>
            <a:r>
              <a:rPr lang="fr-FR" sz="2000" dirty="0" err="1">
                <a:latin typeface="Corbel" panose="020B0503020204020204" pitchFamily="34" charset="0"/>
              </a:rPr>
              <a:t>Find-NetRoute</a:t>
            </a:r>
            <a:r>
              <a:rPr lang="fr-FR" sz="2000" dirty="0">
                <a:latin typeface="Corbel" panose="020B0503020204020204" pitchFamily="34" charset="0"/>
              </a:rPr>
              <a:t> -</a:t>
            </a:r>
            <a:r>
              <a:rPr lang="fr-FR" sz="2000" dirty="0" err="1">
                <a:latin typeface="Corbel" panose="020B0503020204020204" pitchFamily="34" charset="0"/>
              </a:rPr>
              <a:t>RemoteIPAddress</a:t>
            </a:r>
            <a:r>
              <a:rPr lang="fr-FR" sz="2000" dirty="0">
                <a:latin typeface="Corbel" panose="020B0503020204020204" pitchFamily="34" charset="0"/>
              </a:rPr>
              <a:t> $rnv4.ip4address</a:t>
            </a:r>
            <a:endParaRPr lang="it-IT" sz="2000" dirty="0">
              <a:latin typeface="Corbel" panose="020B0503020204020204" pitchFamily="34" charset="0"/>
            </a:endParaRPr>
          </a:p>
        </p:txBody>
      </p:sp>
      <p:pic>
        <p:nvPicPr>
          <p:cNvPr id="4" name="Picture 2" descr="http://www.automashell.com/wp-content/uploads/2012/12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544" y="1243810"/>
            <a:ext cx="805517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9168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Disabilitazione </a:t>
            </a:r>
            <a:r>
              <a:rPr lang="it-IT" dirty="0" err="1"/>
              <a:t>tunneling</a:t>
            </a:r>
            <a:r>
              <a:rPr lang="it-IT" dirty="0"/>
              <a:t> </a:t>
            </a:r>
            <a:r>
              <a:rPr lang="it-IT" dirty="0" err="1"/>
              <a:t>transition</a:t>
            </a:r>
            <a:r>
              <a:rPr lang="it-IT" dirty="0"/>
              <a:t> </a:t>
            </a:r>
            <a:r>
              <a:rPr lang="it-IT" dirty="0" err="1"/>
              <a:t>technologies</a:t>
            </a:r>
            <a:endParaRPr lang="it-IT" dirty="0"/>
          </a:p>
        </p:txBody>
      </p:sp>
      <p:grpSp>
        <p:nvGrpSpPr>
          <p:cNvPr id="6" name="Gruppo 5"/>
          <p:cNvGrpSpPr>
            <a:grpSpLocks noChangeAspect="1"/>
          </p:cNvGrpSpPr>
          <p:nvPr/>
        </p:nvGrpSpPr>
        <p:grpSpPr>
          <a:xfrm>
            <a:off x="11211832" y="114056"/>
            <a:ext cx="784839" cy="738720"/>
            <a:chOff x="10271864" y="1301474"/>
            <a:chExt cx="1044000" cy="982668"/>
          </a:xfrm>
        </p:grpSpPr>
        <p:sp>
          <p:nvSpPr>
            <p:cNvPr id="7" name="Rettangolo arrotondato 6"/>
            <p:cNvSpPr/>
            <p:nvPr/>
          </p:nvSpPr>
          <p:spPr bwMode="ltGray">
            <a:xfrm>
              <a:off x="10271864" y="1301474"/>
              <a:ext cx="1044000" cy="324000"/>
            </a:xfrm>
            <a:prstGeom prst="roundRect">
              <a:avLst/>
            </a:prstGeom>
            <a:noFill/>
            <a:ln w="480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wrap="none" lIns="0" tIns="36000" rIns="0" bIns="0"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it-IT" sz="12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Black" panose="020B0A04020102020204" pitchFamily="34" charset="0"/>
                </a:rPr>
                <a:t>6to4</a:t>
              </a:r>
            </a:p>
          </p:txBody>
        </p:sp>
        <p:sp>
          <p:nvSpPr>
            <p:cNvPr id="8" name="Rettangolo arrotondato 7"/>
            <p:cNvSpPr/>
            <p:nvPr/>
          </p:nvSpPr>
          <p:spPr bwMode="ltGray">
            <a:xfrm>
              <a:off x="10271864" y="1638202"/>
              <a:ext cx="1044000" cy="324000"/>
            </a:xfrm>
            <a:prstGeom prst="roundRect">
              <a:avLst/>
            </a:prstGeom>
            <a:noFill/>
            <a:ln w="480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wrap="none" lIns="0" tIns="36000" rIns="0" bIns="0"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it-IT" sz="12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Black" panose="020B0A04020102020204" pitchFamily="34" charset="0"/>
                </a:rPr>
                <a:t>ISATAP</a:t>
              </a:r>
            </a:p>
          </p:txBody>
        </p:sp>
        <p:sp>
          <p:nvSpPr>
            <p:cNvPr id="9" name="Rettangolo arrotondato 8"/>
            <p:cNvSpPr/>
            <p:nvPr/>
          </p:nvSpPr>
          <p:spPr bwMode="ltGray">
            <a:xfrm>
              <a:off x="10271864" y="1960142"/>
              <a:ext cx="1044000" cy="324000"/>
            </a:xfrm>
            <a:prstGeom prst="roundRect">
              <a:avLst/>
            </a:prstGeom>
            <a:noFill/>
            <a:ln w="480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wrap="none" lIns="0" tIns="36000" rIns="0" bIns="0"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it-IT" sz="120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Black" panose="020B0A04020102020204" pitchFamily="34" charset="0"/>
                </a:rPr>
                <a:t>Teredo</a:t>
              </a:r>
              <a:endParaRPr kumimoji="0" lang="it-IT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anose="020B0A04020102020204" pitchFamily="34" charset="0"/>
              </a:endParaRPr>
            </a:p>
          </p:txBody>
        </p:sp>
      </p:grpSp>
      <p:sp>
        <p:nvSpPr>
          <p:cNvPr id="10" name="Rectangle 32"/>
          <p:cNvSpPr>
            <a:spLocks noChangeArrowheads="1"/>
          </p:cNvSpPr>
          <p:nvPr/>
        </p:nvSpPr>
        <p:spPr bwMode="auto">
          <a:xfrm>
            <a:off x="119335" y="1584448"/>
            <a:ext cx="11877335" cy="5084912"/>
          </a:xfrm>
          <a:prstGeom prst="rect">
            <a:avLst/>
          </a:prstGeom>
          <a:solidFill>
            <a:srgbClr val="002060"/>
          </a:solidFill>
          <a:ln w="9525" algn="ctr">
            <a:noFill/>
            <a:miter lim="800000"/>
            <a:headEnd/>
            <a:tailEnd/>
          </a:ln>
        </p:spPr>
        <p:txBody>
          <a:bodyPr lIns="179238" tIns="143391" rIns="179238" bIns="143391" anchor="ctr" anchorCtr="0"/>
          <a:lstStyle/>
          <a:p>
            <a:r>
              <a:rPr lang="it-IT" sz="2400" dirty="0">
                <a:solidFill>
                  <a:srgbClr val="92D050"/>
                </a:solidFill>
                <a:latin typeface="Corbel" panose="020B0503020204020204" pitchFamily="34" charset="0"/>
              </a:rPr>
              <a:t># </a:t>
            </a:r>
            <a:r>
              <a:rPr lang="it-IT" sz="2400" dirty="0" err="1">
                <a:solidFill>
                  <a:srgbClr val="92D050"/>
                </a:solidFill>
                <a:latin typeface="Corbel" panose="020B0503020204020204" pitchFamily="34" charset="0"/>
              </a:rPr>
              <a:t>Disabilitazione</a:t>
            </a:r>
            <a:r>
              <a:rPr lang="it-IT" sz="2400" dirty="0">
                <a:solidFill>
                  <a:srgbClr val="92D050"/>
                </a:solidFill>
                <a:latin typeface="Corbel" panose="020B0503020204020204" pitchFamily="34" charset="0"/>
              </a:rPr>
              <a:t> 6to4</a:t>
            </a:r>
          </a:p>
          <a:p>
            <a:r>
              <a:rPr lang="it-IT" sz="2400" dirty="0">
                <a:solidFill>
                  <a:srgbClr val="92D050"/>
                </a:solidFill>
                <a:latin typeface="Corbel" panose="020B0503020204020204" pitchFamily="34" charset="0"/>
              </a:rPr>
              <a:t># Normalmente a State=Default</a:t>
            </a:r>
          </a:p>
          <a:p>
            <a:r>
              <a:rPr lang="it-IT" sz="2400" dirty="0">
                <a:latin typeface="Corbel" panose="020B0503020204020204" pitchFamily="34" charset="0"/>
              </a:rPr>
              <a:t>Set-Net6to4Configuration -State </a:t>
            </a:r>
            <a:r>
              <a:rPr lang="it-IT" sz="2400" dirty="0" err="1">
                <a:latin typeface="Corbel" panose="020B0503020204020204" pitchFamily="34" charset="0"/>
              </a:rPr>
              <a:t>Disabled</a:t>
            </a:r>
            <a:endParaRPr lang="it-IT" sz="2400" dirty="0">
              <a:latin typeface="Corbel" panose="020B0503020204020204" pitchFamily="34" charset="0"/>
            </a:endParaRPr>
          </a:p>
          <a:p>
            <a:endParaRPr lang="it-IT" sz="2400" dirty="0">
              <a:solidFill>
                <a:srgbClr val="92D050"/>
              </a:solidFill>
              <a:latin typeface="Corbel" panose="020B0503020204020204" pitchFamily="34" charset="0"/>
            </a:endParaRPr>
          </a:p>
          <a:p>
            <a:r>
              <a:rPr lang="it-IT" sz="2400" dirty="0">
                <a:solidFill>
                  <a:srgbClr val="92D050"/>
                </a:solidFill>
                <a:latin typeface="Corbel" panose="020B0503020204020204" pitchFamily="34" charset="0"/>
              </a:rPr>
              <a:t># </a:t>
            </a:r>
            <a:r>
              <a:rPr lang="it-IT" sz="2400" dirty="0" err="1">
                <a:solidFill>
                  <a:srgbClr val="92D050"/>
                </a:solidFill>
                <a:latin typeface="Corbel" panose="020B0503020204020204" pitchFamily="34" charset="0"/>
              </a:rPr>
              <a:t>Disabilitazione</a:t>
            </a:r>
            <a:r>
              <a:rPr lang="it-IT" sz="2400" dirty="0">
                <a:solidFill>
                  <a:srgbClr val="92D050"/>
                </a:solidFill>
                <a:latin typeface="Corbel" panose="020B0503020204020204" pitchFamily="34" charset="0"/>
              </a:rPr>
              <a:t> ISATAP</a:t>
            </a:r>
          </a:p>
          <a:p>
            <a:r>
              <a:rPr lang="it-IT" sz="2400" dirty="0">
                <a:solidFill>
                  <a:srgbClr val="92D050"/>
                </a:solidFill>
                <a:latin typeface="Corbel" panose="020B0503020204020204" pitchFamily="34" charset="0"/>
              </a:rPr>
              <a:t># Disabilitato per default se non vi sono record DNS ISATAP o</a:t>
            </a:r>
          </a:p>
          <a:p>
            <a:r>
              <a:rPr lang="it-IT" sz="2400" dirty="0">
                <a:solidFill>
                  <a:srgbClr val="92D050"/>
                </a:solidFill>
                <a:latin typeface="Corbel" panose="020B0503020204020204" pitchFamily="34" charset="0"/>
              </a:rPr>
              <a:t># indirizzi IPv4 che puntano a router ISATAP </a:t>
            </a:r>
          </a:p>
          <a:p>
            <a:r>
              <a:rPr lang="it-IT" sz="2400" dirty="0">
                <a:latin typeface="Corbel" panose="020B0503020204020204" pitchFamily="34" charset="0"/>
              </a:rPr>
              <a:t>Set-</a:t>
            </a:r>
            <a:r>
              <a:rPr lang="it-IT" sz="2400" dirty="0" err="1">
                <a:latin typeface="Corbel" panose="020B0503020204020204" pitchFamily="34" charset="0"/>
              </a:rPr>
              <a:t>NetIsatapConfiguration</a:t>
            </a:r>
            <a:r>
              <a:rPr lang="it-IT" sz="2400" dirty="0">
                <a:latin typeface="Corbel" panose="020B0503020204020204" pitchFamily="34" charset="0"/>
              </a:rPr>
              <a:t> -State </a:t>
            </a:r>
            <a:r>
              <a:rPr lang="it-IT" sz="2400" dirty="0" err="1">
                <a:latin typeface="Corbel" panose="020B0503020204020204" pitchFamily="34" charset="0"/>
              </a:rPr>
              <a:t>Disabled</a:t>
            </a:r>
            <a:endParaRPr lang="it-IT" sz="2400" dirty="0">
              <a:latin typeface="Corbel" panose="020B0503020204020204" pitchFamily="34" charset="0"/>
            </a:endParaRPr>
          </a:p>
          <a:p>
            <a:endParaRPr lang="it-IT" sz="2400" dirty="0">
              <a:latin typeface="Corbel" panose="020B0503020204020204" pitchFamily="34" charset="0"/>
            </a:endParaRPr>
          </a:p>
          <a:p>
            <a:r>
              <a:rPr lang="it-IT" sz="2400" dirty="0">
                <a:solidFill>
                  <a:srgbClr val="92D050"/>
                </a:solidFill>
                <a:latin typeface="Corbel" panose="020B0503020204020204" pitchFamily="34" charset="0"/>
              </a:rPr>
              <a:t># </a:t>
            </a:r>
            <a:r>
              <a:rPr lang="it-IT" sz="2400" dirty="0" err="1">
                <a:solidFill>
                  <a:srgbClr val="92D050"/>
                </a:solidFill>
                <a:latin typeface="Corbel" panose="020B0503020204020204" pitchFamily="34" charset="0"/>
              </a:rPr>
              <a:t>Disabilitazione</a:t>
            </a:r>
            <a:r>
              <a:rPr lang="it-IT" sz="2400" dirty="0">
                <a:solidFill>
                  <a:srgbClr val="92D050"/>
                </a:solidFill>
                <a:latin typeface="Corbel" panose="020B0503020204020204" pitchFamily="34" charset="0"/>
              </a:rPr>
              <a:t> </a:t>
            </a:r>
            <a:r>
              <a:rPr lang="it-IT" sz="2400" dirty="0" err="1">
                <a:solidFill>
                  <a:srgbClr val="92D050"/>
                </a:solidFill>
                <a:latin typeface="Corbel" panose="020B0503020204020204" pitchFamily="34" charset="0"/>
              </a:rPr>
              <a:t>Teredo</a:t>
            </a:r>
            <a:endParaRPr lang="it-IT" sz="2400" dirty="0">
              <a:solidFill>
                <a:srgbClr val="92D050"/>
              </a:solidFill>
              <a:latin typeface="Corbel" panose="020B0503020204020204" pitchFamily="34" charset="0"/>
            </a:endParaRPr>
          </a:p>
          <a:p>
            <a:r>
              <a:rPr lang="it-IT" sz="2400" dirty="0">
                <a:solidFill>
                  <a:srgbClr val="92D050"/>
                </a:solidFill>
                <a:latin typeface="Corbel" panose="020B0503020204020204" pitchFamily="34" charset="0"/>
              </a:rPr>
              <a:t># Normalmente a </a:t>
            </a:r>
            <a:r>
              <a:rPr lang="it-IT" sz="2400" dirty="0" err="1">
                <a:solidFill>
                  <a:srgbClr val="92D050"/>
                </a:solidFill>
                <a:latin typeface="Corbel" panose="020B0503020204020204" pitchFamily="34" charset="0"/>
              </a:rPr>
              <a:t>Type</a:t>
            </a:r>
            <a:r>
              <a:rPr lang="it-IT" sz="2400" dirty="0">
                <a:solidFill>
                  <a:srgbClr val="92D050"/>
                </a:solidFill>
                <a:latin typeface="Corbel" panose="020B0503020204020204" pitchFamily="34" charset="0"/>
              </a:rPr>
              <a:t>=Default</a:t>
            </a:r>
          </a:p>
          <a:p>
            <a:r>
              <a:rPr lang="it-IT" sz="2400" dirty="0">
                <a:latin typeface="Corbel" panose="020B0503020204020204" pitchFamily="34" charset="0"/>
              </a:rPr>
              <a:t>Set-</a:t>
            </a:r>
            <a:r>
              <a:rPr lang="it-IT" sz="2400" dirty="0" err="1">
                <a:latin typeface="Corbel" panose="020B0503020204020204" pitchFamily="34" charset="0"/>
              </a:rPr>
              <a:t>NetTeredoConfiguration</a:t>
            </a:r>
            <a:r>
              <a:rPr lang="it-IT" sz="2400" dirty="0">
                <a:latin typeface="Corbel" panose="020B0503020204020204" pitchFamily="34" charset="0"/>
              </a:rPr>
              <a:t> -</a:t>
            </a:r>
            <a:r>
              <a:rPr lang="it-IT" sz="2400" dirty="0" err="1">
                <a:latin typeface="Corbel" panose="020B0503020204020204" pitchFamily="34" charset="0"/>
              </a:rPr>
              <a:t>Type</a:t>
            </a:r>
            <a:r>
              <a:rPr lang="it-IT" sz="2400" dirty="0">
                <a:latin typeface="Corbel" panose="020B0503020204020204" pitchFamily="34" charset="0"/>
              </a:rPr>
              <a:t> </a:t>
            </a:r>
            <a:r>
              <a:rPr lang="it-IT" sz="2400" dirty="0" err="1">
                <a:latin typeface="Corbel" panose="020B0503020204020204" pitchFamily="34" charset="0"/>
              </a:rPr>
              <a:t>Disabled</a:t>
            </a:r>
            <a:endParaRPr lang="it-IT" sz="2400" dirty="0">
              <a:latin typeface="Corbel" panose="020B0503020204020204" pitchFamily="34" charset="0"/>
            </a:endParaRPr>
          </a:p>
        </p:txBody>
      </p:sp>
      <p:pic>
        <p:nvPicPr>
          <p:cNvPr id="11" name="Picture 2" descr="http://www.automashell.com/wp-content/uploads/2012/12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552" y="1772816"/>
            <a:ext cx="805517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1586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Gestione IPv6 tramite </a:t>
            </a:r>
            <a:r>
              <a:rPr lang="it-IT" dirty="0" err="1"/>
              <a:t>PowerShell</a:t>
            </a:r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082" y="2934126"/>
            <a:ext cx="2997364" cy="92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847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Situazione IPv4 a settembre 2019</a:t>
            </a:r>
          </a:p>
        </p:txBody>
      </p:sp>
      <p:pic>
        <p:nvPicPr>
          <p:cNvPr id="1026" name="Picture 2" descr="http://www.potaroo.net/tools/ipv4/plote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94" y="1157861"/>
            <a:ext cx="7593749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540" y="2543432"/>
            <a:ext cx="3439618" cy="1728000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5046548" y="6600000"/>
            <a:ext cx="269239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</a:rPr>
              <a:t>http://www.potaroo.net/tools/ipv4/</a:t>
            </a:r>
          </a:p>
        </p:txBody>
      </p:sp>
      <p:grpSp>
        <p:nvGrpSpPr>
          <p:cNvPr id="14" name="Gruppo 13"/>
          <p:cNvGrpSpPr/>
          <p:nvPr/>
        </p:nvGrpSpPr>
        <p:grpSpPr>
          <a:xfrm>
            <a:off x="10019792" y="1157861"/>
            <a:ext cx="2088000" cy="1407464"/>
            <a:chOff x="5597395" y="1003014"/>
            <a:chExt cx="5184576" cy="1211004"/>
          </a:xfrm>
        </p:grpSpPr>
        <p:sp>
          <p:nvSpPr>
            <p:cNvPr id="16" name="TextBox 100"/>
            <p:cNvSpPr txBox="1"/>
            <p:nvPr/>
          </p:nvSpPr>
          <p:spPr>
            <a:xfrm>
              <a:off x="5597395" y="1003014"/>
              <a:ext cx="5184576" cy="370226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179238" tIns="89619" rIns="179238" bIns="89619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b="1" dirty="0" err="1"/>
                <a:t>Settembre</a:t>
              </a:r>
              <a:r>
                <a:rPr lang="en-US" b="1" dirty="0"/>
                <a:t> 2019</a:t>
              </a:r>
            </a:p>
          </p:txBody>
        </p:sp>
        <p:sp>
          <p:nvSpPr>
            <p:cNvPr id="17" name="Rectangle 32"/>
            <p:cNvSpPr>
              <a:spLocks noChangeArrowheads="1"/>
            </p:cNvSpPr>
            <p:nvPr/>
          </p:nvSpPr>
          <p:spPr bwMode="auto">
            <a:xfrm>
              <a:off x="5597395" y="1388785"/>
              <a:ext cx="5184576" cy="825233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</p:spPr>
          <p:txBody>
            <a:bodyPr lIns="179238" tIns="143391" rIns="179238" bIns="143391" anchor="ctr" anchorCtr="0"/>
            <a:lstStyle/>
            <a:p>
              <a:pPr defTabSz="912631">
                <a:lnSpc>
                  <a:spcPct val="90000"/>
                </a:lnSpc>
                <a:buClr>
                  <a:schemeClr val="tx2"/>
                </a:buClr>
              </a:pPr>
              <a:endParaRPr lang="en-US" sz="14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0" name="Gruppo 9"/>
          <p:cNvGrpSpPr/>
          <p:nvPr/>
        </p:nvGrpSpPr>
        <p:grpSpPr>
          <a:xfrm>
            <a:off x="7859322" y="1157861"/>
            <a:ext cx="2088000" cy="1407464"/>
            <a:chOff x="5597395" y="1003014"/>
            <a:chExt cx="5184576" cy="1211004"/>
          </a:xfrm>
        </p:grpSpPr>
        <p:sp>
          <p:nvSpPr>
            <p:cNvPr id="12" name="TextBox 100"/>
            <p:cNvSpPr txBox="1"/>
            <p:nvPr/>
          </p:nvSpPr>
          <p:spPr>
            <a:xfrm>
              <a:off x="5597395" y="1003014"/>
              <a:ext cx="5184576" cy="370226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lIns="179238" tIns="89619" rIns="179238" bIns="89619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b="1" dirty="0" err="1"/>
                <a:t>Giugno</a:t>
              </a:r>
              <a:r>
                <a:rPr lang="en-US" b="1" dirty="0"/>
                <a:t> 2015</a:t>
              </a:r>
            </a:p>
          </p:txBody>
        </p:sp>
        <p:sp>
          <p:nvSpPr>
            <p:cNvPr id="13" name="Rectangle 32"/>
            <p:cNvSpPr>
              <a:spLocks noChangeArrowheads="1"/>
            </p:cNvSpPr>
            <p:nvPr/>
          </p:nvSpPr>
          <p:spPr bwMode="auto">
            <a:xfrm>
              <a:off x="5597395" y="1388785"/>
              <a:ext cx="5184576" cy="825233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</p:spPr>
          <p:txBody>
            <a:bodyPr lIns="179238" tIns="143391" rIns="179238" bIns="143391" anchor="ctr" anchorCtr="0"/>
            <a:lstStyle/>
            <a:p>
              <a:pPr defTabSz="912631">
                <a:lnSpc>
                  <a:spcPct val="90000"/>
                </a:lnSpc>
                <a:buClr>
                  <a:schemeClr val="tx2"/>
                </a:buClr>
              </a:pPr>
              <a:endParaRPr lang="en-US" sz="1400" dirty="0">
                <a:solidFill>
                  <a:schemeClr val="tx2"/>
                </a:solidFill>
              </a:endParaRPr>
            </a:p>
          </p:txBody>
        </p:sp>
      </p:grpSp>
      <p:pic>
        <p:nvPicPr>
          <p:cNvPr id="15" name="Immagin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322" y="1738009"/>
            <a:ext cx="2052000" cy="610214"/>
          </a:xfrm>
          <a:prstGeom prst="rect">
            <a:avLst/>
          </a:prstGeom>
          <a:ln>
            <a:noFill/>
          </a:ln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2681" y="1738009"/>
            <a:ext cx="2055111" cy="612000"/>
          </a:xfrm>
          <a:prstGeom prst="rect">
            <a:avLst/>
          </a:prstGeom>
        </p:spPr>
      </p:pic>
      <p:grpSp>
        <p:nvGrpSpPr>
          <p:cNvPr id="19" name="Gruppo 18"/>
          <p:cNvGrpSpPr/>
          <p:nvPr/>
        </p:nvGrpSpPr>
        <p:grpSpPr>
          <a:xfrm>
            <a:off x="7859322" y="2697119"/>
            <a:ext cx="4248472" cy="1340224"/>
            <a:chOff x="5597395" y="1003014"/>
            <a:chExt cx="5184576" cy="1153150"/>
          </a:xfrm>
        </p:grpSpPr>
        <p:sp>
          <p:nvSpPr>
            <p:cNvPr id="20" name="TextBox 100"/>
            <p:cNvSpPr txBox="1"/>
            <p:nvPr/>
          </p:nvSpPr>
          <p:spPr>
            <a:xfrm>
              <a:off x="5597395" y="1003014"/>
              <a:ext cx="5184575" cy="37022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lIns="179238" tIns="89619" rIns="179238" bIns="89619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b="1" dirty="0" err="1"/>
                <a:t>Previsione</a:t>
              </a:r>
              <a:r>
                <a:rPr lang="en-US" b="1" dirty="0"/>
                <a:t> </a:t>
              </a:r>
              <a:r>
                <a:rPr lang="en-US" b="1" dirty="0" err="1"/>
                <a:t>esaurimento</a:t>
              </a:r>
              <a:r>
                <a:rPr lang="en-US" b="1" dirty="0"/>
                <a:t> </a:t>
              </a:r>
              <a:r>
                <a:rPr lang="en-US" b="1" dirty="0" err="1"/>
                <a:t>indirizzi</a:t>
              </a:r>
              <a:r>
                <a:rPr lang="en-US" b="1" dirty="0"/>
                <a:t> IPv4</a:t>
              </a:r>
            </a:p>
          </p:txBody>
        </p:sp>
        <p:sp>
          <p:nvSpPr>
            <p:cNvPr id="21" name="Rectangle 32"/>
            <p:cNvSpPr>
              <a:spLocks noChangeArrowheads="1"/>
            </p:cNvSpPr>
            <p:nvPr/>
          </p:nvSpPr>
          <p:spPr bwMode="auto">
            <a:xfrm>
              <a:off x="5597395" y="1388785"/>
              <a:ext cx="5184576" cy="7673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lIns="179238" tIns="143391" rIns="179238" bIns="143391" anchor="ctr" anchorCtr="0"/>
            <a:lstStyle/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it-IT" sz="1400" dirty="0">
                  <a:solidFill>
                    <a:schemeClr val="tx2"/>
                  </a:solidFill>
                </a:rPr>
                <a:t>ARIN e LACNIC (America) e RIPE NCC (Europa) rischiano di esaurire gli IP entro il 2020</a:t>
              </a:r>
            </a:p>
            <a:p>
              <a:pPr marL="285750" indent="-285750" defTabSz="912631">
                <a:lnSpc>
                  <a:spcPct val="90000"/>
                </a:lnSpc>
                <a:buClr>
                  <a:schemeClr val="tx2"/>
                </a:buClr>
                <a:buFont typeface="Arial" panose="020B0604020202020204" pitchFamily="34" charset="0"/>
                <a:buChar char="•"/>
              </a:pPr>
              <a:r>
                <a:rPr lang="it-IT" sz="1400" dirty="0">
                  <a:solidFill>
                    <a:schemeClr val="tx2"/>
                  </a:solidFill>
                </a:rPr>
                <a:t>APNIC (Asia) rischia di esaurire gli IP entro il 2021</a:t>
              </a:r>
              <a:endParaRPr lang="en-US" sz="14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11069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Considerazioni sull’adozione dell’IPv6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it-IT"/>
              <a:t>Fondamenti e utilizzo del protocollo IPv6 in ambiente Windows</a:t>
            </a:r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88277"/>
            <a:ext cx="3486315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7652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Miglioramenti dell’IPv6</a:t>
            </a:r>
          </a:p>
        </p:txBody>
      </p:sp>
      <p:graphicFrame>
        <p:nvGraphicFramePr>
          <p:cNvPr id="2" name="Diagramma 1"/>
          <p:cNvGraphicFramePr/>
          <p:nvPr>
            <p:extLst>
              <p:ext uri="{D42A27DB-BD31-4B8C-83A1-F6EECF244321}">
                <p14:modId xmlns:p14="http://schemas.microsoft.com/office/powerpoint/2010/main" val="1147685096"/>
              </p:ext>
            </p:extLst>
          </p:nvPr>
        </p:nvGraphicFramePr>
        <p:xfrm>
          <a:off x="119063" y="1196752"/>
          <a:ext cx="11953875" cy="5545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magine 3"/>
          <p:cNvPicPr>
            <a:picLocks noChangeAspect="1"/>
          </p:cNvPicPr>
          <p:nvPr/>
        </p:nvPicPr>
        <p:blipFill>
          <a:blip r:embed="rId8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242" y="1625128"/>
            <a:ext cx="701995" cy="540000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9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58" y="1625128"/>
            <a:ext cx="540000" cy="540000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671" y="1625128"/>
            <a:ext cx="750441" cy="540000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565" y="4202558"/>
            <a:ext cx="388386" cy="540000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136" y="4202558"/>
            <a:ext cx="442205" cy="54000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730" y="4238186"/>
            <a:ext cx="504000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752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119336" y="285728"/>
            <a:ext cx="11953328" cy="839016"/>
          </a:xfrm>
        </p:spPr>
        <p:txBody>
          <a:bodyPr>
            <a:normAutofit/>
          </a:bodyPr>
          <a:lstStyle/>
          <a:p>
            <a:r>
              <a:rPr lang="it-IT" dirty="0"/>
              <a:t>Supporto a IPv6 nei prodotti e servizi Microsoft</a:t>
            </a:r>
          </a:p>
        </p:txBody>
      </p:sp>
      <p:graphicFrame>
        <p:nvGraphicFramePr>
          <p:cNvPr id="7" name="Tabella 6"/>
          <p:cNvGraphicFramePr>
            <a:graphicFrameLocks noGrp="1"/>
          </p:cNvGraphicFramePr>
          <p:nvPr/>
        </p:nvGraphicFramePr>
        <p:xfrm>
          <a:off x="119336" y="1328090"/>
          <a:ext cx="5327079" cy="5211600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277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3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63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4800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Prodotto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Completo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Limitato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it-IT" sz="1400" b="1" dirty="0">
                          <a:solidFill>
                            <a:schemeClr val="tx2"/>
                          </a:solidFill>
                        </a:rPr>
                        <a:t>Exchange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tx2"/>
                          </a:solidFill>
                        </a:rPr>
                        <a:t>2013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tx2"/>
                          </a:solidFill>
                        </a:rPr>
                        <a:t>2010/2007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it-IT" sz="1400" b="1" dirty="0">
                          <a:solidFill>
                            <a:schemeClr val="tx2"/>
                          </a:solidFill>
                        </a:rPr>
                        <a:t>Lync Server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tx2"/>
                          </a:solidFill>
                        </a:rPr>
                        <a:t>2013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tx2"/>
                          </a:solidFill>
                        </a:rPr>
                        <a:t>2010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it-IT" sz="1400" b="1" dirty="0">
                          <a:solidFill>
                            <a:schemeClr val="tx2"/>
                          </a:solidFill>
                        </a:rPr>
                        <a:t>Office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tx2"/>
                          </a:solidFill>
                        </a:rPr>
                        <a:t>2007 e </a:t>
                      </a:r>
                      <a:r>
                        <a:rPr lang="it-IT" sz="1400" dirty="0" err="1">
                          <a:solidFill>
                            <a:schemeClr val="tx2"/>
                          </a:solidFill>
                        </a:rPr>
                        <a:t>succ</a:t>
                      </a:r>
                      <a:r>
                        <a:rPr lang="it-IT" sz="1400" dirty="0">
                          <a:solidFill>
                            <a:schemeClr val="tx2"/>
                          </a:solidFill>
                        </a:rPr>
                        <a:t>.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it-IT" sz="1400" b="1" dirty="0">
                          <a:solidFill>
                            <a:schemeClr val="tx2"/>
                          </a:solidFill>
                        </a:rPr>
                        <a:t>SharePoint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2"/>
                          </a:solidFill>
                        </a:rPr>
                        <a:t>2007 e </a:t>
                      </a:r>
                      <a:r>
                        <a:rPr lang="it-IT" sz="1400" dirty="0" err="1">
                          <a:solidFill>
                            <a:schemeClr val="tx2"/>
                          </a:solidFill>
                        </a:rPr>
                        <a:t>succ</a:t>
                      </a:r>
                      <a:r>
                        <a:rPr lang="it-IT" sz="1400" dirty="0">
                          <a:solidFill>
                            <a:schemeClr val="tx2"/>
                          </a:solidFill>
                        </a:rPr>
                        <a:t>.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it-IT" sz="1400" b="1" dirty="0">
                          <a:solidFill>
                            <a:schemeClr val="tx2"/>
                          </a:solidFill>
                        </a:rPr>
                        <a:t>SharePoint Foundation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2"/>
                          </a:solidFill>
                        </a:rPr>
                        <a:t>2010</a:t>
                      </a:r>
                      <a:r>
                        <a:rPr lang="it-IT" sz="1400" baseline="0" dirty="0">
                          <a:solidFill>
                            <a:schemeClr val="tx2"/>
                          </a:solidFill>
                        </a:rPr>
                        <a:t> e </a:t>
                      </a:r>
                      <a:r>
                        <a:rPr lang="it-IT" sz="1400" baseline="0" dirty="0" err="1">
                          <a:solidFill>
                            <a:schemeClr val="tx2"/>
                          </a:solidFill>
                        </a:rPr>
                        <a:t>succ</a:t>
                      </a:r>
                      <a:r>
                        <a:rPr lang="it-IT" sz="1400" baseline="0" dirty="0">
                          <a:solidFill>
                            <a:schemeClr val="tx2"/>
                          </a:solidFill>
                        </a:rPr>
                        <a:t>.</a:t>
                      </a:r>
                      <a:endParaRPr lang="it-IT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it-IT" sz="1400" b="1" dirty="0">
                          <a:solidFill>
                            <a:schemeClr val="tx2"/>
                          </a:solidFill>
                        </a:rPr>
                        <a:t>Windows SharePoint Services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2"/>
                          </a:solidFill>
                        </a:rPr>
                        <a:t>3.0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it-IT" sz="1400" b="1" dirty="0">
                          <a:solidFill>
                            <a:schemeClr val="tx2"/>
                          </a:solidFill>
                        </a:rPr>
                        <a:t>SQL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2"/>
                          </a:solidFill>
                        </a:rPr>
                        <a:t>2005</a:t>
                      </a:r>
                      <a:r>
                        <a:rPr lang="it-IT" sz="1400" baseline="0" dirty="0">
                          <a:solidFill>
                            <a:schemeClr val="tx2"/>
                          </a:solidFill>
                        </a:rPr>
                        <a:t> e </a:t>
                      </a:r>
                      <a:r>
                        <a:rPr lang="it-IT" sz="1400" baseline="0" dirty="0" err="1">
                          <a:solidFill>
                            <a:schemeClr val="tx2"/>
                          </a:solidFill>
                        </a:rPr>
                        <a:t>succ</a:t>
                      </a:r>
                      <a:r>
                        <a:rPr lang="it-IT" sz="1400" baseline="0" dirty="0">
                          <a:solidFill>
                            <a:schemeClr val="tx2"/>
                          </a:solidFill>
                        </a:rPr>
                        <a:t>.</a:t>
                      </a:r>
                      <a:endParaRPr lang="it-IT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it-IT" sz="1400" b="1" dirty="0">
                          <a:solidFill>
                            <a:schemeClr val="tx2"/>
                          </a:solidFill>
                        </a:rPr>
                        <a:t>System 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2"/>
                          </a:solidFill>
                        </a:rPr>
                        <a:t>2012 R2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it-IT" sz="1400" b="1" dirty="0">
                          <a:solidFill>
                            <a:schemeClr val="tx2"/>
                          </a:solidFill>
                        </a:rPr>
                        <a:t>Visual Studio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2"/>
                          </a:solidFill>
                        </a:rPr>
                        <a:t>2010 e </a:t>
                      </a:r>
                      <a:r>
                        <a:rPr lang="it-IT" sz="1400" dirty="0" err="1">
                          <a:solidFill>
                            <a:schemeClr val="tx2"/>
                          </a:solidFill>
                        </a:rPr>
                        <a:t>succ</a:t>
                      </a:r>
                      <a:r>
                        <a:rPr lang="it-IT" sz="1400" dirty="0">
                          <a:solidFill>
                            <a:schemeClr val="tx2"/>
                          </a:solidFill>
                        </a:rPr>
                        <a:t>.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it-IT" sz="1400" b="1" dirty="0">
                          <a:solidFill>
                            <a:schemeClr val="tx2"/>
                          </a:solidFill>
                        </a:rPr>
                        <a:t>Dynamics 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2"/>
                          </a:solidFill>
                        </a:rPr>
                        <a:t>2012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it-IT" sz="1400" b="1" dirty="0">
                          <a:solidFill>
                            <a:schemeClr val="tx2"/>
                          </a:solidFill>
                        </a:rPr>
                        <a:t>Dynamics CRM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2"/>
                          </a:solidFill>
                        </a:rPr>
                        <a:t>2011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it-IT" sz="1400" b="1" dirty="0">
                          <a:solidFill>
                            <a:schemeClr val="tx2"/>
                          </a:solidFill>
                        </a:rPr>
                        <a:t>Dynamics NAV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2"/>
                          </a:solidFill>
                        </a:rPr>
                        <a:t>2009 R2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it-IT" sz="1400" b="1" dirty="0">
                          <a:solidFill>
                            <a:schemeClr val="tx2"/>
                          </a:solidFill>
                        </a:rPr>
                        <a:t>Dynamics 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2"/>
                          </a:solidFill>
                        </a:rPr>
                        <a:t>2011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it-IT" sz="1400" b="1" dirty="0">
                          <a:solidFill>
                            <a:schemeClr val="tx2"/>
                          </a:solidFill>
                        </a:rPr>
                        <a:t>Dynamics GP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2"/>
                          </a:solidFill>
                        </a:rPr>
                        <a:t>2010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it-IT" sz="1400" b="1" dirty="0">
                          <a:solidFill>
                            <a:schemeClr val="tx2"/>
                          </a:solidFill>
                        </a:rPr>
                        <a:t>Internet Explorer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2"/>
                          </a:solidFill>
                        </a:rPr>
                        <a:t>XP SP1 e </a:t>
                      </a:r>
                      <a:r>
                        <a:rPr lang="it-IT" sz="1400" dirty="0" err="1">
                          <a:solidFill>
                            <a:schemeClr val="tx2"/>
                          </a:solidFill>
                        </a:rPr>
                        <a:t>succ</a:t>
                      </a:r>
                      <a:r>
                        <a:rPr lang="it-IT" sz="1400" dirty="0">
                          <a:solidFill>
                            <a:schemeClr val="tx2"/>
                          </a:solidFill>
                        </a:rPr>
                        <a:t>.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it-IT" sz="1400" b="1" dirty="0">
                          <a:solidFill>
                            <a:schemeClr val="tx2"/>
                          </a:solidFill>
                        </a:rPr>
                        <a:t>Forefront 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2"/>
                          </a:solidFill>
                          <a:sym typeface="Webdings" panose="05030102010509060703" pitchFamily="18" charset="2"/>
                        </a:rPr>
                        <a:t></a:t>
                      </a:r>
                      <a:endParaRPr lang="it-IT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5" name="Tabel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660597"/>
              </p:ext>
            </p:extLst>
          </p:nvPr>
        </p:nvGraphicFramePr>
        <p:xfrm>
          <a:off x="5879976" y="1328090"/>
          <a:ext cx="6192688" cy="2773680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2160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4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70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Servizi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Completo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Limitato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946">
                <a:tc>
                  <a:txBody>
                    <a:bodyPr/>
                    <a:lstStyle/>
                    <a:p>
                      <a:pPr algn="l"/>
                      <a:r>
                        <a:rPr lang="it-IT" sz="1400" b="1" dirty="0">
                          <a:solidFill>
                            <a:schemeClr val="tx2"/>
                          </a:solidFill>
                        </a:rPr>
                        <a:t>DNS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tx2"/>
                          </a:solidFill>
                        </a:rPr>
                        <a:t>2008 e </a:t>
                      </a:r>
                      <a:r>
                        <a:rPr lang="it-IT" sz="1400" dirty="0" err="1">
                          <a:solidFill>
                            <a:schemeClr val="tx2"/>
                          </a:solidFill>
                        </a:rPr>
                        <a:t>succ</a:t>
                      </a:r>
                      <a:r>
                        <a:rPr lang="it-IT" sz="1400" dirty="0">
                          <a:solidFill>
                            <a:schemeClr val="tx2"/>
                          </a:solidFill>
                        </a:rPr>
                        <a:t>.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tx2"/>
                          </a:solidFill>
                        </a:rPr>
                        <a:t>2003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9946">
                <a:tc>
                  <a:txBody>
                    <a:bodyPr/>
                    <a:lstStyle/>
                    <a:p>
                      <a:pPr algn="l"/>
                      <a:r>
                        <a:rPr lang="it-IT" sz="1400" b="1" dirty="0">
                          <a:solidFill>
                            <a:schemeClr val="tx2"/>
                          </a:solidFill>
                        </a:rPr>
                        <a:t>DHCP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tx2"/>
                          </a:solidFill>
                        </a:rPr>
                        <a:t>2008/Vista e </a:t>
                      </a:r>
                      <a:r>
                        <a:rPr lang="it-IT" sz="1400" dirty="0" err="1">
                          <a:solidFill>
                            <a:schemeClr val="tx2"/>
                          </a:solidFill>
                        </a:rPr>
                        <a:t>succ</a:t>
                      </a:r>
                      <a:r>
                        <a:rPr lang="it-IT" sz="1400" dirty="0">
                          <a:solidFill>
                            <a:schemeClr val="tx2"/>
                          </a:solidFill>
                        </a:rPr>
                        <a:t>.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9946">
                <a:tc>
                  <a:txBody>
                    <a:bodyPr/>
                    <a:lstStyle/>
                    <a:p>
                      <a:pPr algn="l"/>
                      <a:r>
                        <a:rPr lang="it-IT" sz="1400" b="1" dirty="0">
                          <a:solidFill>
                            <a:schemeClr val="tx2"/>
                          </a:solidFill>
                        </a:rPr>
                        <a:t>IIS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2"/>
                          </a:solidFill>
                          <a:sym typeface="Webdings" panose="05030102010509060703" pitchFamily="18" charset="2"/>
                        </a:rPr>
                        <a:t>6</a:t>
                      </a:r>
                      <a:endParaRPr lang="it-IT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9946">
                <a:tc>
                  <a:txBody>
                    <a:bodyPr/>
                    <a:lstStyle/>
                    <a:p>
                      <a:pPr algn="l"/>
                      <a:r>
                        <a:rPr lang="it-IT" sz="1400" b="1" dirty="0" err="1">
                          <a:solidFill>
                            <a:schemeClr val="tx2"/>
                          </a:solidFill>
                        </a:rPr>
                        <a:t>DirectAccess</a:t>
                      </a:r>
                      <a:endParaRPr lang="it-IT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tx2"/>
                          </a:solidFill>
                        </a:rPr>
                        <a:t>W7</a:t>
                      </a:r>
                      <a:r>
                        <a:rPr lang="it-IT" sz="1400" baseline="0" dirty="0">
                          <a:solidFill>
                            <a:schemeClr val="tx2"/>
                          </a:solidFill>
                        </a:rPr>
                        <a:t> e </a:t>
                      </a:r>
                      <a:r>
                        <a:rPr lang="it-IT" sz="1400" baseline="0" dirty="0" err="1">
                          <a:solidFill>
                            <a:schemeClr val="tx2"/>
                          </a:solidFill>
                        </a:rPr>
                        <a:t>succ</a:t>
                      </a:r>
                      <a:r>
                        <a:rPr lang="it-IT" sz="1400" baseline="0" dirty="0">
                          <a:solidFill>
                            <a:schemeClr val="tx2"/>
                          </a:solidFill>
                        </a:rPr>
                        <a:t>.</a:t>
                      </a:r>
                      <a:endParaRPr lang="it-IT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9946">
                <a:tc>
                  <a:txBody>
                    <a:bodyPr/>
                    <a:lstStyle/>
                    <a:p>
                      <a:pPr algn="l"/>
                      <a:r>
                        <a:rPr lang="it-IT" sz="1400" b="1" dirty="0">
                          <a:solidFill>
                            <a:schemeClr val="tx2"/>
                          </a:solidFill>
                        </a:rPr>
                        <a:t>WSUS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2"/>
                          </a:solidFill>
                          <a:sym typeface="Webdings" panose="05030102010509060703" pitchFamily="18" charset="2"/>
                        </a:rPr>
                        <a:t></a:t>
                      </a:r>
                      <a:endParaRPr lang="it-IT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9946">
                <a:tc>
                  <a:txBody>
                    <a:bodyPr/>
                    <a:lstStyle/>
                    <a:p>
                      <a:pPr algn="l"/>
                      <a:r>
                        <a:rPr lang="it-IT" sz="1400" b="1" dirty="0">
                          <a:solidFill>
                            <a:schemeClr val="tx2"/>
                          </a:solidFill>
                        </a:rPr>
                        <a:t>Office 365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2"/>
                          </a:solidFill>
                        </a:rPr>
                        <a:t>2013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9946">
                <a:tc>
                  <a:txBody>
                    <a:bodyPr/>
                    <a:lstStyle/>
                    <a:p>
                      <a:pPr algn="l"/>
                      <a:r>
                        <a:rPr lang="it-IT" sz="1400" b="1" dirty="0">
                          <a:solidFill>
                            <a:schemeClr val="tx2"/>
                          </a:solidFill>
                        </a:rPr>
                        <a:t>Windows Update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2"/>
                          </a:solidFill>
                          <a:sym typeface="Webdings" panose="05030102010509060703" pitchFamily="18" charset="2"/>
                        </a:rPr>
                        <a:t></a:t>
                      </a:r>
                      <a:endParaRPr lang="it-IT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9946">
                <a:tc>
                  <a:txBody>
                    <a:bodyPr/>
                    <a:lstStyle/>
                    <a:p>
                      <a:pPr algn="l"/>
                      <a:r>
                        <a:rPr lang="it-IT" sz="1400" b="1" dirty="0">
                          <a:solidFill>
                            <a:schemeClr val="tx2"/>
                          </a:solidFill>
                        </a:rPr>
                        <a:t>Azure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2"/>
                          </a:solidFill>
                          <a:sym typeface="Webdings" panose="05030102010509060703" pitchFamily="18" charset="2"/>
                        </a:rPr>
                        <a:t></a:t>
                      </a:r>
                      <a:endParaRPr lang="it-IT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036519"/>
                  </a:ext>
                </a:extLst>
              </a:tr>
            </a:tbl>
          </a:graphicData>
        </a:graphic>
      </p:graphicFrame>
      <p:graphicFrame>
        <p:nvGraphicFramePr>
          <p:cNvPr id="8" name="Tabel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339190"/>
              </p:ext>
            </p:extLst>
          </p:nvPr>
        </p:nvGraphicFramePr>
        <p:xfrm>
          <a:off x="5879976" y="4392174"/>
          <a:ext cx="3347149" cy="1859280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33471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7641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Prodotti senza</a:t>
                      </a:r>
                      <a:r>
                        <a:rPr lang="it-IT" sz="1600" baseline="0" dirty="0"/>
                        <a:t> supporto a IPv6</a:t>
                      </a:r>
                      <a:endParaRPr lang="it-IT" sz="16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946">
                <a:tc>
                  <a:txBody>
                    <a:bodyPr/>
                    <a:lstStyle/>
                    <a:p>
                      <a:pPr algn="l"/>
                      <a:r>
                        <a:rPr lang="it-IT" sz="1400" b="1" dirty="0">
                          <a:solidFill>
                            <a:schemeClr val="tx2"/>
                          </a:solidFill>
                        </a:rPr>
                        <a:t>Forefront TMG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9946">
                <a:tc>
                  <a:txBody>
                    <a:bodyPr/>
                    <a:lstStyle/>
                    <a:p>
                      <a:pPr algn="l"/>
                      <a:r>
                        <a:rPr lang="it-IT" sz="1400" b="1" dirty="0">
                          <a:solidFill>
                            <a:schemeClr val="tx2"/>
                          </a:solidFill>
                        </a:rPr>
                        <a:t>Forefront UAG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9946">
                <a:tc>
                  <a:txBody>
                    <a:bodyPr/>
                    <a:lstStyle/>
                    <a:p>
                      <a:pPr algn="l"/>
                      <a:r>
                        <a:rPr lang="it-IT" sz="1400" b="1" dirty="0">
                          <a:solidFill>
                            <a:schemeClr val="tx2"/>
                          </a:solidFill>
                        </a:rPr>
                        <a:t>Forefront OPE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9946">
                <a:tc>
                  <a:txBody>
                    <a:bodyPr/>
                    <a:lstStyle/>
                    <a:p>
                      <a:pPr algn="l"/>
                      <a:r>
                        <a:rPr lang="it-IT" sz="1400" b="1" dirty="0">
                          <a:solidFill>
                            <a:schemeClr val="tx2"/>
                          </a:solidFill>
                        </a:rPr>
                        <a:t>Microsoft Identity Integration Server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9946">
                <a:tc>
                  <a:txBody>
                    <a:bodyPr/>
                    <a:lstStyle/>
                    <a:p>
                      <a:pPr algn="l"/>
                      <a:r>
                        <a:rPr lang="it-IT" sz="1400" b="1" dirty="0">
                          <a:solidFill>
                            <a:schemeClr val="tx2"/>
                          </a:solidFill>
                        </a:rPr>
                        <a:t>Office Communications 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el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164793"/>
              </p:ext>
            </p:extLst>
          </p:nvPr>
        </p:nvGraphicFramePr>
        <p:xfrm>
          <a:off x="9337973" y="4392174"/>
          <a:ext cx="2734691" cy="944880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27346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Servizi senza</a:t>
                      </a:r>
                      <a:r>
                        <a:rPr lang="it-IT" sz="1600" baseline="0" dirty="0"/>
                        <a:t> supporto a IPv6</a:t>
                      </a:r>
                      <a:endParaRPr lang="it-IT" sz="16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946">
                <a:tc>
                  <a:txBody>
                    <a:bodyPr/>
                    <a:lstStyle/>
                    <a:p>
                      <a:pPr algn="l"/>
                      <a:r>
                        <a:rPr lang="it-IT" sz="1400" b="1" dirty="0">
                          <a:solidFill>
                            <a:schemeClr val="tx2"/>
                          </a:solidFill>
                        </a:rPr>
                        <a:t>Skype for Business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9946">
                <a:tc>
                  <a:txBody>
                    <a:bodyPr/>
                    <a:lstStyle/>
                    <a:p>
                      <a:pPr algn="l"/>
                      <a:r>
                        <a:rPr lang="it-IT" sz="1400" b="1" dirty="0" err="1">
                          <a:solidFill>
                            <a:schemeClr val="tx2"/>
                          </a:solidFill>
                        </a:rPr>
                        <a:t>Azure</a:t>
                      </a:r>
                      <a:r>
                        <a:rPr lang="it-IT" sz="1400" b="1" dirty="0">
                          <a:solidFill>
                            <a:schemeClr val="tx2"/>
                          </a:solidFill>
                        </a:rPr>
                        <a:t> Active Directory Connect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20634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DirectAccess</a:t>
            </a:r>
            <a:r>
              <a:rPr lang="it-IT" dirty="0"/>
              <a:t> in Windows 2008 R2 e Windows 7</a:t>
            </a:r>
          </a:p>
        </p:txBody>
      </p:sp>
      <p:sp>
        <p:nvSpPr>
          <p:cNvPr id="2" name="Rettangolo 1"/>
          <p:cNvSpPr/>
          <p:nvPr/>
        </p:nvSpPr>
        <p:spPr bwMode="ltGray">
          <a:xfrm>
            <a:off x="119336" y="1087533"/>
            <a:ext cx="11937433" cy="5434021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Condensed" pitchFamily="34" charset="0"/>
              <a:ea typeface="+mn-ea"/>
              <a:cs typeface="+mn-cs"/>
            </a:endParaRPr>
          </a:p>
        </p:txBody>
      </p:sp>
      <p:sp>
        <p:nvSpPr>
          <p:cNvPr id="88" name="Freeform 79"/>
          <p:cNvSpPr>
            <a:spLocks noEditPoints="1"/>
          </p:cNvSpPr>
          <p:nvPr/>
        </p:nvSpPr>
        <p:spPr bwMode="auto">
          <a:xfrm>
            <a:off x="1341663" y="1554544"/>
            <a:ext cx="649975" cy="597365"/>
          </a:xfrm>
          <a:custGeom>
            <a:avLst/>
            <a:gdLst>
              <a:gd name="T0" fmla="*/ 406 w 413"/>
              <a:gd name="T1" fmla="*/ 0 h 380"/>
              <a:gd name="T2" fmla="*/ 7 w 413"/>
              <a:gd name="T3" fmla="*/ 0 h 380"/>
              <a:gd name="T4" fmla="*/ 0 w 413"/>
              <a:gd name="T5" fmla="*/ 7 h 380"/>
              <a:gd name="T6" fmla="*/ 0 w 413"/>
              <a:gd name="T7" fmla="*/ 273 h 380"/>
              <a:gd name="T8" fmla="*/ 7 w 413"/>
              <a:gd name="T9" fmla="*/ 281 h 380"/>
              <a:gd name="T10" fmla="*/ 133 w 413"/>
              <a:gd name="T11" fmla="*/ 281 h 380"/>
              <a:gd name="T12" fmla="*/ 133 w 413"/>
              <a:gd name="T13" fmla="*/ 332 h 380"/>
              <a:gd name="T14" fmla="*/ 73 w 413"/>
              <a:gd name="T15" fmla="*/ 332 h 380"/>
              <a:gd name="T16" fmla="*/ 65 w 413"/>
              <a:gd name="T17" fmla="*/ 340 h 380"/>
              <a:gd name="T18" fmla="*/ 65 w 413"/>
              <a:gd name="T19" fmla="*/ 373 h 380"/>
              <a:gd name="T20" fmla="*/ 73 w 413"/>
              <a:gd name="T21" fmla="*/ 380 h 380"/>
              <a:gd name="T22" fmla="*/ 339 w 413"/>
              <a:gd name="T23" fmla="*/ 380 h 380"/>
              <a:gd name="T24" fmla="*/ 346 w 413"/>
              <a:gd name="T25" fmla="*/ 373 h 380"/>
              <a:gd name="T26" fmla="*/ 346 w 413"/>
              <a:gd name="T27" fmla="*/ 340 h 380"/>
              <a:gd name="T28" fmla="*/ 339 w 413"/>
              <a:gd name="T29" fmla="*/ 332 h 380"/>
              <a:gd name="T30" fmla="*/ 280 w 413"/>
              <a:gd name="T31" fmla="*/ 332 h 380"/>
              <a:gd name="T32" fmla="*/ 280 w 413"/>
              <a:gd name="T33" fmla="*/ 281 h 380"/>
              <a:gd name="T34" fmla="*/ 406 w 413"/>
              <a:gd name="T35" fmla="*/ 281 h 380"/>
              <a:gd name="T36" fmla="*/ 413 w 413"/>
              <a:gd name="T37" fmla="*/ 273 h 380"/>
              <a:gd name="T38" fmla="*/ 413 w 413"/>
              <a:gd name="T39" fmla="*/ 7 h 380"/>
              <a:gd name="T40" fmla="*/ 406 w 413"/>
              <a:gd name="T41" fmla="*/ 0 h 380"/>
              <a:gd name="T42" fmla="*/ 331 w 413"/>
              <a:gd name="T43" fmla="*/ 366 h 380"/>
              <a:gd name="T44" fmla="*/ 80 w 413"/>
              <a:gd name="T45" fmla="*/ 366 h 380"/>
              <a:gd name="T46" fmla="*/ 80 w 413"/>
              <a:gd name="T47" fmla="*/ 347 h 380"/>
              <a:gd name="T48" fmla="*/ 331 w 413"/>
              <a:gd name="T49" fmla="*/ 347 h 380"/>
              <a:gd name="T50" fmla="*/ 331 w 413"/>
              <a:gd name="T51" fmla="*/ 366 h 380"/>
              <a:gd name="T52" fmla="*/ 266 w 413"/>
              <a:gd name="T53" fmla="*/ 332 h 380"/>
              <a:gd name="T54" fmla="*/ 148 w 413"/>
              <a:gd name="T55" fmla="*/ 332 h 380"/>
              <a:gd name="T56" fmla="*/ 148 w 413"/>
              <a:gd name="T57" fmla="*/ 281 h 380"/>
              <a:gd name="T58" fmla="*/ 266 w 413"/>
              <a:gd name="T59" fmla="*/ 281 h 380"/>
              <a:gd name="T60" fmla="*/ 266 w 413"/>
              <a:gd name="T61" fmla="*/ 332 h 380"/>
              <a:gd name="T62" fmla="*/ 399 w 413"/>
              <a:gd name="T63" fmla="*/ 266 h 380"/>
              <a:gd name="T64" fmla="*/ 15 w 413"/>
              <a:gd name="T65" fmla="*/ 266 h 380"/>
              <a:gd name="T66" fmla="*/ 15 w 413"/>
              <a:gd name="T67" fmla="*/ 15 h 380"/>
              <a:gd name="T68" fmla="*/ 399 w 413"/>
              <a:gd name="T69" fmla="*/ 15 h 380"/>
              <a:gd name="T70" fmla="*/ 399 w 413"/>
              <a:gd name="T71" fmla="*/ 266 h 380"/>
              <a:gd name="T72" fmla="*/ 40 w 413"/>
              <a:gd name="T73" fmla="*/ 247 h 380"/>
              <a:gd name="T74" fmla="*/ 373 w 413"/>
              <a:gd name="T75" fmla="*/ 247 h 380"/>
              <a:gd name="T76" fmla="*/ 381 w 413"/>
              <a:gd name="T77" fmla="*/ 240 h 380"/>
              <a:gd name="T78" fmla="*/ 381 w 413"/>
              <a:gd name="T79" fmla="*/ 41 h 380"/>
              <a:gd name="T80" fmla="*/ 373 w 413"/>
              <a:gd name="T81" fmla="*/ 33 h 380"/>
              <a:gd name="T82" fmla="*/ 40 w 413"/>
              <a:gd name="T83" fmla="*/ 33 h 380"/>
              <a:gd name="T84" fmla="*/ 33 w 413"/>
              <a:gd name="T85" fmla="*/ 41 h 380"/>
              <a:gd name="T86" fmla="*/ 33 w 413"/>
              <a:gd name="T87" fmla="*/ 240 h 380"/>
              <a:gd name="T88" fmla="*/ 40 w 413"/>
              <a:gd name="T89" fmla="*/ 247 h 380"/>
              <a:gd name="T90" fmla="*/ 47 w 413"/>
              <a:gd name="T91" fmla="*/ 48 h 380"/>
              <a:gd name="T92" fmla="*/ 366 w 413"/>
              <a:gd name="T93" fmla="*/ 48 h 380"/>
              <a:gd name="T94" fmla="*/ 366 w 413"/>
              <a:gd name="T95" fmla="*/ 233 h 380"/>
              <a:gd name="T96" fmla="*/ 47 w 413"/>
              <a:gd name="T97" fmla="*/ 233 h 380"/>
              <a:gd name="T98" fmla="*/ 47 w 413"/>
              <a:gd name="T99" fmla="*/ 48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13" h="380">
                <a:moveTo>
                  <a:pt x="406" y="0"/>
                </a:move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273"/>
                  <a:pt x="0" y="273"/>
                  <a:pt x="0" y="273"/>
                </a:cubicBezTo>
                <a:cubicBezTo>
                  <a:pt x="0" y="277"/>
                  <a:pt x="3" y="281"/>
                  <a:pt x="7" y="281"/>
                </a:cubicBezTo>
                <a:cubicBezTo>
                  <a:pt x="133" y="281"/>
                  <a:pt x="133" y="281"/>
                  <a:pt x="133" y="281"/>
                </a:cubicBezTo>
                <a:cubicBezTo>
                  <a:pt x="133" y="332"/>
                  <a:pt x="133" y="332"/>
                  <a:pt x="133" y="332"/>
                </a:cubicBezTo>
                <a:cubicBezTo>
                  <a:pt x="73" y="332"/>
                  <a:pt x="73" y="332"/>
                  <a:pt x="73" y="332"/>
                </a:cubicBezTo>
                <a:cubicBezTo>
                  <a:pt x="69" y="332"/>
                  <a:pt x="65" y="336"/>
                  <a:pt x="65" y="340"/>
                </a:cubicBezTo>
                <a:cubicBezTo>
                  <a:pt x="65" y="373"/>
                  <a:pt x="65" y="373"/>
                  <a:pt x="65" y="373"/>
                </a:cubicBezTo>
                <a:cubicBezTo>
                  <a:pt x="65" y="377"/>
                  <a:pt x="69" y="380"/>
                  <a:pt x="73" y="380"/>
                </a:cubicBezTo>
                <a:cubicBezTo>
                  <a:pt x="339" y="380"/>
                  <a:pt x="339" y="380"/>
                  <a:pt x="339" y="380"/>
                </a:cubicBezTo>
                <a:cubicBezTo>
                  <a:pt x="343" y="380"/>
                  <a:pt x="346" y="377"/>
                  <a:pt x="346" y="373"/>
                </a:cubicBezTo>
                <a:cubicBezTo>
                  <a:pt x="346" y="340"/>
                  <a:pt x="346" y="340"/>
                  <a:pt x="346" y="340"/>
                </a:cubicBezTo>
                <a:cubicBezTo>
                  <a:pt x="346" y="336"/>
                  <a:pt x="343" y="332"/>
                  <a:pt x="339" y="332"/>
                </a:cubicBezTo>
                <a:cubicBezTo>
                  <a:pt x="280" y="332"/>
                  <a:pt x="280" y="332"/>
                  <a:pt x="280" y="332"/>
                </a:cubicBezTo>
                <a:cubicBezTo>
                  <a:pt x="280" y="281"/>
                  <a:pt x="280" y="281"/>
                  <a:pt x="280" y="281"/>
                </a:cubicBezTo>
                <a:cubicBezTo>
                  <a:pt x="406" y="281"/>
                  <a:pt x="406" y="281"/>
                  <a:pt x="406" y="281"/>
                </a:cubicBezTo>
                <a:cubicBezTo>
                  <a:pt x="410" y="281"/>
                  <a:pt x="413" y="277"/>
                  <a:pt x="413" y="273"/>
                </a:cubicBezTo>
                <a:cubicBezTo>
                  <a:pt x="413" y="7"/>
                  <a:pt x="413" y="7"/>
                  <a:pt x="413" y="7"/>
                </a:cubicBezTo>
                <a:cubicBezTo>
                  <a:pt x="413" y="3"/>
                  <a:pt x="410" y="0"/>
                  <a:pt x="406" y="0"/>
                </a:cubicBezTo>
                <a:close/>
                <a:moveTo>
                  <a:pt x="331" y="366"/>
                </a:moveTo>
                <a:cubicBezTo>
                  <a:pt x="80" y="366"/>
                  <a:pt x="80" y="366"/>
                  <a:pt x="80" y="366"/>
                </a:cubicBezTo>
                <a:cubicBezTo>
                  <a:pt x="80" y="347"/>
                  <a:pt x="80" y="347"/>
                  <a:pt x="80" y="347"/>
                </a:cubicBezTo>
                <a:cubicBezTo>
                  <a:pt x="331" y="347"/>
                  <a:pt x="331" y="347"/>
                  <a:pt x="331" y="347"/>
                </a:cubicBezTo>
                <a:lnTo>
                  <a:pt x="331" y="366"/>
                </a:lnTo>
                <a:close/>
                <a:moveTo>
                  <a:pt x="266" y="332"/>
                </a:moveTo>
                <a:cubicBezTo>
                  <a:pt x="148" y="332"/>
                  <a:pt x="148" y="332"/>
                  <a:pt x="148" y="332"/>
                </a:cubicBezTo>
                <a:cubicBezTo>
                  <a:pt x="148" y="281"/>
                  <a:pt x="148" y="281"/>
                  <a:pt x="148" y="281"/>
                </a:cubicBezTo>
                <a:cubicBezTo>
                  <a:pt x="266" y="281"/>
                  <a:pt x="266" y="281"/>
                  <a:pt x="266" y="281"/>
                </a:cubicBezTo>
                <a:lnTo>
                  <a:pt x="266" y="332"/>
                </a:lnTo>
                <a:close/>
                <a:moveTo>
                  <a:pt x="399" y="266"/>
                </a:moveTo>
                <a:cubicBezTo>
                  <a:pt x="15" y="266"/>
                  <a:pt x="15" y="266"/>
                  <a:pt x="15" y="266"/>
                </a:cubicBezTo>
                <a:cubicBezTo>
                  <a:pt x="15" y="15"/>
                  <a:pt x="15" y="15"/>
                  <a:pt x="15" y="15"/>
                </a:cubicBezTo>
                <a:cubicBezTo>
                  <a:pt x="399" y="15"/>
                  <a:pt x="399" y="15"/>
                  <a:pt x="399" y="15"/>
                </a:cubicBezTo>
                <a:lnTo>
                  <a:pt x="399" y="266"/>
                </a:lnTo>
                <a:close/>
                <a:moveTo>
                  <a:pt x="40" y="247"/>
                </a:moveTo>
                <a:cubicBezTo>
                  <a:pt x="373" y="247"/>
                  <a:pt x="373" y="247"/>
                  <a:pt x="373" y="247"/>
                </a:cubicBezTo>
                <a:cubicBezTo>
                  <a:pt x="377" y="247"/>
                  <a:pt x="381" y="244"/>
                  <a:pt x="381" y="240"/>
                </a:cubicBezTo>
                <a:cubicBezTo>
                  <a:pt x="381" y="41"/>
                  <a:pt x="381" y="41"/>
                  <a:pt x="381" y="41"/>
                </a:cubicBezTo>
                <a:cubicBezTo>
                  <a:pt x="381" y="37"/>
                  <a:pt x="377" y="33"/>
                  <a:pt x="373" y="33"/>
                </a:cubicBezTo>
                <a:cubicBezTo>
                  <a:pt x="40" y="33"/>
                  <a:pt x="40" y="33"/>
                  <a:pt x="40" y="33"/>
                </a:cubicBezTo>
                <a:cubicBezTo>
                  <a:pt x="36" y="33"/>
                  <a:pt x="33" y="37"/>
                  <a:pt x="33" y="41"/>
                </a:cubicBezTo>
                <a:cubicBezTo>
                  <a:pt x="33" y="240"/>
                  <a:pt x="33" y="240"/>
                  <a:pt x="33" y="240"/>
                </a:cubicBezTo>
                <a:cubicBezTo>
                  <a:pt x="33" y="244"/>
                  <a:pt x="36" y="247"/>
                  <a:pt x="40" y="247"/>
                </a:cubicBezTo>
                <a:close/>
                <a:moveTo>
                  <a:pt x="47" y="48"/>
                </a:moveTo>
                <a:cubicBezTo>
                  <a:pt x="366" y="48"/>
                  <a:pt x="366" y="48"/>
                  <a:pt x="366" y="48"/>
                </a:cubicBezTo>
                <a:cubicBezTo>
                  <a:pt x="366" y="233"/>
                  <a:pt x="366" y="233"/>
                  <a:pt x="366" y="233"/>
                </a:cubicBezTo>
                <a:cubicBezTo>
                  <a:pt x="47" y="233"/>
                  <a:pt x="47" y="233"/>
                  <a:pt x="47" y="233"/>
                </a:cubicBezTo>
                <a:lnTo>
                  <a:pt x="47" y="4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63"/>
            <a:endParaRPr lang="en-US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89" name="Group 1"/>
          <p:cNvGrpSpPr/>
          <p:nvPr/>
        </p:nvGrpSpPr>
        <p:grpSpPr>
          <a:xfrm>
            <a:off x="5222774" y="3345134"/>
            <a:ext cx="652589" cy="651308"/>
            <a:chOff x="9192144" y="5138150"/>
            <a:chExt cx="652589" cy="651308"/>
          </a:xfrm>
        </p:grpSpPr>
        <p:sp>
          <p:nvSpPr>
            <p:cNvPr id="90" name="Freeform 88"/>
            <p:cNvSpPr>
              <a:spLocks noEditPoints="1"/>
            </p:cNvSpPr>
            <p:nvPr/>
          </p:nvSpPr>
          <p:spPr bwMode="auto">
            <a:xfrm>
              <a:off x="9193425" y="5138150"/>
              <a:ext cx="651308" cy="651308"/>
            </a:xfrm>
            <a:custGeom>
              <a:avLst/>
              <a:gdLst>
                <a:gd name="T0" fmla="*/ 207 w 414"/>
                <a:gd name="T1" fmla="*/ 0 h 414"/>
                <a:gd name="T2" fmla="*/ 0 w 414"/>
                <a:gd name="T3" fmla="*/ 207 h 414"/>
                <a:gd name="T4" fmla="*/ 207 w 414"/>
                <a:gd name="T5" fmla="*/ 414 h 414"/>
                <a:gd name="T6" fmla="*/ 414 w 414"/>
                <a:gd name="T7" fmla="*/ 207 h 414"/>
                <a:gd name="T8" fmla="*/ 207 w 414"/>
                <a:gd name="T9" fmla="*/ 0 h 414"/>
                <a:gd name="T10" fmla="*/ 207 w 414"/>
                <a:gd name="T11" fmla="*/ 399 h 414"/>
                <a:gd name="T12" fmla="*/ 15 w 414"/>
                <a:gd name="T13" fmla="*/ 207 h 414"/>
                <a:gd name="T14" fmla="*/ 207 w 414"/>
                <a:gd name="T15" fmla="*/ 15 h 414"/>
                <a:gd name="T16" fmla="*/ 399 w 414"/>
                <a:gd name="T17" fmla="*/ 207 h 414"/>
                <a:gd name="T18" fmla="*/ 207 w 414"/>
                <a:gd name="T19" fmla="*/ 399 h 414"/>
                <a:gd name="T20" fmla="*/ 299 w 414"/>
                <a:gd name="T21" fmla="*/ 174 h 414"/>
                <a:gd name="T22" fmla="*/ 314 w 414"/>
                <a:gd name="T23" fmla="*/ 174 h 414"/>
                <a:gd name="T24" fmla="*/ 314 w 414"/>
                <a:gd name="T25" fmla="*/ 307 h 414"/>
                <a:gd name="T26" fmla="*/ 306 w 414"/>
                <a:gd name="T27" fmla="*/ 314 h 414"/>
                <a:gd name="T28" fmla="*/ 173 w 414"/>
                <a:gd name="T29" fmla="*/ 314 h 414"/>
                <a:gd name="T30" fmla="*/ 173 w 414"/>
                <a:gd name="T31" fmla="*/ 300 h 414"/>
                <a:gd name="T32" fmla="*/ 288 w 414"/>
                <a:gd name="T33" fmla="*/ 300 h 414"/>
                <a:gd name="T34" fmla="*/ 108 w 414"/>
                <a:gd name="T35" fmla="*/ 120 h 414"/>
                <a:gd name="T36" fmla="*/ 119 w 414"/>
                <a:gd name="T37" fmla="*/ 109 h 414"/>
                <a:gd name="T38" fmla="*/ 299 w 414"/>
                <a:gd name="T39" fmla="*/ 289 h 414"/>
                <a:gd name="T40" fmla="*/ 299 w 414"/>
                <a:gd name="T41" fmla="*/ 17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4" h="414">
                  <a:moveTo>
                    <a:pt x="207" y="0"/>
                  </a:moveTo>
                  <a:cubicBezTo>
                    <a:pt x="93" y="0"/>
                    <a:pt x="0" y="93"/>
                    <a:pt x="0" y="207"/>
                  </a:cubicBezTo>
                  <a:cubicBezTo>
                    <a:pt x="0" y="321"/>
                    <a:pt x="93" y="414"/>
                    <a:pt x="207" y="414"/>
                  </a:cubicBezTo>
                  <a:cubicBezTo>
                    <a:pt x="321" y="414"/>
                    <a:pt x="414" y="321"/>
                    <a:pt x="414" y="207"/>
                  </a:cubicBezTo>
                  <a:cubicBezTo>
                    <a:pt x="414" y="93"/>
                    <a:pt x="321" y="0"/>
                    <a:pt x="207" y="0"/>
                  </a:cubicBezTo>
                  <a:close/>
                  <a:moveTo>
                    <a:pt x="207" y="399"/>
                  </a:moveTo>
                  <a:cubicBezTo>
                    <a:pt x="101" y="399"/>
                    <a:pt x="15" y="313"/>
                    <a:pt x="15" y="207"/>
                  </a:cubicBezTo>
                  <a:cubicBezTo>
                    <a:pt x="15" y="101"/>
                    <a:pt x="101" y="15"/>
                    <a:pt x="207" y="15"/>
                  </a:cubicBezTo>
                  <a:cubicBezTo>
                    <a:pt x="313" y="15"/>
                    <a:pt x="399" y="101"/>
                    <a:pt x="399" y="207"/>
                  </a:cubicBezTo>
                  <a:cubicBezTo>
                    <a:pt x="399" y="313"/>
                    <a:pt x="313" y="399"/>
                    <a:pt x="207" y="399"/>
                  </a:cubicBezTo>
                  <a:close/>
                  <a:moveTo>
                    <a:pt x="299" y="174"/>
                  </a:moveTo>
                  <a:cubicBezTo>
                    <a:pt x="314" y="174"/>
                    <a:pt x="314" y="174"/>
                    <a:pt x="314" y="174"/>
                  </a:cubicBezTo>
                  <a:cubicBezTo>
                    <a:pt x="314" y="307"/>
                    <a:pt x="314" y="307"/>
                    <a:pt x="314" y="307"/>
                  </a:cubicBezTo>
                  <a:cubicBezTo>
                    <a:pt x="314" y="311"/>
                    <a:pt x="310" y="314"/>
                    <a:pt x="306" y="314"/>
                  </a:cubicBezTo>
                  <a:cubicBezTo>
                    <a:pt x="173" y="314"/>
                    <a:pt x="173" y="314"/>
                    <a:pt x="173" y="314"/>
                  </a:cubicBezTo>
                  <a:cubicBezTo>
                    <a:pt x="173" y="300"/>
                    <a:pt x="173" y="300"/>
                    <a:pt x="173" y="300"/>
                  </a:cubicBezTo>
                  <a:cubicBezTo>
                    <a:pt x="288" y="300"/>
                    <a:pt x="288" y="300"/>
                    <a:pt x="288" y="300"/>
                  </a:cubicBezTo>
                  <a:cubicBezTo>
                    <a:pt x="108" y="120"/>
                    <a:pt x="108" y="120"/>
                    <a:pt x="108" y="120"/>
                  </a:cubicBezTo>
                  <a:cubicBezTo>
                    <a:pt x="119" y="109"/>
                    <a:pt x="119" y="109"/>
                    <a:pt x="119" y="109"/>
                  </a:cubicBezTo>
                  <a:cubicBezTo>
                    <a:pt x="299" y="289"/>
                    <a:pt x="299" y="289"/>
                    <a:pt x="299" y="289"/>
                  </a:cubicBezTo>
                  <a:lnTo>
                    <a:pt x="299" y="1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3"/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91" name="Freeform 88"/>
            <p:cNvSpPr>
              <a:spLocks noEditPoints="1"/>
            </p:cNvSpPr>
            <p:nvPr/>
          </p:nvSpPr>
          <p:spPr bwMode="auto">
            <a:xfrm rot="10800000">
              <a:off x="9192144" y="5138150"/>
              <a:ext cx="651308" cy="651308"/>
            </a:xfrm>
            <a:custGeom>
              <a:avLst/>
              <a:gdLst>
                <a:gd name="T0" fmla="*/ 207 w 414"/>
                <a:gd name="T1" fmla="*/ 0 h 414"/>
                <a:gd name="T2" fmla="*/ 0 w 414"/>
                <a:gd name="T3" fmla="*/ 207 h 414"/>
                <a:gd name="T4" fmla="*/ 207 w 414"/>
                <a:gd name="T5" fmla="*/ 414 h 414"/>
                <a:gd name="T6" fmla="*/ 414 w 414"/>
                <a:gd name="T7" fmla="*/ 207 h 414"/>
                <a:gd name="T8" fmla="*/ 207 w 414"/>
                <a:gd name="T9" fmla="*/ 0 h 414"/>
                <a:gd name="T10" fmla="*/ 207 w 414"/>
                <a:gd name="T11" fmla="*/ 399 h 414"/>
                <a:gd name="T12" fmla="*/ 15 w 414"/>
                <a:gd name="T13" fmla="*/ 207 h 414"/>
                <a:gd name="T14" fmla="*/ 207 w 414"/>
                <a:gd name="T15" fmla="*/ 15 h 414"/>
                <a:gd name="T16" fmla="*/ 399 w 414"/>
                <a:gd name="T17" fmla="*/ 207 h 414"/>
                <a:gd name="T18" fmla="*/ 207 w 414"/>
                <a:gd name="T19" fmla="*/ 399 h 414"/>
                <a:gd name="T20" fmla="*/ 299 w 414"/>
                <a:gd name="T21" fmla="*/ 174 h 414"/>
                <a:gd name="T22" fmla="*/ 314 w 414"/>
                <a:gd name="T23" fmla="*/ 174 h 414"/>
                <a:gd name="T24" fmla="*/ 314 w 414"/>
                <a:gd name="T25" fmla="*/ 307 h 414"/>
                <a:gd name="T26" fmla="*/ 306 w 414"/>
                <a:gd name="T27" fmla="*/ 314 h 414"/>
                <a:gd name="T28" fmla="*/ 173 w 414"/>
                <a:gd name="T29" fmla="*/ 314 h 414"/>
                <a:gd name="T30" fmla="*/ 173 w 414"/>
                <a:gd name="T31" fmla="*/ 300 h 414"/>
                <a:gd name="T32" fmla="*/ 288 w 414"/>
                <a:gd name="T33" fmla="*/ 300 h 414"/>
                <a:gd name="T34" fmla="*/ 108 w 414"/>
                <a:gd name="T35" fmla="*/ 120 h 414"/>
                <a:gd name="T36" fmla="*/ 119 w 414"/>
                <a:gd name="T37" fmla="*/ 109 h 414"/>
                <a:gd name="T38" fmla="*/ 299 w 414"/>
                <a:gd name="T39" fmla="*/ 289 h 414"/>
                <a:gd name="T40" fmla="*/ 299 w 414"/>
                <a:gd name="T41" fmla="*/ 17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4" h="414">
                  <a:moveTo>
                    <a:pt x="207" y="0"/>
                  </a:moveTo>
                  <a:cubicBezTo>
                    <a:pt x="93" y="0"/>
                    <a:pt x="0" y="93"/>
                    <a:pt x="0" y="207"/>
                  </a:cubicBezTo>
                  <a:cubicBezTo>
                    <a:pt x="0" y="321"/>
                    <a:pt x="93" y="414"/>
                    <a:pt x="207" y="414"/>
                  </a:cubicBezTo>
                  <a:cubicBezTo>
                    <a:pt x="321" y="414"/>
                    <a:pt x="414" y="321"/>
                    <a:pt x="414" y="207"/>
                  </a:cubicBezTo>
                  <a:cubicBezTo>
                    <a:pt x="414" y="93"/>
                    <a:pt x="321" y="0"/>
                    <a:pt x="207" y="0"/>
                  </a:cubicBezTo>
                  <a:close/>
                  <a:moveTo>
                    <a:pt x="207" y="399"/>
                  </a:moveTo>
                  <a:cubicBezTo>
                    <a:pt x="101" y="399"/>
                    <a:pt x="15" y="313"/>
                    <a:pt x="15" y="207"/>
                  </a:cubicBezTo>
                  <a:cubicBezTo>
                    <a:pt x="15" y="101"/>
                    <a:pt x="101" y="15"/>
                    <a:pt x="207" y="15"/>
                  </a:cubicBezTo>
                  <a:cubicBezTo>
                    <a:pt x="313" y="15"/>
                    <a:pt x="399" y="101"/>
                    <a:pt x="399" y="207"/>
                  </a:cubicBezTo>
                  <a:cubicBezTo>
                    <a:pt x="399" y="313"/>
                    <a:pt x="313" y="399"/>
                    <a:pt x="207" y="399"/>
                  </a:cubicBezTo>
                  <a:close/>
                  <a:moveTo>
                    <a:pt x="299" y="174"/>
                  </a:moveTo>
                  <a:cubicBezTo>
                    <a:pt x="314" y="174"/>
                    <a:pt x="314" y="174"/>
                    <a:pt x="314" y="174"/>
                  </a:cubicBezTo>
                  <a:cubicBezTo>
                    <a:pt x="314" y="307"/>
                    <a:pt x="314" y="307"/>
                    <a:pt x="314" y="307"/>
                  </a:cubicBezTo>
                  <a:cubicBezTo>
                    <a:pt x="314" y="311"/>
                    <a:pt x="310" y="314"/>
                    <a:pt x="306" y="314"/>
                  </a:cubicBezTo>
                  <a:cubicBezTo>
                    <a:pt x="173" y="314"/>
                    <a:pt x="173" y="314"/>
                    <a:pt x="173" y="314"/>
                  </a:cubicBezTo>
                  <a:cubicBezTo>
                    <a:pt x="173" y="300"/>
                    <a:pt x="173" y="300"/>
                    <a:pt x="173" y="300"/>
                  </a:cubicBezTo>
                  <a:cubicBezTo>
                    <a:pt x="288" y="300"/>
                    <a:pt x="288" y="300"/>
                    <a:pt x="288" y="300"/>
                  </a:cubicBezTo>
                  <a:cubicBezTo>
                    <a:pt x="108" y="120"/>
                    <a:pt x="108" y="120"/>
                    <a:pt x="108" y="120"/>
                  </a:cubicBezTo>
                  <a:cubicBezTo>
                    <a:pt x="119" y="109"/>
                    <a:pt x="119" y="109"/>
                    <a:pt x="119" y="109"/>
                  </a:cubicBezTo>
                  <a:cubicBezTo>
                    <a:pt x="299" y="289"/>
                    <a:pt x="299" y="289"/>
                    <a:pt x="299" y="289"/>
                  </a:cubicBezTo>
                  <a:lnTo>
                    <a:pt x="299" y="1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3"/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92" name="Group 12"/>
          <p:cNvGrpSpPr/>
          <p:nvPr/>
        </p:nvGrpSpPr>
        <p:grpSpPr>
          <a:xfrm>
            <a:off x="3122612" y="2388856"/>
            <a:ext cx="652589" cy="651308"/>
            <a:chOff x="9192144" y="5138150"/>
            <a:chExt cx="652589" cy="651308"/>
          </a:xfrm>
        </p:grpSpPr>
        <p:sp>
          <p:nvSpPr>
            <p:cNvPr id="93" name="Freeform 88"/>
            <p:cNvSpPr>
              <a:spLocks noEditPoints="1"/>
            </p:cNvSpPr>
            <p:nvPr/>
          </p:nvSpPr>
          <p:spPr bwMode="auto">
            <a:xfrm>
              <a:off x="9193425" y="5138150"/>
              <a:ext cx="651308" cy="651308"/>
            </a:xfrm>
            <a:custGeom>
              <a:avLst/>
              <a:gdLst>
                <a:gd name="T0" fmla="*/ 207 w 414"/>
                <a:gd name="T1" fmla="*/ 0 h 414"/>
                <a:gd name="T2" fmla="*/ 0 w 414"/>
                <a:gd name="T3" fmla="*/ 207 h 414"/>
                <a:gd name="T4" fmla="*/ 207 w 414"/>
                <a:gd name="T5" fmla="*/ 414 h 414"/>
                <a:gd name="T6" fmla="*/ 414 w 414"/>
                <a:gd name="T7" fmla="*/ 207 h 414"/>
                <a:gd name="T8" fmla="*/ 207 w 414"/>
                <a:gd name="T9" fmla="*/ 0 h 414"/>
                <a:gd name="T10" fmla="*/ 207 w 414"/>
                <a:gd name="T11" fmla="*/ 399 h 414"/>
                <a:gd name="T12" fmla="*/ 15 w 414"/>
                <a:gd name="T13" fmla="*/ 207 h 414"/>
                <a:gd name="T14" fmla="*/ 207 w 414"/>
                <a:gd name="T15" fmla="*/ 15 h 414"/>
                <a:gd name="T16" fmla="*/ 399 w 414"/>
                <a:gd name="T17" fmla="*/ 207 h 414"/>
                <a:gd name="T18" fmla="*/ 207 w 414"/>
                <a:gd name="T19" fmla="*/ 399 h 414"/>
                <a:gd name="T20" fmla="*/ 299 w 414"/>
                <a:gd name="T21" fmla="*/ 174 h 414"/>
                <a:gd name="T22" fmla="*/ 314 w 414"/>
                <a:gd name="T23" fmla="*/ 174 h 414"/>
                <a:gd name="T24" fmla="*/ 314 w 414"/>
                <a:gd name="T25" fmla="*/ 307 h 414"/>
                <a:gd name="T26" fmla="*/ 306 w 414"/>
                <a:gd name="T27" fmla="*/ 314 h 414"/>
                <a:gd name="T28" fmla="*/ 173 w 414"/>
                <a:gd name="T29" fmla="*/ 314 h 414"/>
                <a:gd name="T30" fmla="*/ 173 w 414"/>
                <a:gd name="T31" fmla="*/ 300 h 414"/>
                <a:gd name="T32" fmla="*/ 288 w 414"/>
                <a:gd name="T33" fmla="*/ 300 h 414"/>
                <a:gd name="T34" fmla="*/ 108 w 414"/>
                <a:gd name="T35" fmla="*/ 120 h 414"/>
                <a:gd name="T36" fmla="*/ 119 w 414"/>
                <a:gd name="T37" fmla="*/ 109 h 414"/>
                <a:gd name="T38" fmla="*/ 299 w 414"/>
                <a:gd name="T39" fmla="*/ 289 h 414"/>
                <a:gd name="T40" fmla="*/ 299 w 414"/>
                <a:gd name="T41" fmla="*/ 17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4" h="414">
                  <a:moveTo>
                    <a:pt x="207" y="0"/>
                  </a:moveTo>
                  <a:cubicBezTo>
                    <a:pt x="93" y="0"/>
                    <a:pt x="0" y="93"/>
                    <a:pt x="0" y="207"/>
                  </a:cubicBezTo>
                  <a:cubicBezTo>
                    <a:pt x="0" y="321"/>
                    <a:pt x="93" y="414"/>
                    <a:pt x="207" y="414"/>
                  </a:cubicBezTo>
                  <a:cubicBezTo>
                    <a:pt x="321" y="414"/>
                    <a:pt x="414" y="321"/>
                    <a:pt x="414" y="207"/>
                  </a:cubicBezTo>
                  <a:cubicBezTo>
                    <a:pt x="414" y="93"/>
                    <a:pt x="321" y="0"/>
                    <a:pt x="207" y="0"/>
                  </a:cubicBezTo>
                  <a:close/>
                  <a:moveTo>
                    <a:pt x="207" y="399"/>
                  </a:moveTo>
                  <a:cubicBezTo>
                    <a:pt x="101" y="399"/>
                    <a:pt x="15" y="313"/>
                    <a:pt x="15" y="207"/>
                  </a:cubicBezTo>
                  <a:cubicBezTo>
                    <a:pt x="15" y="101"/>
                    <a:pt x="101" y="15"/>
                    <a:pt x="207" y="15"/>
                  </a:cubicBezTo>
                  <a:cubicBezTo>
                    <a:pt x="313" y="15"/>
                    <a:pt x="399" y="101"/>
                    <a:pt x="399" y="207"/>
                  </a:cubicBezTo>
                  <a:cubicBezTo>
                    <a:pt x="399" y="313"/>
                    <a:pt x="313" y="399"/>
                    <a:pt x="207" y="399"/>
                  </a:cubicBezTo>
                  <a:close/>
                  <a:moveTo>
                    <a:pt x="299" y="174"/>
                  </a:moveTo>
                  <a:cubicBezTo>
                    <a:pt x="314" y="174"/>
                    <a:pt x="314" y="174"/>
                    <a:pt x="314" y="174"/>
                  </a:cubicBezTo>
                  <a:cubicBezTo>
                    <a:pt x="314" y="307"/>
                    <a:pt x="314" y="307"/>
                    <a:pt x="314" y="307"/>
                  </a:cubicBezTo>
                  <a:cubicBezTo>
                    <a:pt x="314" y="311"/>
                    <a:pt x="310" y="314"/>
                    <a:pt x="306" y="314"/>
                  </a:cubicBezTo>
                  <a:cubicBezTo>
                    <a:pt x="173" y="314"/>
                    <a:pt x="173" y="314"/>
                    <a:pt x="173" y="314"/>
                  </a:cubicBezTo>
                  <a:cubicBezTo>
                    <a:pt x="173" y="300"/>
                    <a:pt x="173" y="300"/>
                    <a:pt x="173" y="300"/>
                  </a:cubicBezTo>
                  <a:cubicBezTo>
                    <a:pt x="288" y="300"/>
                    <a:pt x="288" y="300"/>
                    <a:pt x="288" y="300"/>
                  </a:cubicBezTo>
                  <a:cubicBezTo>
                    <a:pt x="108" y="120"/>
                    <a:pt x="108" y="120"/>
                    <a:pt x="108" y="120"/>
                  </a:cubicBezTo>
                  <a:cubicBezTo>
                    <a:pt x="119" y="109"/>
                    <a:pt x="119" y="109"/>
                    <a:pt x="119" y="109"/>
                  </a:cubicBezTo>
                  <a:cubicBezTo>
                    <a:pt x="299" y="289"/>
                    <a:pt x="299" y="289"/>
                    <a:pt x="299" y="289"/>
                  </a:cubicBezTo>
                  <a:lnTo>
                    <a:pt x="299" y="1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3"/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94" name="Freeform 88"/>
            <p:cNvSpPr>
              <a:spLocks noEditPoints="1"/>
            </p:cNvSpPr>
            <p:nvPr/>
          </p:nvSpPr>
          <p:spPr bwMode="auto">
            <a:xfrm rot="10800000">
              <a:off x="9192144" y="5138150"/>
              <a:ext cx="651308" cy="651308"/>
            </a:xfrm>
            <a:custGeom>
              <a:avLst/>
              <a:gdLst>
                <a:gd name="T0" fmla="*/ 207 w 414"/>
                <a:gd name="T1" fmla="*/ 0 h 414"/>
                <a:gd name="T2" fmla="*/ 0 w 414"/>
                <a:gd name="T3" fmla="*/ 207 h 414"/>
                <a:gd name="T4" fmla="*/ 207 w 414"/>
                <a:gd name="T5" fmla="*/ 414 h 414"/>
                <a:gd name="T6" fmla="*/ 414 w 414"/>
                <a:gd name="T7" fmla="*/ 207 h 414"/>
                <a:gd name="T8" fmla="*/ 207 w 414"/>
                <a:gd name="T9" fmla="*/ 0 h 414"/>
                <a:gd name="T10" fmla="*/ 207 w 414"/>
                <a:gd name="T11" fmla="*/ 399 h 414"/>
                <a:gd name="T12" fmla="*/ 15 w 414"/>
                <a:gd name="T13" fmla="*/ 207 h 414"/>
                <a:gd name="T14" fmla="*/ 207 w 414"/>
                <a:gd name="T15" fmla="*/ 15 h 414"/>
                <a:gd name="T16" fmla="*/ 399 w 414"/>
                <a:gd name="T17" fmla="*/ 207 h 414"/>
                <a:gd name="T18" fmla="*/ 207 w 414"/>
                <a:gd name="T19" fmla="*/ 399 h 414"/>
                <a:gd name="T20" fmla="*/ 299 w 414"/>
                <a:gd name="T21" fmla="*/ 174 h 414"/>
                <a:gd name="T22" fmla="*/ 314 w 414"/>
                <a:gd name="T23" fmla="*/ 174 h 414"/>
                <a:gd name="T24" fmla="*/ 314 w 414"/>
                <a:gd name="T25" fmla="*/ 307 h 414"/>
                <a:gd name="T26" fmla="*/ 306 w 414"/>
                <a:gd name="T27" fmla="*/ 314 h 414"/>
                <a:gd name="T28" fmla="*/ 173 w 414"/>
                <a:gd name="T29" fmla="*/ 314 h 414"/>
                <a:gd name="T30" fmla="*/ 173 w 414"/>
                <a:gd name="T31" fmla="*/ 300 h 414"/>
                <a:gd name="T32" fmla="*/ 288 w 414"/>
                <a:gd name="T33" fmla="*/ 300 h 414"/>
                <a:gd name="T34" fmla="*/ 108 w 414"/>
                <a:gd name="T35" fmla="*/ 120 h 414"/>
                <a:gd name="T36" fmla="*/ 119 w 414"/>
                <a:gd name="T37" fmla="*/ 109 h 414"/>
                <a:gd name="T38" fmla="*/ 299 w 414"/>
                <a:gd name="T39" fmla="*/ 289 h 414"/>
                <a:gd name="T40" fmla="*/ 299 w 414"/>
                <a:gd name="T41" fmla="*/ 17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4" h="414">
                  <a:moveTo>
                    <a:pt x="207" y="0"/>
                  </a:moveTo>
                  <a:cubicBezTo>
                    <a:pt x="93" y="0"/>
                    <a:pt x="0" y="93"/>
                    <a:pt x="0" y="207"/>
                  </a:cubicBezTo>
                  <a:cubicBezTo>
                    <a:pt x="0" y="321"/>
                    <a:pt x="93" y="414"/>
                    <a:pt x="207" y="414"/>
                  </a:cubicBezTo>
                  <a:cubicBezTo>
                    <a:pt x="321" y="414"/>
                    <a:pt x="414" y="321"/>
                    <a:pt x="414" y="207"/>
                  </a:cubicBezTo>
                  <a:cubicBezTo>
                    <a:pt x="414" y="93"/>
                    <a:pt x="321" y="0"/>
                    <a:pt x="207" y="0"/>
                  </a:cubicBezTo>
                  <a:close/>
                  <a:moveTo>
                    <a:pt x="207" y="399"/>
                  </a:moveTo>
                  <a:cubicBezTo>
                    <a:pt x="101" y="399"/>
                    <a:pt x="15" y="313"/>
                    <a:pt x="15" y="207"/>
                  </a:cubicBezTo>
                  <a:cubicBezTo>
                    <a:pt x="15" y="101"/>
                    <a:pt x="101" y="15"/>
                    <a:pt x="207" y="15"/>
                  </a:cubicBezTo>
                  <a:cubicBezTo>
                    <a:pt x="313" y="15"/>
                    <a:pt x="399" y="101"/>
                    <a:pt x="399" y="207"/>
                  </a:cubicBezTo>
                  <a:cubicBezTo>
                    <a:pt x="399" y="313"/>
                    <a:pt x="313" y="399"/>
                    <a:pt x="207" y="399"/>
                  </a:cubicBezTo>
                  <a:close/>
                  <a:moveTo>
                    <a:pt x="299" y="174"/>
                  </a:moveTo>
                  <a:cubicBezTo>
                    <a:pt x="314" y="174"/>
                    <a:pt x="314" y="174"/>
                    <a:pt x="314" y="174"/>
                  </a:cubicBezTo>
                  <a:cubicBezTo>
                    <a:pt x="314" y="307"/>
                    <a:pt x="314" y="307"/>
                    <a:pt x="314" y="307"/>
                  </a:cubicBezTo>
                  <a:cubicBezTo>
                    <a:pt x="314" y="311"/>
                    <a:pt x="310" y="314"/>
                    <a:pt x="306" y="314"/>
                  </a:cubicBezTo>
                  <a:cubicBezTo>
                    <a:pt x="173" y="314"/>
                    <a:pt x="173" y="314"/>
                    <a:pt x="173" y="314"/>
                  </a:cubicBezTo>
                  <a:cubicBezTo>
                    <a:pt x="173" y="300"/>
                    <a:pt x="173" y="300"/>
                    <a:pt x="173" y="300"/>
                  </a:cubicBezTo>
                  <a:cubicBezTo>
                    <a:pt x="288" y="300"/>
                    <a:pt x="288" y="300"/>
                    <a:pt x="288" y="300"/>
                  </a:cubicBezTo>
                  <a:cubicBezTo>
                    <a:pt x="108" y="120"/>
                    <a:pt x="108" y="120"/>
                    <a:pt x="108" y="120"/>
                  </a:cubicBezTo>
                  <a:cubicBezTo>
                    <a:pt x="119" y="109"/>
                    <a:pt x="119" y="109"/>
                    <a:pt x="119" y="109"/>
                  </a:cubicBezTo>
                  <a:cubicBezTo>
                    <a:pt x="299" y="289"/>
                    <a:pt x="299" y="289"/>
                    <a:pt x="299" y="289"/>
                  </a:cubicBezTo>
                  <a:lnTo>
                    <a:pt x="299" y="1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3"/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</p:grpSp>
      <p:sp>
        <p:nvSpPr>
          <p:cNvPr id="95" name="Freeform 79"/>
          <p:cNvSpPr>
            <a:spLocks noEditPoints="1"/>
          </p:cNvSpPr>
          <p:nvPr/>
        </p:nvSpPr>
        <p:spPr bwMode="auto">
          <a:xfrm>
            <a:off x="6940232" y="4199177"/>
            <a:ext cx="649975" cy="597365"/>
          </a:xfrm>
          <a:custGeom>
            <a:avLst/>
            <a:gdLst>
              <a:gd name="T0" fmla="*/ 406 w 413"/>
              <a:gd name="T1" fmla="*/ 0 h 380"/>
              <a:gd name="T2" fmla="*/ 7 w 413"/>
              <a:gd name="T3" fmla="*/ 0 h 380"/>
              <a:gd name="T4" fmla="*/ 0 w 413"/>
              <a:gd name="T5" fmla="*/ 7 h 380"/>
              <a:gd name="T6" fmla="*/ 0 w 413"/>
              <a:gd name="T7" fmla="*/ 273 h 380"/>
              <a:gd name="T8" fmla="*/ 7 w 413"/>
              <a:gd name="T9" fmla="*/ 281 h 380"/>
              <a:gd name="T10" fmla="*/ 133 w 413"/>
              <a:gd name="T11" fmla="*/ 281 h 380"/>
              <a:gd name="T12" fmla="*/ 133 w 413"/>
              <a:gd name="T13" fmla="*/ 332 h 380"/>
              <a:gd name="T14" fmla="*/ 73 w 413"/>
              <a:gd name="T15" fmla="*/ 332 h 380"/>
              <a:gd name="T16" fmla="*/ 65 w 413"/>
              <a:gd name="T17" fmla="*/ 340 h 380"/>
              <a:gd name="T18" fmla="*/ 65 w 413"/>
              <a:gd name="T19" fmla="*/ 373 h 380"/>
              <a:gd name="T20" fmla="*/ 73 w 413"/>
              <a:gd name="T21" fmla="*/ 380 h 380"/>
              <a:gd name="T22" fmla="*/ 339 w 413"/>
              <a:gd name="T23" fmla="*/ 380 h 380"/>
              <a:gd name="T24" fmla="*/ 346 w 413"/>
              <a:gd name="T25" fmla="*/ 373 h 380"/>
              <a:gd name="T26" fmla="*/ 346 w 413"/>
              <a:gd name="T27" fmla="*/ 340 h 380"/>
              <a:gd name="T28" fmla="*/ 339 w 413"/>
              <a:gd name="T29" fmla="*/ 332 h 380"/>
              <a:gd name="T30" fmla="*/ 280 w 413"/>
              <a:gd name="T31" fmla="*/ 332 h 380"/>
              <a:gd name="T32" fmla="*/ 280 w 413"/>
              <a:gd name="T33" fmla="*/ 281 h 380"/>
              <a:gd name="T34" fmla="*/ 406 w 413"/>
              <a:gd name="T35" fmla="*/ 281 h 380"/>
              <a:gd name="T36" fmla="*/ 413 w 413"/>
              <a:gd name="T37" fmla="*/ 273 h 380"/>
              <a:gd name="T38" fmla="*/ 413 w 413"/>
              <a:gd name="T39" fmla="*/ 7 h 380"/>
              <a:gd name="T40" fmla="*/ 406 w 413"/>
              <a:gd name="T41" fmla="*/ 0 h 380"/>
              <a:gd name="T42" fmla="*/ 331 w 413"/>
              <a:gd name="T43" fmla="*/ 366 h 380"/>
              <a:gd name="T44" fmla="*/ 80 w 413"/>
              <a:gd name="T45" fmla="*/ 366 h 380"/>
              <a:gd name="T46" fmla="*/ 80 w 413"/>
              <a:gd name="T47" fmla="*/ 347 h 380"/>
              <a:gd name="T48" fmla="*/ 331 w 413"/>
              <a:gd name="T49" fmla="*/ 347 h 380"/>
              <a:gd name="T50" fmla="*/ 331 w 413"/>
              <a:gd name="T51" fmla="*/ 366 h 380"/>
              <a:gd name="T52" fmla="*/ 266 w 413"/>
              <a:gd name="T53" fmla="*/ 332 h 380"/>
              <a:gd name="T54" fmla="*/ 148 w 413"/>
              <a:gd name="T55" fmla="*/ 332 h 380"/>
              <a:gd name="T56" fmla="*/ 148 w 413"/>
              <a:gd name="T57" fmla="*/ 281 h 380"/>
              <a:gd name="T58" fmla="*/ 266 w 413"/>
              <a:gd name="T59" fmla="*/ 281 h 380"/>
              <a:gd name="T60" fmla="*/ 266 w 413"/>
              <a:gd name="T61" fmla="*/ 332 h 380"/>
              <a:gd name="T62" fmla="*/ 399 w 413"/>
              <a:gd name="T63" fmla="*/ 266 h 380"/>
              <a:gd name="T64" fmla="*/ 15 w 413"/>
              <a:gd name="T65" fmla="*/ 266 h 380"/>
              <a:gd name="T66" fmla="*/ 15 w 413"/>
              <a:gd name="T67" fmla="*/ 15 h 380"/>
              <a:gd name="T68" fmla="*/ 399 w 413"/>
              <a:gd name="T69" fmla="*/ 15 h 380"/>
              <a:gd name="T70" fmla="*/ 399 w 413"/>
              <a:gd name="T71" fmla="*/ 266 h 380"/>
              <a:gd name="T72" fmla="*/ 40 w 413"/>
              <a:gd name="T73" fmla="*/ 247 h 380"/>
              <a:gd name="T74" fmla="*/ 373 w 413"/>
              <a:gd name="T75" fmla="*/ 247 h 380"/>
              <a:gd name="T76" fmla="*/ 381 w 413"/>
              <a:gd name="T77" fmla="*/ 240 h 380"/>
              <a:gd name="T78" fmla="*/ 381 w 413"/>
              <a:gd name="T79" fmla="*/ 41 h 380"/>
              <a:gd name="T80" fmla="*/ 373 w 413"/>
              <a:gd name="T81" fmla="*/ 33 h 380"/>
              <a:gd name="T82" fmla="*/ 40 w 413"/>
              <a:gd name="T83" fmla="*/ 33 h 380"/>
              <a:gd name="T84" fmla="*/ 33 w 413"/>
              <a:gd name="T85" fmla="*/ 41 h 380"/>
              <a:gd name="T86" fmla="*/ 33 w 413"/>
              <a:gd name="T87" fmla="*/ 240 h 380"/>
              <a:gd name="T88" fmla="*/ 40 w 413"/>
              <a:gd name="T89" fmla="*/ 247 h 380"/>
              <a:gd name="T90" fmla="*/ 47 w 413"/>
              <a:gd name="T91" fmla="*/ 48 h 380"/>
              <a:gd name="T92" fmla="*/ 366 w 413"/>
              <a:gd name="T93" fmla="*/ 48 h 380"/>
              <a:gd name="T94" fmla="*/ 366 w 413"/>
              <a:gd name="T95" fmla="*/ 233 h 380"/>
              <a:gd name="T96" fmla="*/ 47 w 413"/>
              <a:gd name="T97" fmla="*/ 233 h 380"/>
              <a:gd name="T98" fmla="*/ 47 w 413"/>
              <a:gd name="T99" fmla="*/ 48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13" h="380">
                <a:moveTo>
                  <a:pt x="406" y="0"/>
                </a:move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273"/>
                  <a:pt x="0" y="273"/>
                  <a:pt x="0" y="273"/>
                </a:cubicBezTo>
                <a:cubicBezTo>
                  <a:pt x="0" y="277"/>
                  <a:pt x="3" y="281"/>
                  <a:pt x="7" y="281"/>
                </a:cubicBezTo>
                <a:cubicBezTo>
                  <a:pt x="133" y="281"/>
                  <a:pt x="133" y="281"/>
                  <a:pt x="133" y="281"/>
                </a:cubicBezTo>
                <a:cubicBezTo>
                  <a:pt x="133" y="332"/>
                  <a:pt x="133" y="332"/>
                  <a:pt x="133" y="332"/>
                </a:cubicBezTo>
                <a:cubicBezTo>
                  <a:pt x="73" y="332"/>
                  <a:pt x="73" y="332"/>
                  <a:pt x="73" y="332"/>
                </a:cubicBezTo>
                <a:cubicBezTo>
                  <a:pt x="69" y="332"/>
                  <a:pt x="65" y="336"/>
                  <a:pt x="65" y="340"/>
                </a:cubicBezTo>
                <a:cubicBezTo>
                  <a:pt x="65" y="373"/>
                  <a:pt x="65" y="373"/>
                  <a:pt x="65" y="373"/>
                </a:cubicBezTo>
                <a:cubicBezTo>
                  <a:pt x="65" y="377"/>
                  <a:pt x="69" y="380"/>
                  <a:pt x="73" y="380"/>
                </a:cubicBezTo>
                <a:cubicBezTo>
                  <a:pt x="339" y="380"/>
                  <a:pt x="339" y="380"/>
                  <a:pt x="339" y="380"/>
                </a:cubicBezTo>
                <a:cubicBezTo>
                  <a:pt x="343" y="380"/>
                  <a:pt x="346" y="377"/>
                  <a:pt x="346" y="373"/>
                </a:cubicBezTo>
                <a:cubicBezTo>
                  <a:pt x="346" y="340"/>
                  <a:pt x="346" y="340"/>
                  <a:pt x="346" y="340"/>
                </a:cubicBezTo>
                <a:cubicBezTo>
                  <a:pt x="346" y="336"/>
                  <a:pt x="343" y="332"/>
                  <a:pt x="339" y="332"/>
                </a:cubicBezTo>
                <a:cubicBezTo>
                  <a:pt x="280" y="332"/>
                  <a:pt x="280" y="332"/>
                  <a:pt x="280" y="332"/>
                </a:cubicBezTo>
                <a:cubicBezTo>
                  <a:pt x="280" y="281"/>
                  <a:pt x="280" y="281"/>
                  <a:pt x="280" y="281"/>
                </a:cubicBezTo>
                <a:cubicBezTo>
                  <a:pt x="406" y="281"/>
                  <a:pt x="406" y="281"/>
                  <a:pt x="406" y="281"/>
                </a:cubicBezTo>
                <a:cubicBezTo>
                  <a:pt x="410" y="281"/>
                  <a:pt x="413" y="277"/>
                  <a:pt x="413" y="273"/>
                </a:cubicBezTo>
                <a:cubicBezTo>
                  <a:pt x="413" y="7"/>
                  <a:pt x="413" y="7"/>
                  <a:pt x="413" y="7"/>
                </a:cubicBezTo>
                <a:cubicBezTo>
                  <a:pt x="413" y="3"/>
                  <a:pt x="410" y="0"/>
                  <a:pt x="406" y="0"/>
                </a:cubicBezTo>
                <a:close/>
                <a:moveTo>
                  <a:pt x="331" y="366"/>
                </a:moveTo>
                <a:cubicBezTo>
                  <a:pt x="80" y="366"/>
                  <a:pt x="80" y="366"/>
                  <a:pt x="80" y="366"/>
                </a:cubicBezTo>
                <a:cubicBezTo>
                  <a:pt x="80" y="347"/>
                  <a:pt x="80" y="347"/>
                  <a:pt x="80" y="347"/>
                </a:cubicBezTo>
                <a:cubicBezTo>
                  <a:pt x="331" y="347"/>
                  <a:pt x="331" y="347"/>
                  <a:pt x="331" y="347"/>
                </a:cubicBezTo>
                <a:lnTo>
                  <a:pt x="331" y="366"/>
                </a:lnTo>
                <a:close/>
                <a:moveTo>
                  <a:pt x="266" y="332"/>
                </a:moveTo>
                <a:cubicBezTo>
                  <a:pt x="148" y="332"/>
                  <a:pt x="148" y="332"/>
                  <a:pt x="148" y="332"/>
                </a:cubicBezTo>
                <a:cubicBezTo>
                  <a:pt x="148" y="281"/>
                  <a:pt x="148" y="281"/>
                  <a:pt x="148" y="281"/>
                </a:cubicBezTo>
                <a:cubicBezTo>
                  <a:pt x="266" y="281"/>
                  <a:pt x="266" y="281"/>
                  <a:pt x="266" y="281"/>
                </a:cubicBezTo>
                <a:lnTo>
                  <a:pt x="266" y="332"/>
                </a:lnTo>
                <a:close/>
                <a:moveTo>
                  <a:pt x="399" y="266"/>
                </a:moveTo>
                <a:cubicBezTo>
                  <a:pt x="15" y="266"/>
                  <a:pt x="15" y="266"/>
                  <a:pt x="15" y="266"/>
                </a:cubicBezTo>
                <a:cubicBezTo>
                  <a:pt x="15" y="15"/>
                  <a:pt x="15" y="15"/>
                  <a:pt x="15" y="15"/>
                </a:cubicBezTo>
                <a:cubicBezTo>
                  <a:pt x="399" y="15"/>
                  <a:pt x="399" y="15"/>
                  <a:pt x="399" y="15"/>
                </a:cubicBezTo>
                <a:lnTo>
                  <a:pt x="399" y="266"/>
                </a:lnTo>
                <a:close/>
                <a:moveTo>
                  <a:pt x="40" y="247"/>
                </a:moveTo>
                <a:cubicBezTo>
                  <a:pt x="373" y="247"/>
                  <a:pt x="373" y="247"/>
                  <a:pt x="373" y="247"/>
                </a:cubicBezTo>
                <a:cubicBezTo>
                  <a:pt x="377" y="247"/>
                  <a:pt x="381" y="244"/>
                  <a:pt x="381" y="240"/>
                </a:cubicBezTo>
                <a:cubicBezTo>
                  <a:pt x="381" y="41"/>
                  <a:pt x="381" y="41"/>
                  <a:pt x="381" y="41"/>
                </a:cubicBezTo>
                <a:cubicBezTo>
                  <a:pt x="381" y="37"/>
                  <a:pt x="377" y="33"/>
                  <a:pt x="373" y="33"/>
                </a:cubicBezTo>
                <a:cubicBezTo>
                  <a:pt x="40" y="33"/>
                  <a:pt x="40" y="33"/>
                  <a:pt x="40" y="33"/>
                </a:cubicBezTo>
                <a:cubicBezTo>
                  <a:pt x="36" y="33"/>
                  <a:pt x="33" y="37"/>
                  <a:pt x="33" y="41"/>
                </a:cubicBezTo>
                <a:cubicBezTo>
                  <a:pt x="33" y="240"/>
                  <a:pt x="33" y="240"/>
                  <a:pt x="33" y="240"/>
                </a:cubicBezTo>
                <a:cubicBezTo>
                  <a:pt x="33" y="244"/>
                  <a:pt x="36" y="247"/>
                  <a:pt x="40" y="247"/>
                </a:cubicBezTo>
                <a:close/>
                <a:moveTo>
                  <a:pt x="47" y="48"/>
                </a:moveTo>
                <a:cubicBezTo>
                  <a:pt x="366" y="48"/>
                  <a:pt x="366" y="48"/>
                  <a:pt x="366" y="48"/>
                </a:cubicBezTo>
                <a:cubicBezTo>
                  <a:pt x="366" y="233"/>
                  <a:pt x="366" y="233"/>
                  <a:pt x="366" y="233"/>
                </a:cubicBezTo>
                <a:cubicBezTo>
                  <a:pt x="47" y="233"/>
                  <a:pt x="47" y="233"/>
                  <a:pt x="47" y="233"/>
                </a:cubicBezTo>
                <a:lnTo>
                  <a:pt x="47" y="4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63"/>
            <a:endParaRPr lang="en-US">
              <a:solidFill>
                <a:srgbClr val="FFFFFF"/>
              </a:solidFill>
              <a:latin typeface="Segoe UI"/>
            </a:endParaRPr>
          </a:p>
        </p:txBody>
      </p:sp>
      <p:cxnSp>
        <p:nvCxnSpPr>
          <p:cNvPr id="96" name="Straight Connector 16"/>
          <p:cNvCxnSpPr/>
          <p:nvPr/>
        </p:nvCxnSpPr>
        <p:spPr>
          <a:xfrm>
            <a:off x="1065212" y="2714510"/>
            <a:ext cx="2057399" cy="0"/>
          </a:xfrm>
          <a:prstGeom prst="line">
            <a:avLst/>
          </a:prstGeom>
          <a:noFill/>
          <a:ln w="2857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97" name="Straight Connector 17"/>
          <p:cNvCxnSpPr>
            <a:endCxn id="103" idx="6"/>
          </p:cNvCxnSpPr>
          <p:nvPr/>
        </p:nvCxnSpPr>
        <p:spPr>
          <a:xfrm>
            <a:off x="4504029" y="2536696"/>
            <a:ext cx="0" cy="405125"/>
          </a:xfrm>
          <a:prstGeom prst="line">
            <a:avLst/>
          </a:prstGeom>
          <a:noFill/>
          <a:ln w="2857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98" name="Straight Connector 20"/>
          <p:cNvCxnSpPr/>
          <p:nvPr/>
        </p:nvCxnSpPr>
        <p:spPr>
          <a:xfrm>
            <a:off x="5874082" y="3658856"/>
            <a:ext cx="1716125" cy="0"/>
          </a:xfrm>
          <a:prstGeom prst="line">
            <a:avLst/>
          </a:prstGeom>
          <a:noFill/>
          <a:ln w="2857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99" name="Straight Connector 21"/>
          <p:cNvCxnSpPr/>
          <p:nvPr/>
        </p:nvCxnSpPr>
        <p:spPr>
          <a:xfrm>
            <a:off x="4494212" y="3670788"/>
            <a:ext cx="728561" cy="0"/>
          </a:xfrm>
          <a:prstGeom prst="line">
            <a:avLst/>
          </a:prstGeom>
          <a:noFill/>
          <a:ln w="2857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00" name="Straight Connector 24"/>
          <p:cNvCxnSpPr/>
          <p:nvPr/>
        </p:nvCxnSpPr>
        <p:spPr>
          <a:xfrm>
            <a:off x="3765651" y="2714510"/>
            <a:ext cx="728561" cy="0"/>
          </a:xfrm>
          <a:prstGeom prst="line">
            <a:avLst/>
          </a:prstGeom>
          <a:noFill/>
          <a:ln w="2857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01" name="Straight Connector 25"/>
          <p:cNvCxnSpPr/>
          <p:nvPr/>
        </p:nvCxnSpPr>
        <p:spPr>
          <a:xfrm>
            <a:off x="1666650" y="2160951"/>
            <a:ext cx="0" cy="553559"/>
          </a:xfrm>
          <a:prstGeom prst="line">
            <a:avLst/>
          </a:prstGeom>
          <a:noFill/>
          <a:ln w="2857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02" name="Straight Connector 27"/>
          <p:cNvCxnSpPr/>
          <p:nvPr/>
        </p:nvCxnSpPr>
        <p:spPr>
          <a:xfrm>
            <a:off x="7264689" y="3658856"/>
            <a:ext cx="0" cy="553559"/>
          </a:xfrm>
          <a:prstGeom prst="line">
            <a:avLst/>
          </a:prstGeom>
          <a:noFill/>
          <a:ln w="28575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103" name="Freeform 77"/>
          <p:cNvSpPr>
            <a:spLocks noEditPoints="1"/>
          </p:cNvSpPr>
          <p:nvPr/>
        </p:nvSpPr>
        <p:spPr bwMode="auto">
          <a:xfrm>
            <a:off x="4232042" y="2941821"/>
            <a:ext cx="649310" cy="445527"/>
          </a:xfrm>
          <a:custGeom>
            <a:avLst/>
            <a:gdLst>
              <a:gd name="T0" fmla="*/ 340 w 413"/>
              <a:gd name="T1" fmla="*/ 283 h 283"/>
              <a:gd name="T2" fmla="*/ 73 w 413"/>
              <a:gd name="T3" fmla="*/ 283 h 283"/>
              <a:gd name="T4" fmla="*/ 72 w 413"/>
              <a:gd name="T5" fmla="*/ 283 h 283"/>
              <a:gd name="T6" fmla="*/ 0 w 413"/>
              <a:gd name="T7" fmla="*/ 209 h 283"/>
              <a:gd name="T8" fmla="*/ 70 w 413"/>
              <a:gd name="T9" fmla="*/ 135 h 283"/>
              <a:gd name="T10" fmla="*/ 66 w 413"/>
              <a:gd name="T11" fmla="*/ 107 h 283"/>
              <a:gd name="T12" fmla="*/ 173 w 413"/>
              <a:gd name="T13" fmla="*/ 0 h 283"/>
              <a:gd name="T14" fmla="*/ 273 w 413"/>
              <a:gd name="T15" fmla="*/ 69 h 283"/>
              <a:gd name="T16" fmla="*/ 273 w 413"/>
              <a:gd name="T17" fmla="*/ 69 h 283"/>
              <a:gd name="T18" fmla="*/ 346 w 413"/>
              <a:gd name="T19" fmla="*/ 135 h 283"/>
              <a:gd name="T20" fmla="*/ 413 w 413"/>
              <a:gd name="T21" fmla="*/ 209 h 283"/>
              <a:gd name="T22" fmla="*/ 341 w 413"/>
              <a:gd name="T23" fmla="*/ 283 h 283"/>
              <a:gd name="T24" fmla="*/ 340 w 413"/>
              <a:gd name="T25" fmla="*/ 283 h 283"/>
              <a:gd name="T26" fmla="*/ 73 w 413"/>
              <a:gd name="T27" fmla="*/ 268 h 283"/>
              <a:gd name="T28" fmla="*/ 339 w 413"/>
              <a:gd name="T29" fmla="*/ 268 h 283"/>
              <a:gd name="T30" fmla="*/ 340 w 413"/>
              <a:gd name="T31" fmla="*/ 268 h 283"/>
              <a:gd name="T32" fmla="*/ 398 w 413"/>
              <a:gd name="T33" fmla="*/ 209 h 283"/>
              <a:gd name="T34" fmla="*/ 339 w 413"/>
              <a:gd name="T35" fmla="*/ 150 h 283"/>
              <a:gd name="T36" fmla="*/ 332 w 413"/>
              <a:gd name="T37" fmla="*/ 142 h 283"/>
              <a:gd name="T38" fmla="*/ 273 w 413"/>
              <a:gd name="T39" fmla="*/ 83 h 283"/>
              <a:gd name="T40" fmla="*/ 268 w 413"/>
              <a:gd name="T41" fmla="*/ 84 h 283"/>
              <a:gd name="T42" fmla="*/ 261 w 413"/>
              <a:gd name="T43" fmla="*/ 79 h 283"/>
              <a:gd name="T44" fmla="*/ 173 w 413"/>
              <a:gd name="T45" fmla="*/ 15 h 283"/>
              <a:gd name="T46" fmla="*/ 81 w 413"/>
              <a:gd name="T47" fmla="*/ 107 h 283"/>
              <a:gd name="T48" fmla="*/ 87 w 413"/>
              <a:gd name="T49" fmla="*/ 140 h 283"/>
              <a:gd name="T50" fmla="*/ 86 w 413"/>
              <a:gd name="T51" fmla="*/ 147 h 283"/>
              <a:gd name="T52" fmla="*/ 79 w 413"/>
              <a:gd name="T53" fmla="*/ 150 h 283"/>
              <a:gd name="T54" fmla="*/ 73 w 413"/>
              <a:gd name="T55" fmla="*/ 150 h 283"/>
              <a:gd name="T56" fmla="*/ 14 w 413"/>
              <a:gd name="T57" fmla="*/ 209 h 283"/>
              <a:gd name="T58" fmla="*/ 73 w 413"/>
              <a:gd name="T59" fmla="*/ 268 h 283"/>
              <a:gd name="T60" fmla="*/ 73 w 413"/>
              <a:gd name="T61" fmla="*/ 268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13" h="283">
                <a:moveTo>
                  <a:pt x="340" y="283"/>
                </a:moveTo>
                <a:cubicBezTo>
                  <a:pt x="73" y="283"/>
                  <a:pt x="73" y="283"/>
                  <a:pt x="73" y="283"/>
                </a:cubicBezTo>
                <a:cubicBezTo>
                  <a:pt x="73" y="283"/>
                  <a:pt x="72" y="283"/>
                  <a:pt x="72" y="283"/>
                </a:cubicBezTo>
                <a:cubicBezTo>
                  <a:pt x="32" y="282"/>
                  <a:pt x="0" y="249"/>
                  <a:pt x="0" y="209"/>
                </a:cubicBezTo>
                <a:cubicBezTo>
                  <a:pt x="0" y="169"/>
                  <a:pt x="31" y="137"/>
                  <a:pt x="70" y="135"/>
                </a:cubicBezTo>
                <a:cubicBezTo>
                  <a:pt x="67" y="126"/>
                  <a:pt x="66" y="117"/>
                  <a:pt x="66" y="107"/>
                </a:cubicBezTo>
                <a:cubicBezTo>
                  <a:pt x="66" y="48"/>
                  <a:pt x="114" y="0"/>
                  <a:pt x="173" y="0"/>
                </a:cubicBezTo>
                <a:cubicBezTo>
                  <a:pt x="217" y="0"/>
                  <a:pt x="257" y="27"/>
                  <a:pt x="273" y="69"/>
                </a:cubicBezTo>
                <a:cubicBezTo>
                  <a:pt x="273" y="69"/>
                  <a:pt x="273" y="69"/>
                  <a:pt x="273" y="69"/>
                </a:cubicBezTo>
                <a:cubicBezTo>
                  <a:pt x="311" y="69"/>
                  <a:pt x="343" y="98"/>
                  <a:pt x="346" y="135"/>
                </a:cubicBezTo>
                <a:cubicBezTo>
                  <a:pt x="384" y="139"/>
                  <a:pt x="413" y="171"/>
                  <a:pt x="413" y="209"/>
                </a:cubicBezTo>
                <a:cubicBezTo>
                  <a:pt x="413" y="249"/>
                  <a:pt x="381" y="282"/>
                  <a:pt x="341" y="283"/>
                </a:cubicBezTo>
                <a:cubicBezTo>
                  <a:pt x="340" y="283"/>
                  <a:pt x="340" y="283"/>
                  <a:pt x="340" y="283"/>
                </a:cubicBezTo>
                <a:close/>
                <a:moveTo>
                  <a:pt x="73" y="268"/>
                </a:moveTo>
                <a:cubicBezTo>
                  <a:pt x="339" y="268"/>
                  <a:pt x="339" y="268"/>
                  <a:pt x="339" y="268"/>
                </a:cubicBezTo>
                <a:cubicBezTo>
                  <a:pt x="339" y="268"/>
                  <a:pt x="340" y="268"/>
                  <a:pt x="340" y="268"/>
                </a:cubicBezTo>
                <a:cubicBezTo>
                  <a:pt x="372" y="268"/>
                  <a:pt x="398" y="241"/>
                  <a:pt x="398" y="209"/>
                </a:cubicBezTo>
                <a:cubicBezTo>
                  <a:pt x="398" y="176"/>
                  <a:pt x="372" y="150"/>
                  <a:pt x="339" y="150"/>
                </a:cubicBezTo>
                <a:cubicBezTo>
                  <a:pt x="335" y="150"/>
                  <a:pt x="332" y="146"/>
                  <a:pt x="332" y="142"/>
                </a:cubicBezTo>
                <a:cubicBezTo>
                  <a:pt x="332" y="110"/>
                  <a:pt x="305" y="83"/>
                  <a:pt x="273" y="83"/>
                </a:cubicBezTo>
                <a:cubicBezTo>
                  <a:pt x="271" y="83"/>
                  <a:pt x="270" y="83"/>
                  <a:pt x="268" y="84"/>
                </a:cubicBezTo>
                <a:cubicBezTo>
                  <a:pt x="265" y="84"/>
                  <a:pt x="262" y="82"/>
                  <a:pt x="261" y="79"/>
                </a:cubicBezTo>
                <a:cubicBezTo>
                  <a:pt x="248" y="40"/>
                  <a:pt x="213" y="15"/>
                  <a:pt x="173" y="15"/>
                </a:cubicBezTo>
                <a:cubicBezTo>
                  <a:pt x="122" y="15"/>
                  <a:pt x="81" y="56"/>
                  <a:pt x="81" y="107"/>
                </a:cubicBezTo>
                <a:cubicBezTo>
                  <a:pt x="81" y="118"/>
                  <a:pt x="83" y="129"/>
                  <a:pt x="87" y="140"/>
                </a:cubicBezTo>
                <a:cubicBezTo>
                  <a:pt x="88" y="142"/>
                  <a:pt x="87" y="145"/>
                  <a:pt x="86" y="147"/>
                </a:cubicBezTo>
                <a:cubicBezTo>
                  <a:pt x="84" y="149"/>
                  <a:pt x="82" y="150"/>
                  <a:pt x="79" y="150"/>
                </a:cubicBezTo>
                <a:cubicBezTo>
                  <a:pt x="77" y="150"/>
                  <a:pt x="75" y="150"/>
                  <a:pt x="73" y="150"/>
                </a:cubicBezTo>
                <a:cubicBezTo>
                  <a:pt x="41" y="150"/>
                  <a:pt x="14" y="176"/>
                  <a:pt x="14" y="209"/>
                </a:cubicBezTo>
                <a:cubicBezTo>
                  <a:pt x="14" y="241"/>
                  <a:pt x="41" y="268"/>
                  <a:pt x="73" y="268"/>
                </a:cubicBezTo>
                <a:cubicBezTo>
                  <a:pt x="73" y="268"/>
                  <a:pt x="73" y="268"/>
                  <a:pt x="73" y="2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63"/>
            <a:endParaRPr lang="en-US">
              <a:solidFill>
                <a:srgbClr val="FFFFFF"/>
              </a:solidFill>
              <a:latin typeface="Segoe UI"/>
            </a:endParaRPr>
          </a:p>
        </p:txBody>
      </p:sp>
      <p:cxnSp>
        <p:nvCxnSpPr>
          <p:cNvPr id="104" name="Straight Connector 28"/>
          <p:cNvCxnSpPr/>
          <p:nvPr/>
        </p:nvCxnSpPr>
        <p:spPr>
          <a:xfrm>
            <a:off x="4494212" y="3387348"/>
            <a:ext cx="0" cy="907776"/>
          </a:xfrm>
          <a:prstGeom prst="line">
            <a:avLst/>
          </a:prstGeom>
          <a:noFill/>
          <a:ln w="2857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05" name="Straight Arrow Connector 38"/>
          <p:cNvCxnSpPr/>
          <p:nvPr/>
        </p:nvCxnSpPr>
        <p:spPr>
          <a:xfrm>
            <a:off x="2208212" y="2160951"/>
            <a:ext cx="4466061" cy="2169442"/>
          </a:xfrm>
          <a:prstGeom prst="straightConnector1">
            <a:avLst/>
          </a:prstGeom>
          <a:noFill/>
          <a:ln w="19050" cap="flat" cmpd="sng" algn="ctr">
            <a:solidFill>
              <a:srgbClr val="94C949"/>
            </a:solidFill>
            <a:prstDash val="dash"/>
            <a:headEnd type="triangle" w="lg" len="lg"/>
            <a:tailEnd type="triangle" w="lg" len="lg"/>
          </a:ln>
          <a:effectLst/>
        </p:spPr>
      </p:cxnSp>
      <p:sp>
        <p:nvSpPr>
          <p:cNvPr id="106" name="Rounded Rectangular Callout 50"/>
          <p:cNvSpPr/>
          <p:nvPr/>
        </p:nvSpPr>
        <p:spPr bwMode="auto">
          <a:xfrm>
            <a:off x="2131456" y="1173398"/>
            <a:ext cx="1522808" cy="495300"/>
          </a:xfrm>
          <a:prstGeom prst="wedgeRoundRectCallout">
            <a:avLst>
              <a:gd name="adj1" fmla="val -52916"/>
              <a:gd name="adj2" fmla="val 93962"/>
              <a:gd name="adj3" fmla="val 16667"/>
            </a:avLst>
          </a:prstGeom>
          <a:solidFill>
            <a:srgbClr val="8E499C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98824"/>
                  </a:srgb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DA Client</a:t>
            </a:r>
          </a:p>
        </p:txBody>
      </p:sp>
      <p:sp>
        <p:nvSpPr>
          <p:cNvPr id="107" name="Rounded Rectangular Callout 54"/>
          <p:cNvSpPr/>
          <p:nvPr/>
        </p:nvSpPr>
        <p:spPr bwMode="auto">
          <a:xfrm>
            <a:off x="265049" y="3249941"/>
            <a:ext cx="3675741" cy="1053247"/>
          </a:xfrm>
          <a:prstGeom prst="wedgeRoundRectCallout">
            <a:avLst>
              <a:gd name="adj1" fmla="val 58709"/>
              <a:gd name="adj2" fmla="val -34211"/>
              <a:gd name="adj3" fmla="val 16667"/>
            </a:avLst>
          </a:prstGeom>
          <a:solidFill>
            <a:schemeClr val="accent3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98824"/>
                  </a:srgb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IPv6 in IPv4 </a:t>
            </a:r>
            <a:r>
              <a:rPr lang="en-US" sz="2200" kern="0" dirty="0">
                <a:solidFill>
                  <a:srgbClr val="FFFFFF">
                    <a:alpha val="98824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Tunnel</a:t>
            </a:r>
            <a:br>
              <a:rPr lang="en-US" sz="2200" kern="0" dirty="0">
                <a:solidFill>
                  <a:srgbClr val="FFFFFF">
                    <a:alpha val="98824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2200" kern="0" dirty="0">
                <a:solidFill>
                  <a:srgbClr val="FFFFFF">
                    <a:alpha val="98824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(6to4, </a:t>
            </a:r>
            <a:r>
              <a:rPr lang="en-US" sz="2200" kern="0" dirty="0" err="1">
                <a:solidFill>
                  <a:srgbClr val="FFFFFF">
                    <a:alpha val="98824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Teredo</a:t>
            </a:r>
            <a:r>
              <a:rPr lang="en-US" sz="2200" kern="0" dirty="0">
                <a:solidFill>
                  <a:srgbClr val="FFFFFF">
                    <a:alpha val="98824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o IP-HTTPS)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98824"/>
                </a:srgb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8" name="Group 31"/>
          <p:cNvGrpSpPr/>
          <p:nvPr/>
        </p:nvGrpSpPr>
        <p:grpSpPr>
          <a:xfrm>
            <a:off x="8715847" y="5028325"/>
            <a:ext cx="652589" cy="651308"/>
            <a:chOff x="9192144" y="5138150"/>
            <a:chExt cx="652589" cy="651308"/>
          </a:xfrm>
        </p:grpSpPr>
        <p:sp>
          <p:nvSpPr>
            <p:cNvPr id="109" name="Freeform 88"/>
            <p:cNvSpPr>
              <a:spLocks noEditPoints="1"/>
            </p:cNvSpPr>
            <p:nvPr/>
          </p:nvSpPr>
          <p:spPr bwMode="auto">
            <a:xfrm>
              <a:off x="9193425" y="5138150"/>
              <a:ext cx="651308" cy="651308"/>
            </a:xfrm>
            <a:custGeom>
              <a:avLst/>
              <a:gdLst>
                <a:gd name="T0" fmla="*/ 207 w 414"/>
                <a:gd name="T1" fmla="*/ 0 h 414"/>
                <a:gd name="T2" fmla="*/ 0 w 414"/>
                <a:gd name="T3" fmla="*/ 207 h 414"/>
                <a:gd name="T4" fmla="*/ 207 w 414"/>
                <a:gd name="T5" fmla="*/ 414 h 414"/>
                <a:gd name="T6" fmla="*/ 414 w 414"/>
                <a:gd name="T7" fmla="*/ 207 h 414"/>
                <a:gd name="T8" fmla="*/ 207 w 414"/>
                <a:gd name="T9" fmla="*/ 0 h 414"/>
                <a:gd name="T10" fmla="*/ 207 w 414"/>
                <a:gd name="T11" fmla="*/ 399 h 414"/>
                <a:gd name="T12" fmla="*/ 15 w 414"/>
                <a:gd name="T13" fmla="*/ 207 h 414"/>
                <a:gd name="T14" fmla="*/ 207 w 414"/>
                <a:gd name="T15" fmla="*/ 15 h 414"/>
                <a:gd name="T16" fmla="*/ 399 w 414"/>
                <a:gd name="T17" fmla="*/ 207 h 414"/>
                <a:gd name="T18" fmla="*/ 207 w 414"/>
                <a:gd name="T19" fmla="*/ 399 h 414"/>
                <a:gd name="T20" fmla="*/ 299 w 414"/>
                <a:gd name="T21" fmla="*/ 174 h 414"/>
                <a:gd name="T22" fmla="*/ 314 w 414"/>
                <a:gd name="T23" fmla="*/ 174 h 414"/>
                <a:gd name="T24" fmla="*/ 314 w 414"/>
                <a:gd name="T25" fmla="*/ 307 h 414"/>
                <a:gd name="T26" fmla="*/ 306 w 414"/>
                <a:gd name="T27" fmla="*/ 314 h 414"/>
                <a:gd name="T28" fmla="*/ 173 w 414"/>
                <a:gd name="T29" fmla="*/ 314 h 414"/>
                <a:gd name="T30" fmla="*/ 173 w 414"/>
                <a:gd name="T31" fmla="*/ 300 h 414"/>
                <a:gd name="T32" fmla="*/ 288 w 414"/>
                <a:gd name="T33" fmla="*/ 300 h 414"/>
                <a:gd name="T34" fmla="*/ 108 w 414"/>
                <a:gd name="T35" fmla="*/ 120 h 414"/>
                <a:gd name="T36" fmla="*/ 119 w 414"/>
                <a:gd name="T37" fmla="*/ 109 h 414"/>
                <a:gd name="T38" fmla="*/ 299 w 414"/>
                <a:gd name="T39" fmla="*/ 289 h 414"/>
                <a:gd name="T40" fmla="*/ 299 w 414"/>
                <a:gd name="T41" fmla="*/ 17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4" h="414">
                  <a:moveTo>
                    <a:pt x="207" y="0"/>
                  </a:moveTo>
                  <a:cubicBezTo>
                    <a:pt x="93" y="0"/>
                    <a:pt x="0" y="93"/>
                    <a:pt x="0" y="207"/>
                  </a:cubicBezTo>
                  <a:cubicBezTo>
                    <a:pt x="0" y="321"/>
                    <a:pt x="93" y="414"/>
                    <a:pt x="207" y="414"/>
                  </a:cubicBezTo>
                  <a:cubicBezTo>
                    <a:pt x="321" y="414"/>
                    <a:pt x="414" y="321"/>
                    <a:pt x="414" y="207"/>
                  </a:cubicBezTo>
                  <a:cubicBezTo>
                    <a:pt x="414" y="93"/>
                    <a:pt x="321" y="0"/>
                    <a:pt x="207" y="0"/>
                  </a:cubicBezTo>
                  <a:close/>
                  <a:moveTo>
                    <a:pt x="207" y="399"/>
                  </a:moveTo>
                  <a:cubicBezTo>
                    <a:pt x="101" y="399"/>
                    <a:pt x="15" y="313"/>
                    <a:pt x="15" y="207"/>
                  </a:cubicBezTo>
                  <a:cubicBezTo>
                    <a:pt x="15" y="101"/>
                    <a:pt x="101" y="15"/>
                    <a:pt x="207" y="15"/>
                  </a:cubicBezTo>
                  <a:cubicBezTo>
                    <a:pt x="313" y="15"/>
                    <a:pt x="399" y="101"/>
                    <a:pt x="399" y="207"/>
                  </a:cubicBezTo>
                  <a:cubicBezTo>
                    <a:pt x="399" y="313"/>
                    <a:pt x="313" y="399"/>
                    <a:pt x="207" y="399"/>
                  </a:cubicBezTo>
                  <a:close/>
                  <a:moveTo>
                    <a:pt x="299" y="174"/>
                  </a:moveTo>
                  <a:cubicBezTo>
                    <a:pt x="314" y="174"/>
                    <a:pt x="314" y="174"/>
                    <a:pt x="314" y="174"/>
                  </a:cubicBezTo>
                  <a:cubicBezTo>
                    <a:pt x="314" y="307"/>
                    <a:pt x="314" y="307"/>
                    <a:pt x="314" y="307"/>
                  </a:cubicBezTo>
                  <a:cubicBezTo>
                    <a:pt x="314" y="311"/>
                    <a:pt x="310" y="314"/>
                    <a:pt x="306" y="314"/>
                  </a:cubicBezTo>
                  <a:cubicBezTo>
                    <a:pt x="173" y="314"/>
                    <a:pt x="173" y="314"/>
                    <a:pt x="173" y="314"/>
                  </a:cubicBezTo>
                  <a:cubicBezTo>
                    <a:pt x="173" y="300"/>
                    <a:pt x="173" y="300"/>
                    <a:pt x="173" y="300"/>
                  </a:cubicBezTo>
                  <a:cubicBezTo>
                    <a:pt x="288" y="300"/>
                    <a:pt x="288" y="300"/>
                    <a:pt x="288" y="300"/>
                  </a:cubicBezTo>
                  <a:cubicBezTo>
                    <a:pt x="108" y="120"/>
                    <a:pt x="108" y="120"/>
                    <a:pt x="108" y="120"/>
                  </a:cubicBezTo>
                  <a:cubicBezTo>
                    <a:pt x="119" y="109"/>
                    <a:pt x="119" y="109"/>
                    <a:pt x="119" y="109"/>
                  </a:cubicBezTo>
                  <a:cubicBezTo>
                    <a:pt x="299" y="289"/>
                    <a:pt x="299" y="289"/>
                    <a:pt x="299" y="289"/>
                  </a:cubicBezTo>
                  <a:lnTo>
                    <a:pt x="299" y="1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3"/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10" name="Freeform 88"/>
            <p:cNvSpPr>
              <a:spLocks noEditPoints="1"/>
            </p:cNvSpPr>
            <p:nvPr/>
          </p:nvSpPr>
          <p:spPr bwMode="auto">
            <a:xfrm rot="10800000">
              <a:off x="9192144" y="5138150"/>
              <a:ext cx="651308" cy="651308"/>
            </a:xfrm>
            <a:custGeom>
              <a:avLst/>
              <a:gdLst>
                <a:gd name="T0" fmla="*/ 207 w 414"/>
                <a:gd name="T1" fmla="*/ 0 h 414"/>
                <a:gd name="T2" fmla="*/ 0 w 414"/>
                <a:gd name="T3" fmla="*/ 207 h 414"/>
                <a:gd name="T4" fmla="*/ 207 w 414"/>
                <a:gd name="T5" fmla="*/ 414 h 414"/>
                <a:gd name="T6" fmla="*/ 414 w 414"/>
                <a:gd name="T7" fmla="*/ 207 h 414"/>
                <a:gd name="T8" fmla="*/ 207 w 414"/>
                <a:gd name="T9" fmla="*/ 0 h 414"/>
                <a:gd name="T10" fmla="*/ 207 w 414"/>
                <a:gd name="T11" fmla="*/ 399 h 414"/>
                <a:gd name="T12" fmla="*/ 15 w 414"/>
                <a:gd name="T13" fmla="*/ 207 h 414"/>
                <a:gd name="T14" fmla="*/ 207 w 414"/>
                <a:gd name="T15" fmla="*/ 15 h 414"/>
                <a:gd name="T16" fmla="*/ 399 w 414"/>
                <a:gd name="T17" fmla="*/ 207 h 414"/>
                <a:gd name="T18" fmla="*/ 207 w 414"/>
                <a:gd name="T19" fmla="*/ 399 h 414"/>
                <a:gd name="T20" fmla="*/ 299 w 414"/>
                <a:gd name="T21" fmla="*/ 174 h 414"/>
                <a:gd name="T22" fmla="*/ 314 w 414"/>
                <a:gd name="T23" fmla="*/ 174 h 414"/>
                <a:gd name="T24" fmla="*/ 314 w 414"/>
                <a:gd name="T25" fmla="*/ 307 h 414"/>
                <a:gd name="T26" fmla="*/ 306 w 414"/>
                <a:gd name="T27" fmla="*/ 314 h 414"/>
                <a:gd name="T28" fmla="*/ 173 w 414"/>
                <a:gd name="T29" fmla="*/ 314 h 414"/>
                <a:gd name="T30" fmla="*/ 173 w 414"/>
                <a:gd name="T31" fmla="*/ 300 h 414"/>
                <a:gd name="T32" fmla="*/ 288 w 414"/>
                <a:gd name="T33" fmla="*/ 300 h 414"/>
                <a:gd name="T34" fmla="*/ 108 w 414"/>
                <a:gd name="T35" fmla="*/ 120 h 414"/>
                <a:gd name="T36" fmla="*/ 119 w 414"/>
                <a:gd name="T37" fmla="*/ 109 h 414"/>
                <a:gd name="T38" fmla="*/ 299 w 414"/>
                <a:gd name="T39" fmla="*/ 289 h 414"/>
                <a:gd name="T40" fmla="*/ 299 w 414"/>
                <a:gd name="T41" fmla="*/ 17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4" h="414">
                  <a:moveTo>
                    <a:pt x="207" y="0"/>
                  </a:moveTo>
                  <a:cubicBezTo>
                    <a:pt x="93" y="0"/>
                    <a:pt x="0" y="93"/>
                    <a:pt x="0" y="207"/>
                  </a:cubicBezTo>
                  <a:cubicBezTo>
                    <a:pt x="0" y="321"/>
                    <a:pt x="93" y="414"/>
                    <a:pt x="207" y="414"/>
                  </a:cubicBezTo>
                  <a:cubicBezTo>
                    <a:pt x="321" y="414"/>
                    <a:pt x="414" y="321"/>
                    <a:pt x="414" y="207"/>
                  </a:cubicBezTo>
                  <a:cubicBezTo>
                    <a:pt x="414" y="93"/>
                    <a:pt x="321" y="0"/>
                    <a:pt x="207" y="0"/>
                  </a:cubicBezTo>
                  <a:close/>
                  <a:moveTo>
                    <a:pt x="207" y="399"/>
                  </a:moveTo>
                  <a:cubicBezTo>
                    <a:pt x="101" y="399"/>
                    <a:pt x="15" y="313"/>
                    <a:pt x="15" y="207"/>
                  </a:cubicBezTo>
                  <a:cubicBezTo>
                    <a:pt x="15" y="101"/>
                    <a:pt x="101" y="15"/>
                    <a:pt x="207" y="15"/>
                  </a:cubicBezTo>
                  <a:cubicBezTo>
                    <a:pt x="313" y="15"/>
                    <a:pt x="399" y="101"/>
                    <a:pt x="399" y="207"/>
                  </a:cubicBezTo>
                  <a:cubicBezTo>
                    <a:pt x="399" y="313"/>
                    <a:pt x="313" y="399"/>
                    <a:pt x="207" y="399"/>
                  </a:cubicBezTo>
                  <a:close/>
                  <a:moveTo>
                    <a:pt x="299" y="174"/>
                  </a:moveTo>
                  <a:cubicBezTo>
                    <a:pt x="314" y="174"/>
                    <a:pt x="314" y="174"/>
                    <a:pt x="314" y="174"/>
                  </a:cubicBezTo>
                  <a:cubicBezTo>
                    <a:pt x="314" y="307"/>
                    <a:pt x="314" y="307"/>
                    <a:pt x="314" y="307"/>
                  </a:cubicBezTo>
                  <a:cubicBezTo>
                    <a:pt x="314" y="311"/>
                    <a:pt x="310" y="314"/>
                    <a:pt x="306" y="314"/>
                  </a:cubicBezTo>
                  <a:cubicBezTo>
                    <a:pt x="173" y="314"/>
                    <a:pt x="173" y="314"/>
                    <a:pt x="173" y="314"/>
                  </a:cubicBezTo>
                  <a:cubicBezTo>
                    <a:pt x="173" y="300"/>
                    <a:pt x="173" y="300"/>
                    <a:pt x="173" y="300"/>
                  </a:cubicBezTo>
                  <a:cubicBezTo>
                    <a:pt x="288" y="300"/>
                    <a:pt x="288" y="300"/>
                    <a:pt x="288" y="300"/>
                  </a:cubicBezTo>
                  <a:cubicBezTo>
                    <a:pt x="108" y="120"/>
                    <a:pt x="108" y="120"/>
                    <a:pt x="108" y="120"/>
                  </a:cubicBezTo>
                  <a:cubicBezTo>
                    <a:pt x="119" y="109"/>
                    <a:pt x="119" y="109"/>
                    <a:pt x="119" y="109"/>
                  </a:cubicBezTo>
                  <a:cubicBezTo>
                    <a:pt x="299" y="289"/>
                    <a:pt x="299" y="289"/>
                    <a:pt x="299" y="289"/>
                  </a:cubicBezTo>
                  <a:lnTo>
                    <a:pt x="299" y="1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3"/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</p:grpSp>
      <p:cxnSp>
        <p:nvCxnSpPr>
          <p:cNvPr id="111" name="Straight Connector 34"/>
          <p:cNvCxnSpPr/>
          <p:nvPr/>
        </p:nvCxnSpPr>
        <p:spPr>
          <a:xfrm>
            <a:off x="6658447" y="5353979"/>
            <a:ext cx="2057399" cy="0"/>
          </a:xfrm>
          <a:prstGeom prst="line">
            <a:avLst/>
          </a:prstGeom>
          <a:noFill/>
          <a:ln w="2857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12" name="Straight Connector 35"/>
          <p:cNvCxnSpPr/>
          <p:nvPr/>
        </p:nvCxnSpPr>
        <p:spPr>
          <a:xfrm>
            <a:off x="7259885" y="4800420"/>
            <a:ext cx="0" cy="553559"/>
          </a:xfrm>
          <a:prstGeom prst="line">
            <a:avLst/>
          </a:prstGeom>
          <a:noFill/>
          <a:ln w="2857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13" name="Straight Connector 36"/>
          <p:cNvCxnSpPr/>
          <p:nvPr/>
        </p:nvCxnSpPr>
        <p:spPr>
          <a:xfrm>
            <a:off x="10105533" y="5176165"/>
            <a:ext cx="0" cy="405125"/>
          </a:xfrm>
          <a:prstGeom prst="line">
            <a:avLst/>
          </a:prstGeom>
          <a:noFill/>
          <a:ln w="2857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14" name="Straight Connector 37"/>
          <p:cNvCxnSpPr/>
          <p:nvPr/>
        </p:nvCxnSpPr>
        <p:spPr>
          <a:xfrm>
            <a:off x="9367155" y="5353979"/>
            <a:ext cx="728561" cy="0"/>
          </a:xfrm>
          <a:prstGeom prst="line">
            <a:avLst/>
          </a:prstGeom>
          <a:noFill/>
          <a:ln w="28575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115" name="Freeform 79"/>
          <p:cNvSpPr>
            <a:spLocks noEditPoints="1"/>
          </p:cNvSpPr>
          <p:nvPr/>
        </p:nvSpPr>
        <p:spPr bwMode="auto">
          <a:xfrm>
            <a:off x="9777078" y="4578225"/>
            <a:ext cx="649975" cy="597365"/>
          </a:xfrm>
          <a:custGeom>
            <a:avLst/>
            <a:gdLst>
              <a:gd name="T0" fmla="*/ 406 w 413"/>
              <a:gd name="T1" fmla="*/ 0 h 380"/>
              <a:gd name="T2" fmla="*/ 7 w 413"/>
              <a:gd name="T3" fmla="*/ 0 h 380"/>
              <a:gd name="T4" fmla="*/ 0 w 413"/>
              <a:gd name="T5" fmla="*/ 7 h 380"/>
              <a:gd name="T6" fmla="*/ 0 w 413"/>
              <a:gd name="T7" fmla="*/ 273 h 380"/>
              <a:gd name="T8" fmla="*/ 7 w 413"/>
              <a:gd name="T9" fmla="*/ 281 h 380"/>
              <a:gd name="T10" fmla="*/ 133 w 413"/>
              <a:gd name="T11" fmla="*/ 281 h 380"/>
              <a:gd name="T12" fmla="*/ 133 w 413"/>
              <a:gd name="T13" fmla="*/ 332 h 380"/>
              <a:gd name="T14" fmla="*/ 73 w 413"/>
              <a:gd name="T15" fmla="*/ 332 h 380"/>
              <a:gd name="T16" fmla="*/ 65 w 413"/>
              <a:gd name="T17" fmla="*/ 340 h 380"/>
              <a:gd name="T18" fmla="*/ 65 w 413"/>
              <a:gd name="T19" fmla="*/ 373 h 380"/>
              <a:gd name="T20" fmla="*/ 73 w 413"/>
              <a:gd name="T21" fmla="*/ 380 h 380"/>
              <a:gd name="T22" fmla="*/ 339 w 413"/>
              <a:gd name="T23" fmla="*/ 380 h 380"/>
              <a:gd name="T24" fmla="*/ 346 w 413"/>
              <a:gd name="T25" fmla="*/ 373 h 380"/>
              <a:gd name="T26" fmla="*/ 346 w 413"/>
              <a:gd name="T27" fmla="*/ 340 h 380"/>
              <a:gd name="T28" fmla="*/ 339 w 413"/>
              <a:gd name="T29" fmla="*/ 332 h 380"/>
              <a:gd name="T30" fmla="*/ 280 w 413"/>
              <a:gd name="T31" fmla="*/ 332 h 380"/>
              <a:gd name="T32" fmla="*/ 280 w 413"/>
              <a:gd name="T33" fmla="*/ 281 h 380"/>
              <a:gd name="T34" fmla="*/ 406 w 413"/>
              <a:gd name="T35" fmla="*/ 281 h 380"/>
              <a:gd name="T36" fmla="*/ 413 w 413"/>
              <a:gd name="T37" fmla="*/ 273 h 380"/>
              <a:gd name="T38" fmla="*/ 413 w 413"/>
              <a:gd name="T39" fmla="*/ 7 h 380"/>
              <a:gd name="T40" fmla="*/ 406 w 413"/>
              <a:gd name="T41" fmla="*/ 0 h 380"/>
              <a:gd name="T42" fmla="*/ 331 w 413"/>
              <a:gd name="T43" fmla="*/ 366 h 380"/>
              <a:gd name="T44" fmla="*/ 80 w 413"/>
              <a:gd name="T45" fmla="*/ 366 h 380"/>
              <a:gd name="T46" fmla="*/ 80 w 413"/>
              <a:gd name="T47" fmla="*/ 347 h 380"/>
              <a:gd name="T48" fmla="*/ 331 w 413"/>
              <a:gd name="T49" fmla="*/ 347 h 380"/>
              <a:gd name="T50" fmla="*/ 331 w 413"/>
              <a:gd name="T51" fmla="*/ 366 h 380"/>
              <a:gd name="T52" fmla="*/ 266 w 413"/>
              <a:gd name="T53" fmla="*/ 332 h 380"/>
              <a:gd name="T54" fmla="*/ 148 w 413"/>
              <a:gd name="T55" fmla="*/ 332 h 380"/>
              <a:gd name="T56" fmla="*/ 148 w 413"/>
              <a:gd name="T57" fmla="*/ 281 h 380"/>
              <a:gd name="T58" fmla="*/ 266 w 413"/>
              <a:gd name="T59" fmla="*/ 281 h 380"/>
              <a:gd name="T60" fmla="*/ 266 w 413"/>
              <a:gd name="T61" fmla="*/ 332 h 380"/>
              <a:gd name="T62" fmla="*/ 399 w 413"/>
              <a:gd name="T63" fmla="*/ 266 h 380"/>
              <a:gd name="T64" fmla="*/ 15 w 413"/>
              <a:gd name="T65" fmla="*/ 266 h 380"/>
              <a:gd name="T66" fmla="*/ 15 w 413"/>
              <a:gd name="T67" fmla="*/ 15 h 380"/>
              <a:gd name="T68" fmla="*/ 399 w 413"/>
              <a:gd name="T69" fmla="*/ 15 h 380"/>
              <a:gd name="T70" fmla="*/ 399 w 413"/>
              <a:gd name="T71" fmla="*/ 266 h 380"/>
              <a:gd name="T72" fmla="*/ 40 w 413"/>
              <a:gd name="T73" fmla="*/ 247 h 380"/>
              <a:gd name="T74" fmla="*/ 373 w 413"/>
              <a:gd name="T75" fmla="*/ 247 h 380"/>
              <a:gd name="T76" fmla="*/ 381 w 413"/>
              <a:gd name="T77" fmla="*/ 240 h 380"/>
              <a:gd name="T78" fmla="*/ 381 w 413"/>
              <a:gd name="T79" fmla="*/ 41 h 380"/>
              <a:gd name="T80" fmla="*/ 373 w 413"/>
              <a:gd name="T81" fmla="*/ 33 h 380"/>
              <a:gd name="T82" fmla="*/ 40 w 413"/>
              <a:gd name="T83" fmla="*/ 33 h 380"/>
              <a:gd name="T84" fmla="*/ 33 w 413"/>
              <a:gd name="T85" fmla="*/ 41 h 380"/>
              <a:gd name="T86" fmla="*/ 33 w 413"/>
              <a:gd name="T87" fmla="*/ 240 h 380"/>
              <a:gd name="T88" fmla="*/ 40 w 413"/>
              <a:gd name="T89" fmla="*/ 247 h 380"/>
              <a:gd name="T90" fmla="*/ 47 w 413"/>
              <a:gd name="T91" fmla="*/ 48 h 380"/>
              <a:gd name="T92" fmla="*/ 366 w 413"/>
              <a:gd name="T93" fmla="*/ 48 h 380"/>
              <a:gd name="T94" fmla="*/ 366 w 413"/>
              <a:gd name="T95" fmla="*/ 233 h 380"/>
              <a:gd name="T96" fmla="*/ 47 w 413"/>
              <a:gd name="T97" fmla="*/ 233 h 380"/>
              <a:gd name="T98" fmla="*/ 47 w 413"/>
              <a:gd name="T99" fmla="*/ 48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13" h="380">
                <a:moveTo>
                  <a:pt x="406" y="0"/>
                </a:move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273"/>
                  <a:pt x="0" y="273"/>
                  <a:pt x="0" y="273"/>
                </a:cubicBezTo>
                <a:cubicBezTo>
                  <a:pt x="0" y="277"/>
                  <a:pt x="3" y="281"/>
                  <a:pt x="7" y="281"/>
                </a:cubicBezTo>
                <a:cubicBezTo>
                  <a:pt x="133" y="281"/>
                  <a:pt x="133" y="281"/>
                  <a:pt x="133" y="281"/>
                </a:cubicBezTo>
                <a:cubicBezTo>
                  <a:pt x="133" y="332"/>
                  <a:pt x="133" y="332"/>
                  <a:pt x="133" y="332"/>
                </a:cubicBezTo>
                <a:cubicBezTo>
                  <a:pt x="73" y="332"/>
                  <a:pt x="73" y="332"/>
                  <a:pt x="73" y="332"/>
                </a:cubicBezTo>
                <a:cubicBezTo>
                  <a:pt x="69" y="332"/>
                  <a:pt x="65" y="336"/>
                  <a:pt x="65" y="340"/>
                </a:cubicBezTo>
                <a:cubicBezTo>
                  <a:pt x="65" y="373"/>
                  <a:pt x="65" y="373"/>
                  <a:pt x="65" y="373"/>
                </a:cubicBezTo>
                <a:cubicBezTo>
                  <a:pt x="65" y="377"/>
                  <a:pt x="69" y="380"/>
                  <a:pt x="73" y="380"/>
                </a:cubicBezTo>
                <a:cubicBezTo>
                  <a:pt x="339" y="380"/>
                  <a:pt x="339" y="380"/>
                  <a:pt x="339" y="380"/>
                </a:cubicBezTo>
                <a:cubicBezTo>
                  <a:pt x="343" y="380"/>
                  <a:pt x="346" y="377"/>
                  <a:pt x="346" y="373"/>
                </a:cubicBezTo>
                <a:cubicBezTo>
                  <a:pt x="346" y="340"/>
                  <a:pt x="346" y="340"/>
                  <a:pt x="346" y="340"/>
                </a:cubicBezTo>
                <a:cubicBezTo>
                  <a:pt x="346" y="336"/>
                  <a:pt x="343" y="332"/>
                  <a:pt x="339" y="332"/>
                </a:cubicBezTo>
                <a:cubicBezTo>
                  <a:pt x="280" y="332"/>
                  <a:pt x="280" y="332"/>
                  <a:pt x="280" y="332"/>
                </a:cubicBezTo>
                <a:cubicBezTo>
                  <a:pt x="280" y="281"/>
                  <a:pt x="280" y="281"/>
                  <a:pt x="280" y="281"/>
                </a:cubicBezTo>
                <a:cubicBezTo>
                  <a:pt x="406" y="281"/>
                  <a:pt x="406" y="281"/>
                  <a:pt x="406" y="281"/>
                </a:cubicBezTo>
                <a:cubicBezTo>
                  <a:pt x="410" y="281"/>
                  <a:pt x="413" y="277"/>
                  <a:pt x="413" y="273"/>
                </a:cubicBezTo>
                <a:cubicBezTo>
                  <a:pt x="413" y="7"/>
                  <a:pt x="413" y="7"/>
                  <a:pt x="413" y="7"/>
                </a:cubicBezTo>
                <a:cubicBezTo>
                  <a:pt x="413" y="3"/>
                  <a:pt x="410" y="0"/>
                  <a:pt x="406" y="0"/>
                </a:cubicBezTo>
                <a:close/>
                <a:moveTo>
                  <a:pt x="331" y="366"/>
                </a:moveTo>
                <a:cubicBezTo>
                  <a:pt x="80" y="366"/>
                  <a:pt x="80" y="366"/>
                  <a:pt x="80" y="366"/>
                </a:cubicBezTo>
                <a:cubicBezTo>
                  <a:pt x="80" y="347"/>
                  <a:pt x="80" y="347"/>
                  <a:pt x="80" y="347"/>
                </a:cubicBezTo>
                <a:cubicBezTo>
                  <a:pt x="331" y="347"/>
                  <a:pt x="331" y="347"/>
                  <a:pt x="331" y="347"/>
                </a:cubicBezTo>
                <a:lnTo>
                  <a:pt x="331" y="366"/>
                </a:lnTo>
                <a:close/>
                <a:moveTo>
                  <a:pt x="266" y="332"/>
                </a:moveTo>
                <a:cubicBezTo>
                  <a:pt x="148" y="332"/>
                  <a:pt x="148" y="332"/>
                  <a:pt x="148" y="332"/>
                </a:cubicBezTo>
                <a:cubicBezTo>
                  <a:pt x="148" y="281"/>
                  <a:pt x="148" y="281"/>
                  <a:pt x="148" y="281"/>
                </a:cubicBezTo>
                <a:cubicBezTo>
                  <a:pt x="266" y="281"/>
                  <a:pt x="266" y="281"/>
                  <a:pt x="266" y="281"/>
                </a:cubicBezTo>
                <a:lnTo>
                  <a:pt x="266" y="332"/>
                </a:lnTo>
                <a:close/>
                <a:moveTo>
                  <a:pt x="399" y="266"/>
                </a:moveTo>
                <a:cubicBezTo>
                  <a:pt x="15" y="266"/>
                  <a:pt x="15" y="266"/>
                  <a:pt x="15" y="266"/>
                </a:cubicBezTo>
                <a:cubicBezTo>
                  <a:pt x="15" y="15"/>
                  <a:pt x="15" y="15"/>
                  <a:pt x="15" y="15"/>
                </a:cubicBezTo>
                <a:cubicBezTo>
                  <a:pt x="399" y="15"/>
                  <a:pt x="399" y="15"/>
                  <a:pt x="399" y="15"/>
                </a:cubicBezTo>
                <a:lnTo>
                  <a:pt x="399" y="266"/>
                </a:lnTo>
                <a:close/>
                <a:moveTo>
                  <a:pt x="40" y="247"/>
                </a:moveTo>
                <a:cubicBezTo>
                  <a:pt x="373" y="247"/>
                  <a:pt x="373" y="247"/>
                  <a:pt x="373" y="247"/>
                </a:cubicBezTo>
                <a:cubicBezTo>
                  <a:pt x="377" y="247"/>
                  <a:pt x="381" y="244"/>
                  <a:pt x="381" y="240"/>
                </a:cubicBezTo>
                <a:cubicBezTo>
                  <a:pt x="381" y="41"/>
                  <a:pt x="381" y="41"/>
                  <a:pt x="381" y="41"/>
                </a:cubicBezTo>
                <a:cubicBezTo>
                  <a:pt x="381" y="37"/>
                  <a:pt x="377" y="33"/>
                  <a:pt x="373" y="33"/>
                </a:cubicBezTo>
                <a:cubicBezTo>
                  <a:pt x="40" y="33"/>
                  <a:pt x="40" y="33"/>
                  <a:pt x="40" y="33"/>
                </a:cubicBezTo>
                <a:cubicBezTo>
                  <a:pt x="36" y="33"/>
                  <a:pt x="33" y="37"/>
                  <a:pt x="33" y="41"/>
                </a:cubicBezTo>
                <a:cubicBezTo>
                  <a:pt x="33" y="240"/>
                  <a:pt x="33" y="240"/>
                  <a:pt x="33" y="240"/>
                </a:cubicBezTo>
                <a:cubicBezTo>
                  <a:pt x="33" y="244"/>
                  <a:pt x="36" y="247"/>
                  <a:pt x="40" y="247"/>
                </a:cubicBezTo>
                <a:close/>
                <a:moveTo>
                  <a:pt x="47" y="48"/>
                </a:moveTo>
                <a:cubicBezTo>
                  <a:pt x="366" y="48"/>
                  <a:pt x="366" y="48"/>
                  <a:pt x="366" y="48"/>
                </a:cubicBezTo>
                <a:cubicBezTo>
                  <a:pt x="366" y="233"/>
                  <a:pt x="366" y="233"/>
                  <a:pt x="366" y="233"/>
                </a:cubicBezTo>
                <a:cubicBezTo>
                  <a:pt x="47" y="233"/>
                  <a:pt x="47" y="233"/>
                  <a:pt x="47" y="233"/>
                </a:cubicBezTo>
                <a:lnTo>
                  <a:pt x="47" y="4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63"/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16" name="Freeform 79"/>
          <p:cNvSpPr>
            <a:spLocks noEditPoints="1"/>
          </p:cNvSpPr>
          <p:nvPr/>
        </p:nvSpPr>
        <p:spPr bwMode="auto">
          <a:xfrm>
            <a:off x="9780545" y="5581290"/>
            <a:ext cx="649975" cy="597365"/>
          </a:xfrm>
          <a:custGeom>
            <a:avLst/>
            <a:gdLst>
              <a:gd name="T0" fmla="*/ 406 w 413"/>
              <a:gd name="T1" fmla="*/ 0 h 380"/>
              <a:gd name="T2" fmla="*/ 7 w 413"/>
              <a:gd name="T3" fmla="*/ 0 h 380"/>
              <a:gd name="T4" fmla="*/ 0 w 413"/>
              <a:gd name="T5" fmla="*/ 7 h 380"/>
              <a:gd name="T6" fmla="*/ 0 w 413"/>
              <a:gd name="T7" fmla="*/ 273 h 380"/>
              <a:gd name="T8" fmla="*/ 7 w 413"/>
              <a:gd name="T9" fmla="*/ 281 h 380"/>
              <a:gd name="T10" fmla="*/ 133 w 413"/>
              <a:gd name="T11" fmla="*/ 281 h 380"/>
              <a:gd name="T12" fmla="*/ 133 w 413"/>
              <a:gd name="T13" fmla="*/ 332 h 380"/>
              <a:gd name="T14" fmla="*/ 73 w 413"/>
              <a:gd name="T15" fmla="*/ 332 h 380"/>
              <a:gd name="T16" fmla="*/ 65 w 413"/>
              <a:gd name="T17" fmla="*/ 340 h 380"/>
              <a:gd name="T18" fmla="*/ 65 w 413"/>
              <a:gd name="T19" fmla="*/ 373 h 380"/>
              <a:gd name="T20" fmla="*/ 73 w 413"/>
              <a:gd name="T21" fmla="*/ 380 h 380"/>
              <a:gd name="T22" fmla="*/ 339 w 413"/>
              <a:gd name="T23" fmla="*/ 380 h 380"/>
              <a:gd name="T24" fmla="*/ 346 w 413"/>
              <a:gd name="T25" fmla="*/ 373 h 380"/>
              <a:gd name="T26" fmla="*/ 346 w 413"/>
              <a:gd name="T27" fmla="*/ 340 h 380"/>
              <a:gd name="T28" fmla="*/ 339 w 413"/>
              <a:gd name="T29" fmla="*/ 332 h 380"/>
              <a:gd name="T30" fmla="*/ 280 w 413"/>
              <a:gd name="T31" fmla="*/ 332 h 380"/>
              <a:gd name="T32" fmla="*/ 280 w 413"/>
              <a:gd name="T33" fmla="*/ 281 h 380"/>
              <a:gd name="T34" fmla="*/ 406 w 413"/>
              <a:gd name="T35" fmla="*/ 281 h 380"/>
              <a:gd name="T36" fmla="*/ 413 w 413"/>
              <a:gd name="T37" fmla="*/ 273 h 380"/>
              <a:gd name="T38" fmla="*/ 413 w 413"/>
              <a:gd name="T39" fmla="*/ 7 h 380"/>
              <a:gd name="T40" fmla="*/ 406 w 413"/>
              <a:gd name="T41" fmla="*/ 0 h 380"/>
              <a:gd name="T42" fmla="*/ 331 w 413"/>
              <a:gd name="T43" fmla="*/ 366 h 380"/>
              <a:gd name="T44" fmla="*/ 80 w 413"/>
              <a:gd name="T45" fmla="*/ 366 h 380"/>
              <a:gd name="T46" fmla="*/ 80 w 413"/>
              <a:gd name="T47" fmla="*/ 347 h 380"/>
              <a:gd name="T48" fmla="*/ 331 w 413"/>
              <a:gd name="T49" fmla="*/ 347 h 380"/>
              <a:gd name="T50" fmla="*/ 331 w 413"/>
              <a:gd name="T51" fmla="*/ 366 h 380"/>
              <a:gd name="T52" fmla="*/ 266 w 413"/>
              <a:gd name="T53" fmla="*/ 332 h 380"/>
              <a:gd name="T54" fmla="*/ 148 w 413"/>
              <a:gd name="T55" fmla="*/ 332 h 380"/>
              <a:gd name="T56" fmla="*/ 148 w 413"/>
              <a:gd name="T57" fmla="*/ 281 h 380"/>
              <a:gd name="T58" fmla="*/ 266 w 413"/>
              <a:gd name="T59" fmla="*/ 281 h 380"/>
              <a:gd name="T60" fmla="*/ 266 w 413"/>
              <a:gd name="T61" fmla="*/ 332 h 380"/>
              <a:gd name="T62" fmla="*/ 399 w 413"/>
              <a:gd name="T63" fmla="*/ 266 h 380"/>
              <a:gd name="T64" fmla="*/ 15 w 413"/>
              <a:gd name="T65" fmla="*/ 266 h 380"/>
              <a:gd name="T66" fmla="*/ 15 w 413"/>
              <a:gd name="T67" fmla="*/ 15 h 380"/>
              <a:gd name="T68" fmla="*/ 399 w 413"/>
              <a:gd name="T69" fmla="*/ 15 h 380"/>
              <a:gd name="T70" fmla="*/ 399 w 413"/>
              <a:gd name="T71" fmla="*/ 266 h 380"/>
              <a:gd name="T72" fmla="*/ 40 w 413"/>
              <a:gd name="T73" fmla="*/ 247 h 380"/>
              <a:gd name="T74" fmla="*/ 373 w 413"/>
              <a:gd name="T75" fmla="*/ 247 h 380"/>
              <a:gd name="T76" fmla="*/ 381 w 413"/>
              <a:gd name="T77" fmla="*/ 240 h 380"/>
              <a:gd name="T78" fmla="*/ 381 w 413"/>
              <a:gd name="T79" fmla="*/ 41 h 380"/>
              <a:gd name="T80" fmla="*/ 373 w 413"/>
              <a:gd name="T81" fmla="*/ 33 h 380"/>
              <a:gd name="T82" fmla="*/ 40 w 413"/>
              <a:gd name="T83" fmla="*/ 33 h 380"/>
              <a:gd name="T84" fmla="*/ 33 w 413"/>
              <a:gd name="T85" fmla="*/ 41 h 380"/>
              <a:gd name="T86" fmla="*/ 33 w 413"/>
              <a:gd name="T87" fmla="*/ 240 h 380"/>
              <a:gd name="T88" fmla="*/ 40 w 413"/>
              <a:gd name="T89" fmla="*/ 247 h 380"/>
              <a:gd name="T90" fmla="*/ 47 w 413"/>
              <a:gd name="T91" fmla="*/ 48 h 380"/>
              <a:gd name="T92" fmla="*/ 366 w 413"/>
              <a:gd name="T93" fmla="*/ 48 h 380"/>
              <a:gd name="T94" fmla="*/ 366 w 413"/>
              <a:gd name="T95" fmla="*/ 233 h 380"/>
              <a:gd name="T96" fmla="*/ 47 w 413"/>
              <a:gd name="T97" fmla="*/ 233 h 380"/>
              <a:gd name="T98" fmla="*/ 47 w 413"/>
              <a:gd name="T99" fmla="*/ 48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13" h="380">
                <a:moveTo>
                  <a:pt x="406" y="0"/>
                </a:move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273"/>
                  <a:pt x="0" y="273"/>
                  <a:pt x="0" y="273"/>
                </a:cubicBezTo>
                <a:cubicBezTo>
                  <a:pt x="0" y="277"/>
                  <a:pt x="3" y="281"/>
                  <a:pt x="7" y="281"/>
                </a:cubicBezTo>
                <a:cubicBezTo>
                  <a:pt x="133" y="281"/>
                  <a:pt x="133" y="281"/>
                  <a:pt x="133" y="281"/>
                </a:cubicBezTo>
                <a:cubicBezTo>
                  <a:pt x="133" y="332"/>
                  <a:pt x="133" y="332"/>
                  <a:pt x="133" y="332"/>
                </a:cubicBezTo>
                <a:cubicBezTo>
                  <a:pt x="73" y="332"/>
                  <a:pt x="73" y="332"/>
                  <a:pt x="73" y="332"/>
                </a:cubicBezTo>
                <a:cubicBezTo>
                  <a:pt x="69" y="332"/>
                  <a:pt x="65" y="336"/>
                  <a:pt x="65" y="340"/>
                </a:cubicBezTo>
                <a:cubicBezTo>
                  <a:pt x="65" y="373"/>
                  <a:pt x="65" y="373"/>
                  <a:pt x="65" y="373"/>
                </a:cubicBezTo>
                <a:cubicBezTo>
                  <a:pt x="65" y="377"/>
                  <a:pt x="69" y="380"/>
                  <a:pt x="73" y="380"/>
                </a:cubicBezTo>
                <a:cubicBezTo>
                  <a:pt x="339" y="380"/>
                  <a:pt x="339" y="380"/>
                  <a:pt x="339" y="380"/>
                </a:cubicBezTo>
                <a:cubicBezTo>
                  <a:pt x="343" y="380"/>
                  <a:pt x="346" y="377"/>
                  <a:pt x="346" y="373"/>
                </a:cubicBezTo>
                <a:cubicBezTo>
                  <a:pt x="346" y="340"/>
                  <a:pt x="346" y="340"/>
                  <a:pt x="346" y="340"/>
                </a:cubicBezTo>
                <a:cubicBezTo>
                  <a:pt x="346" y="336"/>
                  <a:pt x="343" y="332"/>
                  <a:pt x="339" y="332"/>
                </a:cubicBezTo>
                <a:cubicBezTo>
                  <a:pt x="280" y="332"/>
                  <a:pt x="280" y="332"/>
                  <a:pt x="280" y="332"/>
                </a:cubicBezTo>
                <a:cubicBezTo>
                  <a:pt x="280" y="281"/>
                  <a:pt x="280" y="281"/>
                  <a:pt x="280" y="281"/>
                </a:cubicBezTo>
                <a:cubicBezTo>
                  <a:pt x="406" y="281"/>
                  <a:pt x="406" y="281"/>
                  <a:pt x="406" y="281"/>
                </a:cubicBezTo>
                <a:cubicBezTo>
                  <a:pt x="410" y="281"/>
                  <a:pt x="413" y="277"/>
                  <a:pt x="413" y="273"/>
                </a:cubicBezTo>
                <a:cubicBezTo>
                  <a:pt x="413" y="7"/>
                  <a:pt x="413" y="7"/>
                  <a:pt x="413" y="7"/>
                </a:cubicBezTo>
                <a:cubicBezTo>
                  <a:pt x="413" y="3"/>
                  <a:pt x="410" y="0"/>
                  <a:pt x="406" y="0"/>
                </a:cubicBezTo>
                <a:close/>
                <a:moveTo>
                  <a:pt x="331" y="366"/>
                </a:moveTo>
                <a:cubicBezTo>
                  <a:pt x="80" y="366"/>
                  <a:pt x="80" y="366"/>
                  <a:pt x="80" y="366"/>
                </a:cubicBezTo>
                <a:cubicBezTo>
                  <a:pt x="80" y="347"/>
                  <a:pt x="80" y="347"/>
                  <a:pt x="80" y="347"/>
                </a:cubicBezTo>
                <a:cubicBezTo>
                  <a:pt x="331" y="347"/>
                  <a:pt x="331" y="347"/>
                  <a:pt x="331" y="347"/>
                </a:cubicBezTo>
                <a:lnTo>
                  <a:pt x="331" y="366"/>
                </a:lnTo>
                <a:close/>
                <a:moveTo>
                  <a:pt x="266" y="332"/>
                </a:moveTo>
                <a:cubicBezTo>
                  <a:pt x="148" y="332"/>
                  <a:pt x="148" y="332"/>
                  <a:pt x="148" y="332"/>
                </a:cubicBezTo>
                <a:cubicBezTo>
                  <a:pt x="148" y="281"/>
                  <a:pt x="148" y="281"/>
                  <a:pt x="148" y="281"/>
                </a:cubicBezTo>
                <a:cubicBezTo>
                  <a:pt x="266" y="281"/>
                  <a:pt x="266" y="281"/>
                  <a:pt x="266" y="281"/>
                </a:cubicBezTo>
                <a:lnTo>
                  <a:pt x="266" y="332"/>
                </a:lnTo>
                <a:close/>
                <a:moveTo>
                  <a:pt x="399" y="266"/>
                </a:moveTo>
                <a:cubicBezTo>
                  <a:pt x="15" y="266"/>
                  <a:pt x="15" y="266"/>
                  <a:pt x="15" y="266"/>
                </a:cubicBezTo>
                <a:cubicBezTo>
                  <a:pt x="15" y="15"/>
                  <a:pt x="15" y="15"/>
                  <a:pt x="15" y="15"/>
                </a:cubicBezTo>
                <a:cubicBezTo>
                  <a:pt x="399" y="15"/>
                  <a:pt x="399" y="15"/>
                  <a:pt x="399" y="15"/>
                </a:cubicBezTo>
                <a:lnTo>
                  <a:pt x="399" y="266"/>
                </a:lnTo>
                <a:close/>
                <a:moveTo>
                  <a:pt x="40" y="247"/>
                </a:moveTo>
                <a:cubicBezTo>
                  <a:pt x="373" y="247"/>
                  <a:pt x="373" y="247"/>
                  <a:pt x="373" y="247"/>
                </a:cubicBezTo>
                <a:cubicBezTo>
                  <a:pt x="377" y="247"/>
                  <a:pt x="381" y="244"/>
                  <a:pt x="381" y="240"/>
                </a:cubicBezTo>
                <a:cubicBezTo>
                  <a:pt x="381" y="41"/>
                  <a:pt x="381" y="41"/>
                  <a:pt x="381" y="41"/>
                </a:cubicBezTo>
                <a:cubicBezTo>
                  <a:pt x="381" y="37"/>
                  <a:pt x="377" y="33"/>
                  <a:pt x="373" y="33"/>
                </a:cubicBezTo>
                <a:cubicBezTo>
                  <a:pt x="40" y="33"/>
                  <a:pt x="40" y="33"/>
                  <a:pt x="40" y="33"/>
                </a:cubicBezTo>
                <a:cubicBezTo>
                  <a:pt x="36" y="33"/>
                  <a:pt x="33" y="37"/>
                  <a:pt x="33" y="41"/>
                </a:cubicBezTo>
                <a:cubicBezTo>
                  <a:pt x="33" y="240"/>
                  <a:pt x="33" y="240"/>
                  <a:pt x="33" y="240"/>
                </a:cubicBezTo>
                <a:cubicBezTo>
                  <a:pt x="33" y="244"/>
                  <a:pt x="36" y="247"/>
                  <a:pt x="40" y="247"/>
                </a:cubicBezTo>
                <a:close/>
                <a:moveTo>
                  <a:pt x="47" y="48"/>
                </a:moveTo>
                <a:cubicBezTo>
                  <a:pt x="366" y="48"/>
                  <a:pt x="366" y="48"/>
                  <a:pt x="366" y="48"/>
                </a:cubicBezTo>
                <a:cubicBezTo>
                  <a:pt x="366" y="233"/>
                  <a:pt x="366" y="233"/>
                  <a:pt x="366" y="233"/>
                </a:cubicBezTo>
                <a:cubicBezTo>
                  <a:pt x="47" y="233"/>
                  <a:pt x="47" y="233"/>
                  <a:pt x="47" y="233"/>
                </a:cubicBezTo>
                <a:lnTo>
                  <a:pt x="47" y="4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63"/>
            <a:endParaRPr lang="en-US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117" name="Group 29"/>
          <p:cNvGrpSpPr/>
          <p:nvPr/>
        </p:nvGrpSpPr>
        <p:grpSpPr>
          <a:xfrm rot="1548964" flipV="1">
            <a:off x="1714305" y="3136338"/>
            <a:ext cx="5431571" cy="246634"/>
            <a:chOff x="1023031" y="5381580"/>
            <a:chExt cx="5813673" cy="187359"/>
          </a:xfrm>
        </p:grpSpPr>
        <p:cxnSp>
          <p:nvCxnSpPr>
            <p:cNvPr id="118" name="Straight Connector 18"/>
            <p:cNvCxnSpPr/>
            <p:nvPr/>
          </p:nvCxnSpPr>
          <p:spPr>
            <a:xfrm>
              <a:off x="1133250" y="5381580"/>
              <a:ext cx="5598569" cy="0"/>
            </a:xfrm>
            <a:prstGeom prst="line">
              <a:avLst/>
            </a:prstGeom>
            <a:noFill/>
            <a:ln w="9525" cap="flat" cmpd="sng" algn="ctr">
              <a:solidFill>
                <a:srgbClr val="3397D3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19" name="Straight Connector 22"/>
            <p:cNvCxnSpPr/>
            <p:nvPr/>
          </p:nvCxnSpPr>
          <p:spPr>
            <a:xfrm>
              <a:off x="1133250" y="5568427"/>
              <a:ext cx="5593235" cy="0"/>
            </a:xfrm>
            <a:prstGeom prst="line">
              <a:avLst/>
            </a:prstGeom>
            <a:noFill/>
            <a:ln w="9525" cap="flat" cmpd="sng" algn="ctr">
              <a:solidFill>
                <a:srgbClr val="3397D3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120" name="Oval 26"/>
            <p:cNvSpPr/>
            <p:nvPr/>
          </p:nvSpPr>
          <p:spPr bwMode="auto">
            <a:xfrm>
              <a:off x="1023031" y="5381580"/>
              <a:ext cx="220438" cy="186847"/>
            </a:xfrm>
            <a:prstGeom prst="ellipse">
              <a:avLst/>
            </a:prstGeom>
            <a:noFill/>
            <a:ln w="9525" cap="flat" cmpd="sng" algn="ctr">
              <a:solidFill>
                <a:srgbClr val="3397D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98824"/>
                  </a:srgb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1" name="Oval 52"/>
            <p:cNvSpPr/>
            <p:nvPr/>
          </p:nvSpPr>
          <p:spPr bwMode="auto">
            <a:xfrm>
              <a:off x="6616266" y="5382092"/>
              <a:ext cx="220438" cy="186847"/>
            </a:xfrm>
            <a:prstGeom prst="ellipse">
              <a:avLst/>
            </a:prstGeom>
            <a:noFill/>
            <a:ln w="9525" cap="flat" cmpd="sng" algn="ctr">
              <a:solidFill>
                <a:srgbClr val="3397D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98824"/>
                  </a:srgb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22" name="Rounded Rectangular Callout 56"/>
          <p:cNvSpPr/>
          <p:nvPr/>
        </p:nvSpPr>
        <p:spPr bwMode="auto">
          <a:xfrm>
            <a:off x="252294" y="1168505"/>
            <a:ext cx="985253" cy="495300"/>
          </a:xfrm>
          <a:prstGeom prst="wedgeRoundRectCallout">
            <a:avLst>
              <a:gd name="adj1" fmla="val 58009"/>
              <a:gd name="adj2" fmla="val 87155"/>
              <a:gd name="adj3" fmla="val 16667"/>
            </a:avLst>
          </a:prstGeom>
          <a:solidFill>
            <a:schemeClr val="accent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98824"/>
                  </a:srgb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IPv6</a:t>
            </a:r>
          </a:p>
        </p:txBody>
      </p:sp>
      <p:sp>
        <p:nvSpPr>
          <p:cNvPr id="123" name="Rounded Rectangular Callout 57"/>
          <p:cNvSpPr/>
          <p:nvPr/>
        </p:nvSpPr>
        <p:spPr bwMode="auto">
          <a:xfrm>
            <a:off x="10617295" y="4167005"/>
            <a:ext cx="1249231" cy="495300"/>
          </a:xfrm>
          <a:prstGeom prst="wedgeRoundRectCallout">
            <a:avLst>
              <a:gd name="adj1" fmla="val -62442"/>
              <a:gd name="adj2" fmla="val 54297"/>
              <a:gd name="adj3" fmla="val 16667"/>
            </a:avLst>
          </a:prstGeom>
          <a:solidFill>
            <a:schemeClr val="accent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98824"/>
                  </a:srgb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IPv6</a:t>
            </a:r>
          </a:p>
        </p:txBody>
      </p:sp>
      <p:sp>
        <p:nvSpPr>
          <p:cNvPr id="124" name="Rounded Rectangular Callout 58"/>
          <p:cNvSpPr/>
          <p:nvPr/>
        </p:nvSpPr>
        <p:spPr bwMode="auto">
          <a:xfrm>
            <a:off x="10652726" y="5683355"/>
            <a:ext cx="1249231" cy="495300"/>
          </a:xfrm>
          <a:prstGeom prst="wedgeRoundRectCallout">
            <a:avLst>
              <a:gd name="adj1" fmla="val -64827"/>
              <a:gd name="adj2" fmla="val -55640"/>
              <a:gd name="adj3" fmla="val 16667"/>
            </a:avLst>
          </a:prstGeom>
          <a:solidFill>
            <a:schemeClr val="accent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98824"/>
                  </a:srgb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IPv4</a:t>
            </a:r>
          </a:p>
        </p:txBody>
      </p:sp>
      <p:sp>
        <p:nvSpPr>
          <p:cNvPr id="125" name="&quot;No&quot; Symbol 59"/>
          <p:cNvSpPr/>
          <p:nvPr/>
        </p:nvSpPr>
        <p:spPr bwMode="auto">
          <a:xfrm>
            <a:off x="9717146" y="5506636"/>
            <a:ext cx="780968" cy="746672"/>
          </a:xfrm>
          <a:prstGeom prst="noSmoking">
            <a:avLst/>
          </a:prstGeom>
          <a:solidFill>
            <a:srgbClr val="FF00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98824"/>
                </a:srgb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6" name="Rounded Rectangular Callout 60"/>
          <p:cNvSpPr/>
          <p:nvPr/>
        </p:nvSpPr>
        <p:spPr bwMode="auto">
          <a:xfrm>
            <a:off x="6600442" y="5630446"/>
            <a:ext cx="1780546" cy="791618"/>
          </a:xfrm>
          <a:prstGeom prst="wedgeRoundRectCallout">
            <a:avLst>
              <a:gd name="adj1" fmla="val 54008"/>
              <a:gd name="adj2" fmla="val -127024"/>
              <a:gd name="adj3" fmla="val 16667"/>
            </a:avLst>
          </a:prstGeom>
          <a:solidFill>
            <a:schemeClr val="accent3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98824"/>
                  </a:srgb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Dual Stack Network</a:t>
            </a:r>
          </a:p>
        </p:txBody>
      </p:sp>
      <p:sp>
        <p:nvSpPr>
          <p:cNvPr id="127" name="Rounded Rectangular Callout 62"/>
          <p:cNvSpPr/>
          <p:nvPr/>
        </p:nvSpPr>
        <p:spPr bwMode="auto">
          <a:xfrm>
            <a:off x="7783608" y="3608841"/>
            <a:ext cx="1828800" cy="495300"/>
          </a:xfrm>
          <a:prstGeom prst="wedgeRoundRectCallout">
            <a:avLst>
              <a:gd name="adj1" fmla="val -52916"/>
              <a:gd name="adj2" fmla="val 93962"/>
              <a:gd name="adj3" fmla="val 16667"/>
            </a:avLst>
          </a:prstGeom>
          <a:solidFill>
            <a:srgbClr val="8E499C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98824"/>
                  </a:srgb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DA Server</a:t>
            </a:r>
          </a:p>
        </p:txBody>
      </p:sp>
      <p:cxnSp>
        <p:nvCxnSpPr>
          <p:cNvPr id="128" name="Straight Arrow Connector 63"/>
          <p:cNvCxnSpPr/>
          <p:nvPr/>
        </p:nvCxnSpPr>
        <p:spPr>
          <a:xfrm flipV="1">
            <a:off x="7783608" y="4876907"/>
            <a:ext cx="1865944" cy="10017"/>
          </a:xfrm>
          <a:prstGeom prst="straightConnector1">
            <a:avLst/>
          </a:prstGeom>
          <a:noFill/>
          <a:ln w="19050" cap="flat" cmpd="sng" algn="ctr">
            <a:solidFill>
              <a:srgbClr val="94C949"/>
            </a:solidFill>
            <a:prstDash val="dash"/>
            <a:headEnd type="triangle" w="lg" len="lg"/>
            <a:tailEnd type="triangle" w="lg" len="lg"/>
          </a:ln>
          <a:effectLst/>
        </p:spPr>
      </p:cxnSp>
      <p:sp>
        <p:nvSpPr>
          <p:cNvPr id="131" name="Rettangolo 130"/>
          <p:cNvSpPr/>
          <p:nvPr/>
        </p:nvSpPr>
        <p:spPr>
          <a:xfrm>
            <a:off x="211371" y="4455403"/>
            <a:ext cx="614635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err="1"/>
              <a:t>Requisti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Host raggiungibili in IPv6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Forefront</a:t>
            </a:r>
            <a:r>
              <a:rPr lang="it-IT" dirty="0"/>
              <a:t> UAG per utilizzare NAT64/DNS64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DA Server membro di AD con due NIC (una per Intranet e una per Internet)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DA Client W7 Enterprise o Ultimate membri di 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Public </a:t>
            </a:r>
            <a:r>
              <a:rPr lang="it-IT" dirty="0" err="1"/>
              <a:t>key</a:t>
            </a:r>
            <a:r>
              <a:rPr lang="it-IT" dirty="0"/>
              <a:t> </a:t>
            </a:r>
            <a:r>
              <a:rPr lang="it-IT" dirty="0" err="1"/>
              <a:t>infrastructure</a:t>
            </a:r>
            <a:r>
              <a:rPr lang="it-IT" dirty="0"/>
              <a:t> (PKI)</a:t>
            </a:r>
          </a:p>
        </p:txBody>
      </p:sp>
      <p:sp>
        <p:nvSpPr>
          <p:cNvPr id="132" name="Rettangolo 131"/>
          <p:cNvSpPr/>
          <p:nvPr/>
        </p:nvSpPr>
        <p:spPr>
          <a:xfrm>
            <a:off x="5102741" y="1184636"/>
            <a:ext cx="688630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Tecnologia VPN-</a:t>
            </a:r>
            <a:r>
              <a:rPr lang="it-IT" dirty="0" err="1"/>
              <a:t>like</a:t>
            </a:r>
            <a:r>
              <a:rPr lang="it-IT" dirty="0"/>
              <a:t> che consente connettività Intranet a client connessi a Internet, ma al contrario della VPN le connessioni DA si attivano automaticamente quando </a:t>
            </a:r>
            <a:r>
              <a:rPr lang="it-IT" dirty="0" err="1"/>
              <a:t>l’host</a:t>
            </a:r>
            <a:r>
              <a:rPr lang="it-IT" dirty="0"/>
              <a:t> si connette a Internet</a:t>
            </a:r>
          </a:p>
          <a:p>
            <a:r>
              <a:rPr lang="it-IT" dirty="0"/>
              <a:t>Tutto il traffico verso la Intranet è criptato tramite </a:t>
            </a:r>
            <a:r>
              <a:rPr lang="it-IT" dirty="0" err="1"/>
              <a:t>IPsec</a:t>
            </a:r>
            <a:r>
              <a:rPr lang="it-IT" dirty="0"/>
              <a:t> e incapsulato in pacchetti IPv4, non sono richieste configurazioni su firewall o </a:t>
            </a:r>
            <a:r>
              <a:rPr lang="it-IT" dirty="0" err="1"/>
              <a:t>proxy</a:t>
            </a:r>
            <a:endParaRPr lang="it-IT" dirty="0"/>
          </a:p>
        </p:txBody>
      </p:sp>
      <p:sp>
        <p:nvSpPr>
          <p:cNvPr id="133" name="Rettangolo 132"/>
          <p:cNvSpPr/>
          <p:nvPr/>
        </p:nvSpPr>
        <p:spPr>
          <a:xfrm>
            <a:off x="119335" y="6518929"/>
            <a:ext cx="119374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tx2"/>
                </a:solidFill>
              </a:rPr>
              <a:t>https://docs.microsoft.com/en-us/previous-versions/windows/it-pro/windows-7/dd637797(v=ws.10)</a:t>
            </a:r>
          </a:p>
        </p:txBody>
      </p:sp>
    </p:spTree>
    <p:extLst>
      <p:ext uri="{BB962C8B-B14F-4D97-AF65-F5344CB8AC3E}">
        <p14:creationId xmlns:p14="http://schemas.microsoft.com/office/powerpoint/2010/main" val="10719215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DirectAccess</a:t>
            </a:r>
            <a:r>
              <a:rPr lang="en-US" dirty="0"/>
              <a:t> in Windows 2012 e Windows 8</a:t>
            </a:r>
            <a:endParaRPr lang="it-IT" dirty="0"/>
          </a:p>
        </p:txBody>
      </p:sp>
      <p:sp>
        <p:nvSpPr>
          <p:cNvPr id="7" name="Rettangolo 6"/>
          <p:cNvSpPr/>
          <p:nvPr/>
        </p:nvSpPr>
        <p:spPr bwMode="ltGray">
          <a:xfrm>
            <a:off x="119336" y="1087533"/>
            <a:ext cx="11937433" cy="5434021"/>
          </a:xfrm>
          <a:prstGeom prst="rect">
            <a:avLst/>
          </a:prstGeom>
          <a:solidFill>
            <a:schemeClr val="accent3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Condensed" pitchFamily="34" charset="0"/>
              <a:ea typeface="+mn-ea"/>
              <a:cs typeface="+mn-cs"/>
            </a:endParaRPr>
          </a:p>
        </p:txBody>
      </p:sp>
      <p:sp>
        <p:nvSpPr>
          <p:cNvPr id="4" name="Freeform 79"/>
          <p:cNvSpPr>
            <a:spLocks noEditPoints="1"/>
          </p:cNvSpPr>
          <p:nvPr/>
        </p:nvSpPr>
        <p:spPr bwMode="auto">
          <a:xfrm>
            <a:off x="1341663" y="1662389"/>
            <a:ext cx="649975" cy="597365"/>
          </a:xfrm>
          <a:custGeom>
            <a:avLst/>
            <a:gdLst>
              <a:gd name="T0" fmla="*/ 406 w 413"/>
              <a:gd name="T1" fmla="*/ 0 h 380"/>
              <a:gd name="T2" fmla="*/ 7 w 413"/>
              <a:gd name="T3" fmla="*/ 0 h 380"/>
              <a:gd name="T4" fmla="*/ 0 w 413"/>
              <a:gd name="T5" fmla="*/ 7 h 380"/>
              <a:gd name="T6" fmla="*/ 0 w 413"/>
              <a:gd name="T7" fmla="*/ 273 h 380"/>
              <a:gd name="T8" fmla="*/ 7 w 413"/>
              <a:gd name="T9" fmla="*/ 281 h 380"/>
              <a:gd name="T10" fmla="*/ 133 w 413"/>
              <a:gd name="T11" fmla="*/ 281 h 380"/>
              <a:gd name="T12" fmla="*/ 133 w 413"/>
              <a:gd name="T13" fmla="*/ 332 h 380"/>
              <a:gd name="T14" fmla="*/ 73 w 413"/>
              <a:gd name="T15" fmla="*/ 332 h 380"/>
              <a:gd name="T16" fmla="*/ 65 w 413"/>
              <a:gd name="T17" fmla="*/ 340 h 380"/>
              <a:gd name="T18" fmla="*/ 65 w 413"/>
              <a:gd name="T19" fmla="*/ 373 h 380"/>
              <a:gd name="T20" fmla="*/ 73 w 413"/>
              <a:gd name="T21" fmla="*/ 380 h 380"/>
              <a:gd name="T22" fmla="*/ 339 w 413"/>
              <a:gd name="T23" fmla="*/ 380 h 380"/>
              <a:gd name="T24" fmla="*/ 346 w 413"/>
              <a:gd name="T25" fmla="*/ 373 h 380"/>
              <a:gd name="T26" fmla="*/ 346 w 413"/>
              <a:gd name="T27" fmla="*/ 340 h 380"/>
              <a:gd name="T28" fmla="*/ 339 w 413"/>
              <a:gd name="T29" fmla="*/ 332 h 380"/>
              <a:gd name="T30" fmla="*/ 280 w 413"/>
              <a:gd name="T31" fmla="*/ 332 h 380"/>
              <a:gd name="T32" fmla="*/ 280 w 413"/>
              <a:gd name="T33" fmla="*/ 281 h 380"/>
              <a:gd name="T34" fmla="*/ 406 w 413"/>
              <a:gd name="T35" fmla="*/ 281 h 380"/>
              <a:gd name="T36" fmla="*/ 413 w 413"/>
              <a:gd name="T37" fmla="*/ 273 h 380"/>
              <a:gd name="T38" fmla="*/ 413 w 413"/>
              <a:gd name="T39" fmla="*/ 7 h 380"/>
              <a:gd name="T40" fmla="*/ 406 w 413"/>
              <a:gd name="T41" fmla="*/ 0 h 380"/>
              <a:gd name="T42" fmla="*/ 331 w 413"/>
              <a:gd name="T43" fmla="*/ 366 h 380"/>
              <a:gd name="T44" fmla="*/ 80 w 413"/>
              <a:gd name="T45" fmla="*/ 366 h 380"/>
              <a:gd name="T46" fmla="*/ 80 w 413"/>
              <a:gd name="T47" fmla="*/ 347 h 380"/>
              <a:gd name="T48" fmla="*/ 331 w 413"/>
              <a:gd name="T49" fmla="*/ 347 h 380"/>
              <a:gd name="T50" fmla="*/ 331 w 413"/>
              <a:gd name="T51" fmla="*/ 366 h 380"/>
              <a:gd name="T52" fmla="*/ 266 w 413"/>
              <a:gd name="T53" fmla="*/ 332 h 380"/>
              <a:gd name="T54" fmla="*/ 148 w 413"/>
              <a:gd name="T55" fmla="*/ 332 h 380"/>
              <a:gd name="T56" fmla="*/ 148 w 413"/>
              <a:gd name="T57" fmla="*/ 281 h 380"/>
              <a:gd name="T58" fmla="*/ 266 w 413"/>
              <a:gd name="T59" fmla="*/ 281 h 380"/>
              <a:gd name="T60" fmla="*/ 266 w 413"/>
              <a:gd name="T61" fmla="*/ 332 h 380"/>
              <a:gd name="T62" fmla="*/ 399 w 413"/>
              <a:gd name="T63" fmla="*/ 266 h 380"/>
              <a:gd name="T64" fmla="*/ 15 w 413"/>
              <a:gd name="T65" fmla="*/ 266 h 380"/>
              <a:gd name="T66" fmla="*/ 15 w 413"/>
              <a:gd name="T67" fmla="*/ 15 h 380"/>
              <a:gd name="T68" fmla="*/ 399 w 413"/>
              <a:gd name="T69" fmla="*/ 15 h 380"/>
              <a:gd name="T70" fmla="*/ 399 w 413"/>
              <a:gd name="T71" fmla="*/ 266 h 380"/>
              <a:gd name="T72" fmla="*/ 40 w 413"/>
              <a:gd name="T73" fmla="*/ 247 h 380"/>
              <a:gd name="T74" fmla="*/ 373 w 413"/>
              <a:gd name="T75" fmla="*/ 247 h 380"/>
              <a:gd name="T76" fmla="*/ 381 w 413"/>
              <a:gd name="T77" fmla="*/ 240 h 380"/>
              <a:gd name="T78" fmla="*/ 381 w 413"/>
              <a:gd name="T79" fmla="*/ 41 h 380"/>
              <a:gd name="T80" fmla="*/ 373 w 413"/>
              <a:gd name="T81" fmla="*/ 33 h 380"/>
              <a:gd name="T82" fmla="*/ 40 w 413"/>
              <a:gd name="T83" fmla="*/ 33 h 380"/>
              <a:gd name="T84" fmla="*/ 33 w 413"/>
              <a:gd name="T85" fmla="*/ 41 h 380"/>
              <a:gd name="T86" fmla="*/ 33 w 413"/>
              <a:gd name="T87" fmla="*/ 240 h 380"/>
              <a:gd name="T88" fmla="*/ 40 w 413"/>
              <a:gd name="T89" fmla="*/ 247 h 380"/>
              <a:gd name="T90" fmla="*/ 47 w 413"/>
              <a:gd name="T91" fmla="*/ 48 h 380"/>
              <a:gd name="T92" fmla="*/ 366 w 413"/>
              <a:gd name="T93" fmla="*/ 48 h 380"/>
              <a:gd name="T94" fmla="*/ 366 w 413"/>
              <a:gd name="T95" fmla="*/ 233 h 380"/>
              <a:gd name="T96" fmla="*/ 47 w 413"/>
              <a:gd name="T97" fmla="*/ 233 h 380"/>
              <a:gd name="T98" fmla="*/ 47 w 413"/>
              <a:gd name="T99" fmla="*/ 48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13" h="380">
                <a:moveTo>
                  <a:pt x="406" y="0"/>
                </a:move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273"/>
                  <a:pt x="0" y="273"/>
                  <a:pt x="0" y="273"/>
                </a:cubicBezTo>
                <a:cubicBezTo>
                  <a:pt x="0" y="277"/>
                  <a:pt x="3" y="281"/>
                  <a:pt x="7" y="281"/>
                </a:cubicBezTo>
                <a:cubicBezTo>
                  <a:pt x="133" y="281"/>
                  <a:pt x="133" y="281"/>
                  <a:pt x="133" y="281"/>
                </a:cubicBezTo>
                <a:cubicBezTo>
                  <a:pt x="133" y="332"/>
                  <a:pt x="133" y="332"/>
                  <a:pt x="133" y="332"/>
                </a:cubicBezTo>
                <a:cubicBezTo>
                  <a:pt x="73" y="332"/>
                  <a:pt x="73" y="332"/>
                  <a:pt x="73" y="332"/>
                </a:cubicBezTo>
                <a:cubicBezTo>
                  <a:pt x="69" y="332"/>
                  <a:pt x="65" y="336"/>
                  <a:pt x="65" y="340"/>
                </a:cubicBezTo>
                <a:cubicBezTo>
                  <a:pt x="65" y="373"/>
                  <a:pt x="65" y="373"/>
                  <a:pt x="65" y="373"/>
                </a:cubicBezTo>
                <a:cubicBezTo>
                  <a:pt x="65" y="377"/>
                  <a:pt x="69" y="380"/>
                  <a:pt x="73" y="380"/>
                </a:cubicBezTo>
                <a:cubicBezTo>
                  <a:pt x="339" y="380"/>
                  <a:pt x="339" y="380"/>
                  <a:pt x="339" y="380"/>
                </a:cubicBezTo>
                <a:cubicBezTo>
                  <a:pt x="343" y="380"/>
                  <a:pt x="346" y="377"/>
                  <a:pt x="346" y="373"/>
                </a:cubicBezTo>
                <a:cubicBezTo>
                  <a:pt x="346" y="340"/>
                  <a:pt x="346" y="340"/>
                  <a:pt x="346" y="340"/>
                </a:cubicBezTo>
                <a:cubicBezTo>
                  <a:pt x="346" y="336"/>
                  <a:pt x="343" y="332"/>
                  <a:pt x="339" y="332"/>
                </a:cubicBezTo>
                <a:cubicBezTo>
                  <a:pt x="280" y="332"/>
                  <a:pt x="280" y="332"/>
                  <a:pt x="280" y="332"/>
                </a:cubicBezTo>
                <a:cubicBezTo>
                  <a:pt x="280" y="281"/>
                  <a:pt x="280" y="281"/>
                  <a:pt x="280" y="281"/>
                </a:cubicBezTo>
                <a:cubicBezTo>
                  <a:pt x="406" y="281"/>
                  <a:pt x="406" y="281"/>
                  <a:pt x="406" y="281"/>
                </a:cubicBezTo>
                <a:cubicBezTo>
                  <a:pt x="410" y="281"/>
                  <a:pt x="413" y="277"/>
                  <a:pt x="413" y="273"/>
                </a:cubicBezTo>
                <a:cubicBezTo>
                  <a:pt x="413" y="7"/>
                  <a:pt x="413" y="7"/>
                  <a:pt x="413" y="7"/>
                </a:cubicBezTo>
                <a:cubicBezTo>
                  <a:pt x="413" y="3"/>
                  <a:pt x="410" y="0"/>
                  <a:pt x="406" y="0"/>
                </a:cubicBezTo>
                <a:close/>
                <a:moveTo>
                  <a:pt x="331" y="366"/>
                </a:moveTo>
                <a:cubicBezTo>
                  <a:pt x="80" y="366"/>
                  <a:pt x="80" y="366"/>
                  <a:pt x="80" y="366"/>
                </a:cubicBezTo>
                <a:cubicBezTo>
                  <a:pt x="80" y="347"/>
                  <a:pt x="80" y="347"/>
                  <a:pt x="80" y="347"/>
                </a:cubicBezTo>
                <a:cubicBezTo>
                  <a:pt x="331" y="347"/>
                  <a:pt x="331" y="347"/>
                  <a:pt x="331" y="347"/>
                </a:cubicBezTo>
                <a:lnTo>
                  <a:pt x="331" y="366"/>
                </a:lnTo>
                <a:close/>
                <a:moveTo>
                  <a:pt x="266" y="332"/>
                </a:moveTo>
                <a:cubicBezTo>
                  <a:pt x="148" y="332"/>
                  <a:pt x="148" y="332"/>
                  <a:pt x="148" y="332"/>
                </a:cubicBezTo>
                <a:cubicBezTo>
                  <a:pt x="148" y="281"/>
                  <a:pt x="148" y="281"/>
                  <a:pt x="148" y="281"/>
                </a:cubicBezTo>
                <a:cubicBezTo>
                  <a:pt x="266" y="281"/>
                  <a:pt x="266" y="281"/>
                  <a:pt x="266" y="281"/>
                </a:cubicBezTo>
                <a:lnTo>
                  <a:pt x="266" y="332"/>
                </a:lnTo>
                <a:close/>
                <a:moveTo>
                  <a:pt x="399" y="266"/>
                </a:moveTo>
                <a:cubicBezTo>
                  <a:pt x="15" y="266"/>
                  <a:pt x="15" y="266"/>
                  <a:pt x="15" y="266"/>
                </a:cubicBezTo>
                <a:cubicBezTo>
                  <a:pt x="15" y="15"/>
                  <a:pt x="15" y="15"/>
                  <a:pt x="15" y="15"/>
                </a:cubicBezTo>
                <a:cubicBezTo>
                  <a:pt x="399" y="15"/>
                  <a:pt x="399" y="15"/>
                  <a:pt x="399" y="15"/>
                </a:cubicBezTo>
                <a:lnTo>
                  <a:pt x="399" y="266"/>
                </a:lnTo>
                <a:close/>
                <a:moveTo>
                  <a:pt x="40" y="247"/>
                </a:moveTo>
                <a:cubicBezTo>
                  <a:pt x="373" y="247"/>
                  <a:pt x="373" y="247"/>
                  <a:pt x="373" y="247"/>
                </a:cubicBezTo>
                <a:cubicBezTo>
                  <a:pt x="377" y="247"/>
                  <a:pt x="381" y="244"/>
                  <a:pt x="381" y="240"/>
                </a:cubicBezTo>
                <a:cubicBezTo>
                  <a:pt x="381" y="41"/>
                  <a:pt x="381" y="41"/>
                  <a:pt x="381" y="41"/>
                </a:cubicBezTo>
                <a:cubicBezTo>
                  <a:pt x="381" y="37"/>
                  <a:pt x="377" y="33"/>
                  <a:pt x="373" y="33"/>
                </a:cubicBezTo>
                <a:cubicBezTo>
                  <a:pt x="40" y="33"/>
                  <a:pt x="40" y="33"/>
                  <a:pt x="40" y="33"/>
                </a:cubicBezTo>
                <a:cubicBezTo>
                  <a:pt x="36" y="33"/>
                  <a:pt x="33" y="37"/>
                  <a:pt x="33" y="41"/>
                </a:cubicBezTo>
                <a:cubicBezTo>
                  <a:pt x="33" y="240"/>
                  <a:pt x="33" y="240"/>
                  <a:pt x="33" y="240"/>
                </a:cubicBezTo>
                <a:cubicBezTo>
                  <a:pt x="33" y="244"/>
                  <a:pt x="36" y="247"/>
                  <a:pt x="40" y="247"/>
                </a:cubicBezTo>
                <a:close/>
                <a:moveTo>
                  <a:pt x="47" y="48"/>
                </a:moveTo>
                <a:cubicBezTo>
                  <a:pt x="366" y="48"/>
                  <a:pt x="366" y="48"/>
                  <a:pt x="366" y="48"/>
                </a:cubicBezTo>
                <a:cubicBezTo>
                  <a:pt x="366" y="233"/>
                  <a:pt x="366" y="233"/>
                  <a:pt x="366" y="233"/>
                </a:cubicBezTo>
                <a:cubicBezTo>
                  <a:pt x="47" y="233"/>
                  <a:pt x="47" y="233"/>
                  <a:pt x="47" y="233"/>
                </a:cubicBezTo>
                <a:lnTo>
                  <a:pt x="47" y="4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63"/>
            <a:endParaRPr lang="en-US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6" name="Group 1"/>
          <p:cNvGrpSpPr/>
          <p:nvPr/>
        </p:nvGrpSpPr>
        <p:grpSpPr>
          <a:xfrm>
            <a:off x="5222774" y="3452979"/>
            <a:ext cx="652589" cy="651308"/>
            <a:chOff x="9192144" y="5138150"/>
            <a:chExt cx="652589" cy="651308"/>
          </a:xfrm>
        </p:grpSpPr>
        <p:sp>
          <p:nvSpPr>
            <p:cNvPr id="8" name="Freeform 88"/>
            <p:cNvSpPr>
              <a:spLocks noEditPoints="1"/>
            </p:cNvSpPr>
            <p:nvPr/>
          </p:nvSpPr>
          <p:spPr bwMode="auto">
            <a:xfrm>
              <a:off x="9193425" y="5138150"/>
              <a:ext cx="651308" cy="651308"/>
            </a:xfrm>
            <a:custGeom>
              <a:avLst/>
              <a:gdLst>
                <a:gd name="T0" fmla="*/ 207 w 414"/>
                <a:gd name="T1" fmla="*/ 0 h 414"/>
                <a:gd name="T2" fmla="*/ 0 w 414"/>
                <a:gd name="T3" fmla="*/ 207 h 414"/>
                <a:gd name="T4" fmla="*/ 207 w 414"/>
                <a:gd name="T5" fmla="*/ 414 h 414"/>
                <a:gd name="T6" fmla="*/ 414 w 414"/>
                <a:gd name="T7" fmla="*/ 207 h 414"/>
                <a:gd name="T8" fmla="*/ 207 w 414"/>
                <a:gd name="T9" fmla="*/ 0 h 414"/>
                <a:gd name="T10" fmla="*/ 207 w 414"/>
                <a:gd name="T11" fmla="*/ 399 h 414"/>
                <a:gd name="T12" fmla="*/ 15 w 414"/>
                <a:gd name="T13" fmla="*/ 207 h 414"/>
                <a:gd name="T14" fmla="*/ 207 w 414"/>
                <a:gd name="T15" fmla="*/ 15 h 414"/>
                <a:gd name="T16" fmla="*/ 399 w 414"/>
                <a:gd name="T17" fmla="*/ 207 h 414"/>
                <a:gd name="T18" fmla="*/ 207 w 414"/>
                <a:gd name="T19" fmla="*/ 399 h 414"/>
                <a:gd name="T20" fmla="*/ 299 w 414"/>
                <a:gd name="T21" fmla="*/ 174 h 414"/>
                <a:gd name="T22" fmla="*/ 314 w 414"/>
                <a:gd name="T23" fmla="*/ 174 h 414"/>
                <a:gd name="T24" fmla="*/ 314 w 414"/>
                <a:gd name="T25" fmla="*/ 307 h 414"/>
                <a:gd name="T26" fmla="*/ 306 w 414"/>
                <a:gd name="T27" fmla="*/ 314 h 414"/>
                <a:gd name="T28" fmla="*/ 173 w 414"/>
                <a:gd name="T29" fmla="*/ 314 h 414"/>
                <a:gd name="T30" fmla="*/ 173 w 414"/>
                <a:gd name="T31" fmla="*/ 300 h 414"/>
                <a:gd name="T32" fmla="*/ 288 w 414"/>
                <a:gd name="T33" fmla="*/ 300 h 414"/>
                <a:gd name="T34" fmla="*/ 108 w 414"/>
                <a:gd name="T35" fmla="*/ 120 h 414"/>
                <a:gd name="T36" fmla="*/ 119 w 414"/>
                <a:gd name="T37" fmla="*/ 109 h 414"/>
                <a:gd name="T38" fmla="*/ 299 w 414"/>
                <a:gd name="T39" fmla="*/ 289 h 414"/>
                <a:gd name="T40" fmla="*/ 299 w 414"/>
                <a:gd name="T41" fmla="*/ 17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4" h="414">
                  <a:moveTo>
                    <a:pt x="207" y="0"/>
                  </a:moveTo>
                  <a:cubicBezTo>
                    <a:pt x="93" y="0"/>
                    <a:pt x="0" y="93"/>
                    <a:pt x="0" y="207"/>
                  </a:cubicBezTo>
                  <a:cubicBezTo>
                    <a:pt x="0" y="321"/>
                    <a:pt x="93" y="414"/>
                    <a:pt x="207" y="414"/>
                  </a:cubicBezTo>
                  <a:cubicBezTo>
                    <a:pt x="321" y="414"/>
                    <a:pt x="414" y="321"/>
                    <a:pt x="414" y="207"/>
                  </a:cubicBezTo>
                  <a:cubicBezTo>
                    <a:pt x="414" y="93"/>
                    <a:pt x="321" y="0"/>
                    <a:pt x="207" y="0"/>
                  </a:cubicBezTo>
                  <a:close/>
                  <a:moveTo>
                    <a:pt x="207" y="399"/>
                  </a:moveTo>
                  <a:cubicBezTo>
                    <a:pt x="101" y="399"/>
                    <a:pt x="15" y="313"/>
                    <a:pt x="15" y="207"/>
                  </a:cubicBezTo>
                  <a:cubicBezTo>
                    <a:pt x="15" y="101"/>
                    <a:pt x="101" y="15"/>
                    <a:pt x="207" y="15"/>
                  </a:cubicBezTo>
                  <a:cubicBezTo>
                    <a:pt x="313" y="15"/>
                    <a:pt x="399" y="101"/>
                    <a:pt x="399" y="207"/>
                  </a:cubicBezTo>
                  <a:cubicBezTo>
                    <a:pt x="399" y="313"/>
                    <a:pt x="313" y="399"/>
                    <a:pt x="207" y="399"/>
                  </a:cubicBezTo>
                  <a:close/>
                  <a:moveTo>
                    <a:pt x="299" y="174"/>
                  </a:moveTo>
                  <a:cubicBezTo>
                    <a:pt x="314" y="174"/>
                    <a:pt x="314" y="174"/>
                    <a:pt x="314" y="174"/>
                  </a:cubicBezTo>
                  <a:cubicBezTo>
                    <a:pt x="314" y="307"/>
                    <a:pt x="314" y="307"/>
                    <a:pt x="314" y="307"/>
                  </a:cubicBezTo>
                  <a:cubicBezTo>
                    <a:pt x="314" y="311"/>
                    <a:pt x="310" y="314"/>
                    <a:pt x="306" y="314"/>
                  </a:cubicBezTo>
                  <a:cubicBezTo>
                    <a:pt x="173" y="314"/>
                    <a:pt x="173" y="314"/>
                    <a:pt x="173" y="314"/>
                  </a:cubicBezTo>
                  <a:cubicBezTo>
                    <a:pt x="173" y="300"/>
                    <a:pt x="173" y="300"/>
                    <a:pt x="173" y="300"/>
                  </a:cubicBezTo>
                  <a:cubicBezTo>
                    <a:pt x="288" y="300"/>
                    <a:pt x="288" y="300"/>
                    <a:pt x="288" y="300"/>
                  </a:cubicBezTo>
                  <a:cubicBezTo>
                    <a:pt x="108" y="120"/>
                    <a:pt x="108" y="120"/>
                    <a:pt x="108" y="120"/>
                  </a:cubicBezTo>
                  <a:cubicBezTo>
                    <a:pt x="119" y="109"/>
                    <a:pt x="119" y="109"/>
                    <a:pt x="119" y="109"/>
                  </a:cubicBezTo>
                  <a:cubicBezTo>
                    <a:pt x="299" y="289"/>
                    <a:pt x="299" y="289"/>
                    <a:pt x="299" y="289"/>
                  </a:cubicBezTo>
                  <a:lnTo>
                    <a:pt x="299" y="1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3"/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9" name="Freeform 88"/>
            <p:cNvSpPr>
              <a:spLocks noEditPoints="1"/>
            </p:cNvSpPr>
            <p:nvPr/>
          </p:nvSpPr>
          <p:spPr bwMode="auto">
            <a:xfrm rot="10800000">
              <a:off x="9192144" y="5138150"/>
              <a:ext cx="651308" cy="651308"/>
            </a:xfrm>
            <a:custGeom>
              <a:avLst/>
              <a:gdLst>
                <a:gd name="T0" fmla="*/ 207 w 414"/>
                <a:gd name="T1" fmla="*/ 0 h 414"/>
                <a:gd name="T2" fmla="*/ 0 w 414"/>
                <a:gd name="T3" fmla="*/ 207 h 414"/>
                <a:gd name="T4" fmla="*/ 207 w 414"/>
                <a:gd name="T5" fmla="*/ 414 h 414"/>
                <a:gd name="T6" fmla="*/ 414 w 414"/>
                <a:gd name="T7" fmla="*/ 207 h 414"/>
                <a:gd name="T8" fmla="*/ 207 w 414"/>
                <a:gd name="T9" fmla="*/ 0 h 414"/>
                <a:gd name="T10" fmla="*/ 207 w 414"/>
                <a:gd name="T11" fmla="*/ 399 h 414"/>
                <a:gd name="T12" fmla="*/ 15 w 414"/>
                <a:gd name="T13" fmla="*/ 207 h 414"/>
                <a:gd name="T14" fmla="*/ 207 w 414"/>
                <a:gd name="T15" fmla="*/ 15 h 414"/>
                <a:gd name="T16" fmla="*/ 399 w 414"/>
                <a:gd name="T17" fmla="*/ 207 h 414"/>
                <a:gd name="T18" fmla="*/ 207 w 414"/>
                <a:gd name="T19" fmla="*/ 399 h 414"/>
                <a:gd name="T20" fmla="*/ 299 w 414"/>
                <a:gd name="T21" fmla="*/ 174 h 414"/>
                <a:gd name="T22" fmla="*/ 314 w 414"/>
                <a:gd name="T23" fmla="*/ 174 h 414"/>
                <a:gd name="T24" fmla="*/ 314 w 414"/>
                <a:gd name="T25" fmla="*/ 307 h 414"/>
                <a:gd name="T26" fmla="*/ 306 w 414"/>
                <a:gd name="T27" fmla="*/ 314 h 414"/>
                <a:gd name="T28" fmla="*/ 173 w 414"/>
                <a:gd name="T29" fmla="*/ 314 h 414"/>
                <a:gd name="T30" fmla="*/ 173 w 414"/>
                <a:gd name="T31" fmla="*/ 300 h 414"/>
                <a:gd name="T32" fmla="*/ 288 w 414"/>
                <a:gd name="T33" fmla="*/ 300 h 414"/>
                <a:gd name="T34" fmla="*/ 108 w 414"/>
                <a:gd name="T35" fmla="*/ 120 h 414"/>
                <a:gd name="T36" fmla="*/ 119 w 414"/>
                <a:gd name="T37" fmla="*/ 109 h 414"/>
                <a:gd name="T38" fmla="*/ 299 w 414"/>
                <a:gd name="T39" fmla="*/ 289 h 414"/>
                <a:gd name="T40" fmla="*/ 299 w 414"/>
                <a:gd name="T41" fmla="*/ 17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4" h="414">
                  <a:moveTo>
                    <a:pt x="207" y="0"/>
                  </a:moveTo>
                  <a:cubicBezTo>
                    <a:pt x="93" y="0"/>
                    <a:pt x="0" y="93"/>
                    <a:pt x="0" y="207"/>
                  </a:cubicBezTo>
                  <a:cubicBezTo>
                    <a:pt x="0" y="321"/>
                    <a:pt x="93" y="414"/>
                    <a:pt x="207" y="414"/>
                  </a:cubicBezTo>
                  <a:cubicBezTo>
                    <a:pt x="321" y="414"/>
                    <a:pt x="414" y="321"/>
                    <a:pt x="414" y="207"/>
                  </a:cubicBezTo>
                  <a:cubicBezTo>
                    <a:pt x="414" y="93"/>
                    <a:pt x="321" y="0"/>
                    <a:pt x="207" y="0"/>
                  </a:cubicBezTo>
                  <a:close/>
                  <a:moveTo>
                    <a:pt x="207" y="399"/>
                  </a:moveTo>
                  <a:cubicBezTo>
                    <a:pt x="101" y="399"/>
                    <a:pt x="15" y="313"/>
                    <a:pt x="15" y="207"/>
                  </a:cubicBezTo>
                  <a:cubicBezTo>
                    <a:pt x="15" y="101"/>
                    <a:pt x="101" y="15"/>
                    <a:pt x="207" y="15"/>
                  </a:cubicBezTo>
                  <a:cubicBezTo>
                    <a:pt x="313" y="15"/>
                    <a:pt x="399" y="101"/>
                    <a:pt x="399" y="207"/>
                  </a:cubicBezTo>
                  <a:cubicBezTo>
                    <a:pt x="399" y="313"/>
                    <a:pt x="313" y="399"/>
                    <a:pt x="207" y="399"/>
                  </a:cubicBezTo>
                  <a:close/>
                  <a:moveTo>
                    <a:pt x="299" y="174"/>
                  </a:moveTo>
                  <a:cubicBezTo>
                    <a:pt x="314" y="174"/>
                    <a:pt x="314" y="174"/>
                    <a:pt x="314" y="174"/>
                  </a:cubicBezTo>
                  <a:cubicBezTo>
                    <a:pt x="314" y="307"/>
                    <a:pt x="314" y="307"/>
                    <a:pt x="314" y="307"/>
                  </a:cubicBezTo>
                  <a:cubicBezTo>
                    <a:pt x="314" y="311"/>
                    <a:pt x="310" y="314"/>
                    <a:pt x="306" y="314"/>
                  </a:cubicBezTo>
                  <a:cubicBezTo>
                    <a:pt x="173" y="314"/>
                    <a:pt x="173" y="314"/>
                    <a:pt x="173" y="314"/>
                  </a:cubicBezTo>
                  <a:cubicBezTo>
                    <a:pt x="173" y="300"/>
                    <a:pt x="173" y="300"/>
                    <a:pt x="173" y="300"/>
                  </a:cubicBezTo>
                  <a:cubicBezTo>
                    <a:pt x="288" y="300"/>
                    <a:pt x="288" y="300"/>
                    <a:pt x="288" y="300"/>
                  </a:cubicBezTo>
                  <a:cubicBezTo>
                    <a:pt x="108" y="120"/>
                    <a:pt x="108" y="120"/>
                    <a:pt x="108" y="120"/>
                  </a:cubicBezTo>
                  <a:cubicBezTo>
                    <a:pt x="119" y="109"/>
                    <a:pt x="119" y="109"/>
                    <a:pt x="119" y="109"/>
                  </a:cubicBezTo>
                  <a:cubicBezTo>
                    <a:pt x="299" y="289"/>
                    <a:pt x="299" y="289"/>
                    <a:pt x="299" y="289"/>
                  </a:cubicBezTo>
                  <a:lnTo>
                    <a:pt x="299" y="1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3"/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10" name="Group 12"/>
          <p:cNvGrpSpPr/>
          <p:nvPr/>
        </p:nvGrpSpPr>
        <p:grpSpPr>
          <a:xfrm>
            <a:off x="3122612" y="2496701"/>
            <a:ext cx="652589" cy="651308"/>
            <a:chOff x="9192144" y="5138150"/>
            <a:chExt cx="652589" cy="651308"/>
          </a:xfrm>
        </p:grpSpPr>
        <p:sp>
          <p:nvSpPr>
            <p:cNvPr id="11" name="Freeform 88"/>
            <p:cNvSpPr>
              <a:spLocks noEditPoints="1"/>
            </p:cNvSpPr>
            <p:nvPr/>
          </p:nvSpPr>
          <p:spPr bwMode="auto">
            <a:xfrm>
              <a:off x="9193425" y="5138150"/>
              <a:ext cx="651308" cy="651308"/>
            </a:xfrm>
            <a:custGeom>
              <a:avLst/>
              <a:gdLst>
                <a:gd name="T0" fmla="*/ 207 w 414"/>
                <a:gd name="T1" fmla="*/ 0 h 414"/>
                <a:gd name="T2" fmla="*/ 0 w 414"/>
                <a:gd name="T3" fmla="*/ 207 h 414"/>
                <a:gd name="T4" fmla="*/ 207 w 414"/>
                <a:gd name="T5" fmla="*/ 414 h 414"/>
                <a:gd name="T6" fmla="*/ 414 w 414"/>
                <a:gd name="T7" fmla="*/ 207 h 414"/>
                <a:gd name="T8" fmla="*/ 207 w 414"/>
                <a:gd name="T9" fmla="*/ 0 h 414"/>
                <a:gd name="T10" fmla="*/ 207 w 414"/>
                <a:gd name="T11" fmla="*/ 399 h 414"/>
                <a:gd name="T12" fmla="*/ 15 w 414"/>
                <a:gd name="T13" fmla="*/ 207 h 414"/>
                <a:gd name="T14" fmla="*/ 207 w 414"/>
                <a:gd name="T15" fmla="*/ 15 h 414"/>
                <a:gd name="T16" fmla="*/ 399 w 414"/>
                <a:gd name="T17" fmla="*/ 207 h 414"/>
                <a:gd name="T18" fmla="*/ 207 w 414"/>
                <a:gd name="T19" fmla="*/ 399 h 414"/>
                <a:gd name="T20" fmla="*/ 299 w 414"/>
                <a:gd name="T21" fmla="*/ 174 h 414"/>
                <a:gd name="T22" fmla="*/ 314 w 414"/>
                <a:gd name="T23" fmla="*/ 174 h 414"/>
                <a:gd name="T24" fmla="*/ 314 w 414"/>
                <a:gd name="T25" fmla="*/ 307 h 414"/>
                <a:gd name="T26" fmla="*/ 306 w 414"/>
                <a:gd name="T27" fmla="*/ 314 h 414"/>
                <a:gd name="T28" fmla="*/ 173 w 414"/>
                <a:gd name="T29" fmla="*/ 314 h 414"/>
                <a:gd name="T30" fmla="*/ 173 w 414"/>
                <a:gd name="T31" fmla="*/ 300 h 414"/>
                <a:gd name="T32" fmla="*/ 288 w 414"/>
                <a:gd name="T33" fmla="*/ 300 h 414"/>
                <a:gd name="T34" fmla="*/ 108 w 414"/>
                <a:gd name="T35" fmla="*/ 120 h 414"/>
                <a:gd name="T36" fmla="*/ 119 w 414"/>
                <a:gd name="T37" fmla="*/ 109 h 414"/>
                <a:gd name="T38" fmla="*/ 299 w 414"/>
                <a:gd name="T39" fmla="*/ 289 h 414"/>
                <a:gd name="T40" fmla="*/ 299 w 414"/>
                <a:gd name="T41" fmla="*/ 17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4" h="414">
                  <a:moveTo>
                    <a:pt x="207" y="0"/>
                  </a:moveTo>
                  <a:cubicBezTo>
                    <a:pt x="93" y="0"/>
                    <a:pt x="0" y="93"/>
                    <a:pt x="0" y="207"/>
                  </a:cubicBezTo>
                  <a:cubicBezTo>
                    <a:pt x="0" y="321"/>
                    <a:pt x="93" y="414"/>
                    <a:pt x="207" y="414"/>
                  </a:cubicBezTo>
                  <a:cubicBezTo>
                    <a:pt x="321" y="414"/>
                    <a:pt x="414" y="321"/>
                    <a:pt x="414" y="207"/>
                  </a:cubicBezTo>
                  <a:cubicBezTo>
                    <a:pt x="414" y="93"/>
                    <a:pt x="321" y="0"/>
                    <a:pt x="207" y="0"/>
                  </a:cubicBezTo>
                  <a:close/>
                  <a:moveTo>
                    <a:pt x="207" y="399"/>
                  </a:moveTo>
                  <a:cubicBezTo>
                    <a:pt x="101" y="399"/>
                    <a:pt x="15" y="313"/>
                    <a:pt x="15" y="207"/>
                  </a:cubicBezTo>
                  <a:cubicBezTo>
                    <a:pt x="15" y="101"/>
                    <a:pt x="101" y="15"/>
                    <a:pt x="207" y="15"/>
                  </a:cubicBezTo>
                  <a:cubicBezTo>
                    <a:pt x="313" y="15"/>
                    <a:pt x="399" y="101"/>
                    <a:pt x="399" y="207"/>
                  </a:cubicBezTo>
                  <a:cubicBezTo>
                    <a:pt x="399" y="313"/>
                    <a:pt x="313" y="399"/>
                    <a:pt x="207" y="399"/>
                  </a:cubicBezTo>
                  <a:close/>
                  <a:moveTo>
                    <a:pt x="299" y="174"/>
                  </a:moveTo>
                  <a:cubicBezTo>
                    <a:pt x="314" y="174"/>
                    <a:pt x="314" y="174"/>
                    <a:pt x="314" y="174"/>
                  </a:cubicBezTo>
                  <a:cubicBezTo>
                    <a:pt x="314" y="307"/>
                    <a:pt x="314" y="307"/>
                    <a:pt x="314" y="307"/>
                  </a:cubicBezTo>
                  <a:cubicBezTo>
                    <a:pt x="314" y="311"/>
                    <a:pt x="310" y="314"/>
                    <a:pt x="306" y="314"/>
                  </a:cubicBezTo>
                  <a:cubicBezTo>
                    <a:pt x="173" y="314"/>
                    <a:pt x="173" y="314"/>
                    <a:pt x="173" y="314"/>
                  </a:cubicBezTo>
                  <a:cubicBezTo>
                    <a:pt x="173" y="300"/>
                    <a:pt x="173" y="300"/>
                    <a:pt x="173" y="300"/>
                  </a:cubicBezTo>
                  <a:cubicBezTo>
                    <a:pt x="288" y="300"/>
                    <a:pt x="288" y="300"/>
                    <a:pt x="288" y="300"/>
                  </a:cubicBezTo>
                  <a:cubicBezTo>
                    <a:pt x="108" y="120"/>
                    <a:pt x="108" y="120"/>
                    <a:pt x="108" y="120"/>
                  </a:cubicBezTo>
                  <a:cubicBezTo>
                    <a:pt x="119" y="109"/>
                    <a:pt x="119" y="109"/>
                    <a:pt x="119" y="109"/>
                  </a:cubicBezTo>
                  <a:cubicBezTo>
                    <a:pt x="299" y="289"/>
                    <a:pt x="299" y="289"/>
                    <a:pt x="299" y="289"/>
                  </a:cubicBezTo>
                  <a:lnTo>
                    <a:pt x="299" y="1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3"/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2" name="Freeform 88"/>
            <p:cNvSpPr>
              <a:spLocks noEditPoints="1"/>
            </p:cNvSpPr>
            <p:nvPr/>
          </p:nvSpPr>
          <p:spPr bwMode="auto">
            <a:xfrm rot="10800000">
              <a:off x="9192144" y="5138150"/>
              <a:ext cx="651308" cy="651308"/>
            </a:xfrm>
            <a:custGeom>
              <a:avLst/>
              <a:gdLst>
                <a:gd name="T0" fmla="*/ 207 w 414"/>
                <a:gd name="T1" fmla="*/ 0 h 414"/>
                <a:gd name="T2" fmla="*/ 0 w 414"/>
                <a:gd name="T3" fmla="*/ 207 h 414"/>
                <a:gd name="T4" fmla="*/ 207 w 414"/>
                <a:gd name="T5" fmla="*/ 414 h 414"/>
                <a:gd name="T6" fmla="*/ 414 w 414"/>
                <a:gd name="T7" fmla="*/ 207 h 414"/>
                <a:gd name="T8" fmla="*/ 207 w 414"/>
                <a:gd name="T9" fmla="*/ 0 h 414"/>
                <a:gd name="T10" fmla="*/ 207 w 414"/>
                <a:gd name="T11" fmla="*/ 399 h 414"/>
                <a:gd name="T12" fmla="*/ 15 w 414"/>
                <a:gd name="T13" fmla="*/ 207 h 414"/>
                <a:gd name="T14" fmla="*/ 207 w 414"/>
                <a:gd name="T15" fmla="*/ 15 h 414"/>
                <a:gd name="T16" fmla="*/ 399 w 414"/>
                <a:gd name="T17" fmla="*/ 207 h 414"/>
                <a:gd name="T18" fmla="*/ 207 w 414"/>
                <a:gd name="T19" fmla="*/ 399 h 414"/>
                <a:gd name="T20" fmla="*/ 299 w 414"/>
                <a:gd name="T21" fmla="*/ 174 h 414"/>
                <a:gd name="T22" fmla="*/ 314 w 414"/>
                <a:gd name="T23" fmla="*/ 174 h 414"/>
                <a:gd name="T24" fmla="*/ 314 w 414"/>
                <a:gd name="T25" fmla="*/ 307 h 414"/>
                <a:gd name="T26" fmla="*/ 306 w 414"/>
                <a:gd name="T27" fmla="*/ 314 h 414"/>
                <a:gd name="T28" fmla="*/ 173 w 414"/>
                <a:gd name="T29" fmla="*/ 314 h 414"/>
                <a:gd name="T30" fmla="*/ 173 w 414"/>
                <a:gd name="T31" fmla="*/ 300 h 414"/>
                <a:gd name="T32" fmla="*/ 288 w 414"/>
                <a:gd name="T33" fmla="*/ 300 h 414"/>
                <a:gd name="T34" fmla="*/ 108 w 414"/>
                <a:gd name="T35" fmla="*/ 120 h 414"/>
                <a:gd name="T36" fmla="*/ 119 w 414"/>
                <a:gd name="T37" fmla="*/ 109 h 414"/>
                <a:gd name="T38" fmla="*/ 299 w 414"/>
                <a:gd name="T39" fmla="*/ 289 h 414"/>
                <a:gd name="T40" fmla="*/ 299 w 414"/>
                <a:gd name="T41" fmla="*/ 17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4" h="414">
                  <a:moveTo>
                    <a:pt x="207" y="0"/>
                  </a:moveTo>
                  <a:cubicBezTo>
                    <a:pt x="93" y="0"/>
                    <a:pt x="0" y="93"/>
                    <a:pt x="0" y="207"/>
                  </a:cubicBezTo>
                  <a:cubicBezTo>
                    <a:pt x="0" y="321"/>
                    <a:pt x="93" y="414"/>
                    <a:pt x="207" y="414"/>
                  </a:cubicBezTo>
                  <a:cubicBezTo>
                    <a:pt x="321" y="414"/>
                    <a:pt x="414" y="321"/>
                    <a:pt x="414" y="207"/>
                  </a:cubicBezTo>
                  <a:cubicBezTo>
                    <a:pt x="414" y="93"/>
                    <a:pt x="321" y="0"/>
                    <a:pt x="207" y="0"/>
                  </a:cubicBezTo>
                  <a:close/>
                  <a:moveTo>
                    <a:pt x="207" y="399"/>
                  </a:moveTo>
                  <a:cubicBezTo>
                    <a:pt x="101" y="399"/>
                    <a:pt x="15" y="313"/>
                    <a:pt x="15" y="207"/>
                  </a:cubicBezTo>
                  <a:cubicBezTo>
                    <a:pt x="15" y="101"/>
                    <a:pt x="101" y="15"/>
                    <a:pt x="207" y="15"/>
                  </a:cubicBezTo>
                  <a:cubicBezTo>
                    <a:pt x="313" y="15"/>
                    <a:pt x="399" y="101"/>
                    <a:pt x="399" y="207"/>
                  </a:cubicBezTo>
                  <a:cubicBezTo>
                    <a:pt x="399" y="313"/>
                    <a:pt x="313" y="399"/>
                    <a:pt x="207" y="399"/>
                  </a:cubicBezTo>
                  <a:close/>
                  <a:moveTo>
                    <a:pt x="299" y="174"/>
                  </a:moveTo>
                  <a:cubicBezTo>
                    <a:pt x="314" y="174"/>
                    <a:pt x="314" y="174"/>
                    <a:pt x="314" y="174"/>
                  </a:cubicBezTo>
                  <a:cubicBezTo>
                    <a:pt x="314" y="307"/>
                    <a:pt x="314" y="307"/>
                    <a:pt x="314" y="307"/>
                  </a:cubicBezTo>
                  <a:cubicBezTo>
                    <a:pt x="314" y="311"/>
                    <a:pt x="310" y="314"/>
                    <a:pt x="306" y="314"/>
                  </a:cubicBezTo>
                  <a:cubicBezTo>
                    <a:pt x="173" y="314"/>
                    <a:pt x="173" y="314"/>
                    <a:pt x="173" y="314"/>
                  </a:cubicBezTo>
                  <a:cubicBezTo>
                    <a:pt x="173" y="300"/>
                    <a:pt x="173" y="300"/>
                    <a:pt x="173" y="300"/>
                  </a:cubicBezTo>
                  <a:cubicBezTo>
                    <a:pt x="288" y="300"/>
                    <a:pt x="288" y="300"/>
                    <a:pt x="288" y="300"/>
                  </a:cubicBezTo>
                  <a:cubicBezTo>
                    <a:pt x="108" y="120"/>
                    <a:pt x="108" y="120"/>
                    <a:pt x="108" y="120"/>
                  </a:cubicBezTo>
                  <a:cubicBezTo>
                    <a:pt x="119" y="109"/>
                    <a:pt x="119" y="109"/>
                    <a:pt x="119" y="109"/>
                  </a:cubicBezTo>
                  <a:cubicBezTo>
                    <a:pt x="299" y="289"/>
                    <a:pt x="299" y="289"/>
                    <a:pt x="299" y="289"/>
                  </a:cubicBezTo>
                  <a:lnTo>
                    <a:pt x="299" y="1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3"/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</p:grpSp>
      <p:sp>
        <p:nvSpPr>
          <p:cNvPr id="13" name="Freeform 79"/>
          <p:cNvSpPr>
            <a:spLocks noEditPoints="1"/>
          </p:cNvSpPr>
          <p:nvPr/>
        </p:nvSpPr>
        <p:spPr bwMode="auto">
          <a:xfrm>
            <a:off x="6940232" y="4307022"/>
            <a:ext cx="649975" cy="597365"/>
          </a:xfrm>
          <a:custGeom>
            <a:avLst/>
            <a:gdLst>
              <a:gd name="T0" fmla="*/ 406 w 413"/>
              <a:gd name="T1" fmla="*/ 0 h 380"/>
              <a:gd name="T2" fmla="*/ 7 w 413"/>
              <a:gd name="T3" fmla="*/ 0 h 380"/>
              <a:gd name="T4" fmla="*/ 0 w 413"/>
              <a:gd name="T5" fmla="*/ 7 h 380"/>
              <a:gd name="T6" fmla="*/ 0 w 413"/>
              <a:gd name="T7" fmla="*/ 273 h 380"/>
              <a:gd name="T8" fmla="*/ 7 w 413"/>
              <a:gd name="T9" fmla="*/ 281 h 380"/>
              <a:gd name="T10" fmla="*/ 133 w 413"/>
              <a:gd name="T11" fmla="*/ 281 h 380"/>
              <a:gd name="T12" fmla="*/ 133 w 413"/>
              <a:gd name="T13" fmla="*/ 332 h 380"/>
              <a:gd name="T14" fmla="*/ 73 w 413"/>
              <a:gd name="T15" fmla="*/ 332 h 380"/>
              <a:gd name="T16" fmla="*/ 65 w 413"/>
              <a:gd name="T17" fmla="*/ 340 h 380"/>
              <a:gd name="T18" fmla="*/ 65 w 413"/>
              <a:gd name="T19" fmla="*/ 373 h 380"/>
              <a:gd name="T20" fmla="*/ 73 w 413"/>
              <a:gd name="T21" fmla="*/ 380 h 380"/>
              <a:gd name="T22" fmla="*/ 339 w 413"/>
              <a:gd name="T23" fmla="*/ 380 h 380"/>
              <a:gd name="T24" fmla="*/ 346 w 413"/>
              <a:gd name="T25" fmla="*/ 373 h 380"/>
              <a:gd name="T26" fmla="*/ 346 w 413"/>
              <a:gd name="T27" fmla="*/ 340 h 380"/>
              <a:gd name="T28" fmla="*/ 339 w 413"/>
              <a:gd name="T29" fmla="*/ 332 h 380"/>
              <a:gd name="T30" fmla="*/ 280 w 413"/>
              <a:gd name="T31" fmla="*/ 332 h 380"/>
              <a:gd name="T32" fmla="*/ 280 w 413"/>
              <a:gd name="T33" fmla="*/ 281 h 380"/>
              <a:gd name="T34" fmla="*/ 406 w 413"/>
              <a:gd name="T35" fmla="*/ 281 h 380"/>
              <a:gd name="T36" fmla="*/ 413 w 413"/>
              <a:gd name="T37" fmla="*/ 273 h 380"/>
              <a:gd name="T38" fmla="*/ 413 w 413"/>
              <a:gd name="T39" fmla="*/ 7 h 380"/>
              <a:gd name="T40" fmla="*/ 406 w 413"/>
              <a:gd name="T41" fmla="*/ 0 h 380"/>
              <a:gd name="T42" fmla="*/ 331 w 413"/>
              <a:gd name="T43" fmla="*/ 366 h 380"/>
              <a:gd name="T44" fmla="*/ 80 w 413"/>
              <a:gd name="T45" fmla="*/ 366 h 380"/>
              <a:gd name="T46" fmla="*/ 80 w 413"/>
              <a:gd name="T47" fmla="*/ 347 h 380"/>
              <a:gd name="T48" fmla="*/ 331 w 413"/>
              <a:gd name="T49" fmla="*/ 347 h 380"/>
              <a:gd name="T50" fmla="*/ 331 w 413"/>
              <a:gd name="T51" fmla="*/ 366 h 380"/>
              <a:gd name="T52" fmla="*/ 266 w 413"/>
              <a:gd name="T53" fmla="*/ 332 h 380"/>
              <a:gd name="T54" fmla="*/ 148 w 413"/>
              <a:gd name="T55" fmla="*/ 332 h 380"/>
              <a:gd name="T56" fmla="*/ 148 w 413"/>
              <a:gd name="T57" fmla="*/ 281 h 380"/>
              <a:gd name="T58" fmla="*/ 266 w 413"/>
              <a:gd name="T59" fmla="*/ 281 h 380"/>
              <a:gd name="T60" fmla="*/ 266 w 413"/>
              <a:gd name="T61" fmla="*/ 332 h 380"/>
              <a:gd name="T62" fmla="*/ 399 w 413"/>
              <a:gd name="T63" fmla="*/ 266 h 380"/>
              <a:gd name="T64" fmla="*/ 15 w 413"/>
              <a:gd name="T65" fmla="*/ 266 h 380"/>
              <a:gd name="T66" fmla="*/ 15 w 413"/>
              <a:gd name="T67" fmla="*/ 15 h 380"/>
              <a:gd name="T68" fmla="*/ 399 w 413"/>
              <a:gd name="T69" fmla="*/ 15 h 380"/>
              <a:gd name="T70" fmla="*/ 399 w 413"/>
              <a:gd name="T71" fmla="*/ 266 h 380"/>
              <a:gd name="T72" fmla="*/ 40 w 413"/>
              <a:gd name="T73" fmla="*/ 247 h 380"/>
              <a:gd name="T74" fmla="*/ 373 w 413"/>
              <a:gd name="T75" fmla="*/ 247 h 380"/>
              <a:gd name="T76" fmla="*/ 381 w 413"/>
              <a:gd name="T77" fmla="*/ 240 h 380"/>
              <a:gd name="T78" fmla="*/ 381 w 413"/>
              <a:gd name="T79" fmla="*/ 41 h 380"/>
              <a:gd name="T80" fmla="*/ 373 w 413"/>
              <a:gd name="T81" fmla="*/ 33 h 380"/>
              <a:gd name="T82" fmla="*/ 40 w 413"/>
              <a:gd name="T83" fmla="*/ 33 h 380"/>
              <a:gd name="T84" fmla="*/ 33 w 413"/>
              <a:gd name="T85" fmla="*/ 41 h 380"/>
              <a:gd name="T86" fmla="*/ 33 w 413"/>
              <a:gd name="T87" fmla="*/ 240 h 380"/>
              <a:gd name="T88" fmla="*/ 40 w 413"/>
              <a:gd name="T89" fmla="*/ 247 h 380"/>
              <a:gd name="T90" fmla="*/ 47 w 413"/>
              <a:gd name="T91" fmla="*/ 48 h 380"/>
              <a:gd name="T92" fmla="*/ 366 w 413"/>
              <a:gd name="T93" fmla="*/ 48 h 380"/>
              <a:gd name="T94" fmla="*/ 366 w 413"/>
              <a:gd name="T95" fmla="*/ 233 h 380"/>
              <a:gd name="T96" fmla="*/ 47 w 413"/>
              <a:gd name="T97" fmla="*/ 233 h 380"/>
              <a:gd name="T98" fmla="*/ 47 w 413"/>
              <a:gd name="T99" fmla="*/ 48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13" h="380">
                <a:moveTo>
                  <a:pt x="406" y="0"/>
                </a:move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273"/>
                  <a:pt x="0" y="273"/>
                  <a:pt x="0" y="273"/>
                </a:cubicBezTo>
                <a:cubicBezTo>
                  <a:pt x="0" y="277"/>
                  <a:pt x="3" y="281"/>
                  <a:pt x="7" y="281"/>
                </a:cubicBezTo>
                <a:cubicBezTo>
                  <a:pt x="133" y="281"/>
                  <a:pt x="133" y="281"/>
                  <a:pt x="133" y="281"/>
                </a:cubicBezTo>
                <a:cubicBezTo>
                  <a:pt x="133" y="332"/>
                  <a:pt x="133" y="332"/>
                  <a:pt x="133" y="332"/>
                </a:cubicBezTo>
                <a:cubicBezTo>
                  <a:pt x="73" y="332"/>
                  <a:pt x="73" y="332"/>
                  <a:pt x="73" y="332"/>
                </a:cubicBezTo>
                <a:cubicBezTo>
                  <a:pt x="69" y="332"/>
                  <a:pt x="65" y="336"/>
                  <a:pt x="65" y="340"/>
                </a:cubicBezTo>
                <a:cubicBezTo>
                  <a:pt x="65" y="373"/>
                  <a:pt x="65" y="373"/>
                  <a:pt x="65" y="373"/>
                </a:cubicBezTo>
                <a:cubicBezTo>
                  <a:pt x="65" y="377"/>
                  <a:pt x="69" y="380"/>
                  <a:pt x="73" y="380"/>
                </a:cubicBezTo>
                <a:cubicBezTo>
                  <a:pt x="339" y="380"/>
                  <a:pt x="339" y="380"/>
                  <a:pt x="339" y="380"/>
                </a:cubicBezTo>
                <a:cubicBezTo>
                  <a:pt x="343" y="380"/>
                  <a:pt x="346" y="377"/>
                  <a:pt x="346" y="373"/>
                </a:cubicBezTo>
                <a:cubicBezTo>
                  <a:pt x="346" y="340"/>
                  <a:pt x="346" y="340"/>
                  <a:pt x="346" y="340"/>
                </a:cubicBezTo>
                <a:cubicBezTo>
                  <a:pt x="346" y="336"/>
                  <a:pt x="343" y="332"/>
                  <a:pt x="339" y="332"/>
                </a:cubicBezTo>
                <a:cubicBezTo>
                  <a:pt x="280" y="332"/>
                  <a:pt x="280" y="332"/>
                  <a:pt x="280" y="332"/>
                </a:cubicBezTo>
                <a:cubicBezTo>
                  <a:pt x="280" y="281"/>
                  <a:pt x="280" y="281"/>
                  <a:pt x="280" y="281"/>
                </a:cubicBezTo>
                <a:cubicBezTo>
                  <a:pt x="406" y="281"/>
                  <a:pt x="406" y="281"/>
                  <a:pt x="406" y="281"/>
                </a:cubicBezTo>
                <a:cubicBezTo>
                  <a:pt x="410" y="281"/>
                  <a:pt x="413" y="277"/>
                  <a:pt x="413" y="273"/>
                </a:cubicBezTo>
                <a:cubicBezTo>
                  <a:pt x="413" y="7"/>
                  <a:pt x="413" y="7"/>
                  <a:pt x="413" y="7"/>
                </a:cubicBezTo>
                <a:cubicBezTo>
                  <a:pt x="413" y="3"/>
                  <a:pt x="410" y="0"/>
                  <a:pt x="406" y="0"/>
                </a:cubicBezTo>
                <a:close/>
                <a:moveTo>
                  <a:pt x="331" y="366"/>
                </a:moveTo>
                <a:cubicBezTo>
                  <a:pt x="80" y="366"/>
                  <a:pt x="80" y="366"/>
                  <a:pt x="80" y="366"/>
                </a:cubicBezTo>
                <a:cubicBezTo>
                  <a:pt x="80" y="347"/>
                  <a:pt x="80" y="347"/>
                  <a:pt x="80" y="347"/>
                </a:cubicBezTo>
                <a:cubicBezTo>
                  <a:pt x="331" y="347"/>
                  <a:pt x="331" y="347"/>
                  <a:pt x="331" y="347"/>
                </a:cubicBezTo>
                <a:lnTo>
                  <a:pt x="331" y="366"/>
                </a:lnTo>
                <a:close/>
                <a:moveTo>
                  <a:pt x="266" y="332"/>
                </a:moveTo>
                <a:cubicBezTo>
                  <a:pt x="148" y="332"/>
                  <a:pt x="148" y="332"/>
                  <a:pt x="148" y="332"/>
                </a:cubicBezTo>
                <a:cubicBezTo>
                  <a:pt x="148" y="281"/>
                  <a:pt x="148" y="281"/>
                  <a:pt x="148" y="281"/>
                </a:cubicBezTo>
                <a:cubicBezTo>
                  <a:pt x="266" y="281"/>
                  <a:pt x="266" y="281"/>
                  <a:pt x="266" y="281"/>
                </a:cubicBezTo>
                <a:lnTo>
                  <a:pt x="266" y="332"/>
                </a:lnTo>
                <a:close/>
                <a:moveTo>
                  <a:pt x="399" y="266"/>
                </a:moveTo>
                <a:cubicBezTo>
                  <a:pt x="15" y="266"/>
                  <a:pt x="15" y="266"/>
                  <a:pt x="15" y="266"/>
                </a:cubicBezTo>
                <a:cubicBezTo>
                  <a:pt x="15" y="15"/>
                  <a:pt x="15" y="15"/>
                  <a:pt x="15" y="15"/>
                </a:cubicBezTo>
                <a:cubicBezTo>
                  <a:pt x="399" y="15"/>
                  <a:pt x="399" y="15"/>
                  <a:pt x="399" y="15"/>
                </a:cubicBezTo>
                <a:lnTo>
                  <a:pt x="399" y="266"/>
                </a:lnTo>
                <a:close/>
                <a:moveTo>
                  <a:pt x="40" y="247"/>
                </a:moveTo>
                <a:cubicBezTo>
                  <a:pt x="373" y="247"/>
                  <a:pt x="373" y="247"/>
                  <a:pt x="373" y="247"/>
                </a:cubicBezTo>
                <a:cubicBezTo>
                  <a:pt x="377" y="247"/>
                  <a:pt x="381" y="244"/>
                  <a:pt x="381" y="240"/>
                </a:cubicBezTo>
                <a:cubicBezTo>
                  <a:pt x="381" y="41"/>
                  <a:pt x="381" y="41"/>
                  <a:pt x="381" y="41"/>
                </a:cubicBezTo>
                <a:cubicBezTo>
                  <a:pt x="381" y="37"/>
                  <a:pt x="377" y="33"/>
                  <a:pt x="373" y="33"/>
                </a:cubicBezTo>
                <a:cubicBezTo>
                  <a:pt x="40" y="33"/>
                  <a:pt x="40" y="33"/>
                  <a:pt x="40" y="33"/>
                </a:cubicBezTo>
                <a:cubicBezTo>
                  <a:pt x="36" y="33"/>
                  <a:pt x="33" y="37"/>
                  <a:pt x="33" y="41"/>
                </a:cubicBezTo>
                <a:cubicBezTo>
                  <a:pt x="33" y="240"/>
                  <a:pt x="33" y="240"/>
                  <a:pt x="33" y="240"/>
                </a:cubicBezTo>
                <a:cubicBezTo>
                  <a:pt x="33" y="244"/>
                  <a:pt x="36" y="247"/>
                  <a:pt x="40" y="247"/>
                </a:cubicBezTo>
                <a:close/>
                <a:moveTo>
                  <a:pt x="47" y="48"/>
                </a:moveTo>
                <a:cubicBezTo>
                  <a:pt x="366" y="48"/>
                  <a:pt x="366" y="48"/>
                  <a:pt x="366" y="48"/>
                </a:cubicBezTo>
                <a:cubicBezTo>
                  <a:pt x="366" y="233"/>
                  <a:pt x="366" y="233"/>
                  <a:pt x="366" y="233"/>
                </a:cubicBezTo>
                <a:cubicBezTo>
                  <a:pt x="47" y="233"/>
                  <a:pt x="47" y="233"/>
                  <a:pt x="47" y="233"/>
                </a:cubicBezTo>
                <a:lnTo>
                  <a:pt x="47" y="4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63"/>
            <a:endParaRPr lang="en-US">
              <a:solidFill>
                <a:srgbClr val="FFFFFF"/>
              </a:solidFill>
              <a:latin typeface="Segoe UI"/>
            </a:endParaRPr>
          </a:p>
        </p:txBody>
      </p:sp>
      <p:cxnSp>
        <p:nvCxnSpPr>
          <p:cNvPr id="14" name="Straight Connector 16"/>
          <p:cNvCxnSpPr/>
          <p:nvPr/>
        </p:nvCxnSpPr>
        <p:spPr>
          <a:xfrm>
            <a:off x="1065212" y="2822355"/>
            <a:ext cx="2057399" cy="0"/>
          </a:xfrm>
          <a:prstGeom prst="line">
            <a:avLst/>
          </a:prstGeom>
          <a:noFill/>
          <a:ln w="2857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5" name="Straight Connector 17"/>
          <p:cNvCxnSpPr>
            <a:endCxn id="21" idx="6"/>
          </p:cNvCxnSpPr>
          <p:nvPr/>
        </p:nvCxnSpPr>
        <p:spPr>
          <a:xfrm>
            <a:off x="4504029" y="2644541"/>
            <a:ext cx="0" cy="405125"/>
          </a:xfrm>
          <a:prstGeom prst="line">
            <a:avLst/>
          </a:prstGeom>
          <a:noFill/>
          <a:ln w="2857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6" name="Straight Connector 20"/>
          <p:cNvCxnSpPr/>
          <p:nvPr/>
        </p:nvCxnSpPr>
        <p:spPr>
          <a:xfrm>
            <a:off x="5874082" y="3766701"/>
            <a:ext cx="1716125" cy="0"/>
          </a:xfrm>
          <a:prstGeom prst="line">
            <a:avLst/>
          </a:prstGeom>
          <a:noFill/>
          <a:ln w="2857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7" name="Straight Connector 21"/>
          <p:cNvCxnSpPr/>
          <p:nvPr/>
        </p:nvCxnSpPr>
        <p:spPr>
          <a:xfrm>
            <a:off x="4494212" y="3778633"/>
            <a:ext cx="728561" cy="0"/>
          </a:xfrm>
          <a:prstGeom prst="line">
            <a:avLst/>
          </a:prstGeom>
          <a:noFill/>
          <a:ln w="2857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8" name="Straight Connector 24"/>
          <p:cNvCxnSpPr/>
          <p:nvPr/>
        </p:nvCxnSpPr>
        <p:spPr>
          <a:xfrm>
            <a:off x="3765651" y="2822355"/>
            <a:ext cx="728561" cy="0"/>
          </a:xfrm>
          <a:prstGeom prst="line">
            <a:avLst/>
          </a:prstGeom>
          <a:noFill/>
          <a:ln w="2857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9" name="Straight Connector 25"/>
          <p:cNvCxnSpPr/>
          <p:nvPr/>
        </p:nvCxnSpPr>
        <p:spPr>
          <a:xfrm>
            <a:off x="1666650" y="2268796"/>
            <a:ext cx="0" cy="553559"/>
          </a:xfrm>
          <a:prstGeom prst="line">
            <a:avLst/>
          </a:prstGeom>
          <a:noFill/>
          <a:ln w="2857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20" name="Straight Connector 27"/>
          <p:cNvCxnSpPr/>
          <p:nvPr/>
        </p:nvCxnSpPr>
        <p:spPr>
          <a:xfrm>
            <a:off x="7264689" y="3766701"/>
            <a:ext cx="0" cy="553559"/>
          </a:xfrm>
          <a:prstGeom prst="line">
            <a:avLst/>
          </a:prstGeom>
          <a:noFill/>
          <a:ln w="28575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21" name="Freeform 77"/>
          <p:cNvSpPr>
            <a:spLocks noEditPoints="1"/>
          </p:cNvSpPr>
          <p:nvPr/>
        </p:nvSpPr>
        <p:spPr bwMode="auto">
          <a:xfrm>
            <a:off x="4232042" y="3049666"/>
            <a:ext cx="649310" cy="445527"/>
          </a:xfrm>
          <a:custGeom>
            <a:avLst/>
            <a:gdLst>
              <a:gd name="T0" fmla="*/ 340 w 413"/>
              <a:gd name="T1" fmla="*/ 283 h 283"/>
              <a:gd name="T2" fmla="*/ 73 w 413"/>
              <a:gd name="T3" fmla="*/ 283 h 283"/>
              <a:gd name="T4" fmla="*/ 72 w 413"/>
              <a:gd name="T5" fmla="*/ 283 h 283"/>
              <a:gd name="T6" fmla="*/ 0 w 413"/>
              <a:gd name="T7" fmla="*/ 209 h 283"/>
              <a:gd name="T8" fmla="*/ 70 w 413"/>
              <a:gd name="T9" fmla="*/ 135 h 283"/>
              <a:gd name="T10" fmla="*/ 66 w 413"/>
              <a:gd name="T11" fmla="*/ 107 h 283"/>
              <a:gd name="T12" fmla="*/ 173 w 413"/>
              <a:gd name="T13" fmla="*/ 0 h 283"/>
              <a:gd name="T14" fmla="*/ 273 w 413"/>
              <a:gd name="T15" fmla="*/ 69 h 283"/>
              <a:gd name="T16" fmla="*/ 273 w 413"/>
              <a:gd name="T17" fmla="*/ 69 h 283"/>
              <a:gd name="T18" fmla="*/ 346 w 413"/>
              <a:gd name="T19" fmla="*/ 135 h 283"/>
              <a:gd name="T20" fmla="*/ 413 w 413"/>
              <a:gd name="T21" fmla="*/ 209 h 283"/>
              <a:gd name="T22" fmla="*/ 341 w 413"/>
              <a:gd name="T23" fmla="*/ 283 h 283"/>
              <a:gd name="T24" fmla="*/ 340 w 413"/>
              <a:gd name="T25" fmla="*/ 283 h 283"/>
              <a:gd name="T26" fmla="*/ 73 w 413"/>
              <a:gd name="T27" fmla="*/ 268 h 283"/>
              <a:gd name="T28" fmla="*/ 339 w 413"/>
              <a:gd name="T29" fmla="*/ 268 h 283"/>
              <a:gd name="T30" fmla="*/ 340 w 413"/>
              <a:gd name="T31" fmla="*/ 268 h 283"/>
              <a:gd name="T32" fmla="*/ 398 w 413"/>
              <a:gd name="T33" fmla="*/ 209 h 283"/>
              <a:gd name="T34" fmla="*/ 339 w 413"/>
              <a:gd name="T35" fmla="*/ 150 h 283"/>
              <a:gd name="T36" fmla="*/ 332 w 413"/>
              <a:gd name="T37" fmla="*/ 142 h 283"/>
              <a:gd name="T38" fmla="*/ 273 w 413"/>
              <a:gd name="T39" fmla="*/ 83 h 283"/>
              <a:gd name="T40" fmla="*/ 268 w 413"/>
              <a:gd name="T41" fmla="*/ 84 h 283"/>
              <a:gd name="T42" fmla="*/ 261 w 413"/>
              <a:gd name="T43" fmla="*/ 79 h 283"/>
              <a:gd name="T44" fmla="*/ 173 w 413"/>
              <a:gd name="T45" fmla="*/ 15 h 283"/>
              <a:gd name="T46" fmla="*/ 81 w 413"/>
              <a:gd name="T47" fmla="*/ 107 h 283"/>
              <a:gd name="T48" fmla="*/ 87 w 413"/>
              <a:gd name="T49" fmla="*/ 140 h 283"/>
              <a:gd name="T50" fmla="*/ 86 w 413"/>
              <a:gd name="T51" fmla="*/ 147 h 283"/>
              <a:gd name="T52" fmla="*/ 79 w 413"/>
              <a:gd name="T53" fmla="*/ 150 h 283"/>
              <a:gd name="T54" fmla="*/ 73 w 413"/>
              <a:gd name="T55" fmla="*/ 150 h 283"/>
              <a:gd name="T56" fmla="*/ 14 w 413"/>
              <a:gd name="T57" fmla="*/ 209 h 283"/>
              <a:gd name="T58" fmla="*/ 73 w 413"/>
              <a:gd name="T59" fmla="*/ 268 h 283"/>
              <a:gd name="T60" fmla="*/ 73 w 413"/>
              <a:gd name="T61" fmla="*/ 268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13" h="283">
                <a:moveTo>
                  <a:pt x="340" y="283"/>
                </a:moveTo>
                <a:cubicBezTo>
                  <a:pt x="73" y="283"/>
                  <a:pt x="73" y="283"/>
                  <a:pt x="73" y="283"/>
                </a:cubicBezTo>
                <a:cubicBezTo>
                  <a:pt x="73" y="283"/>
                  <a:pt x="72" y="283"/>
                  <a:pt x="72" y="283"/>
                </a:cubicBezTo>
                <a:cubicBezTo>
                  <a:pt x="32" y="282"/>
                  <a:pt x="0" y="249"/>
                  <a:pt x="0" y="209"/>
                </a:cubicBezTo>
                <a:cubicBezTo>
                  <a:pt x="0" y="169"/>
                  <a:pt x="31" y="137"/>
                  <a:pt x="70" y="135"/>
                </a:cubicBezTo>
                <a:cubicBezTo>
                  <a:pt x="67" y="126"/>
                  <a:pt x="66" y="117"/>
                  <a:pt x="66" y="107"/>
                </a:cubicBezTo>
                <a:cubicBezTo>
                  <a:pt x="66" y="48"/>
                  <a:pt x="114" y="0"/>
                  <a:pt x="173" y="0"/>
                </a:cubicBezTo>
                <a:cubicBezTo>
                  <a:pt x="217" y="0"/>
                  <a:pt x="257" y="27"/>
                  <a:pt x="273" y="69"/>
                </a:cubicBezTo>
                <a:cubicBezTo>
                  <a:pt x="273" y="69"/>
                  <a:pt x="273" y="69"/>
                  <a:pt x="273" y="69"/>
                </a:cubicBezTo>
                <a:cubicBezTo>
                  <a:pt x="311" y="69"/>
                  <a:pt x="343" y="98"/>
                  <a:pt x="346" y="135"/>
                </a:cubicBezTo>
                <a:cubicBezTo>
                  <a:pt x="384" y="139"/>
                  <a:pt x="413" y="171"/>
                  <a:pt x="413" y="209"/>
                </a:cubicBezTo>
                <a:cubicBezTo>
                  <a:pt x="413" y="249"/>
                  <a:pt x="381" y="282"/>
                  <a:pt x="341" y="283"/>
                </a:cubicBezTo>
                <a:cubicBezTo>
                  <a:pt x="340" y="283"/>
                  <a:pt x="340" y="283"/>
                  <a:pt x="340" y="283"/>
                </a:cubicBezTo>
                <a:close/>
                <a:moveTo>
                  <a:pt x="73" y="268"/>
                </a:moveTo>
                <a:cubicBezTo>
                  <a:pt x="339" y="268"/>
                  <a:pt x="339" y="268"/>
                  <a:pt x="339" y="268"/>
                </a:cubicBezTo>
                <a:cubicBezTo>
                  <a:pt x="339" y="268"/>
                  <a:pt x="340" y="268"/>
                  <a:pt x="340" y="268"/>
                </a:cubicBezTo>
                <a:cubicBezTo>
                  <a:pt x="372" y="268"/>
                  <a:pt x="398" y="241"/>
                  <a:pt x="398" y="209"/>
                </a:cubicBezTo>
                <a:cubicBezTo>
                  <a:pt x="398" y="176"/>
                  <a:pt x="372" y="150"/>
                  <a:pt x="339" y="150"/>
                </a:cubicBezTo>
                <a:cubicBezTo>
                  <a:pt x="335" y="150"/>
                  <a:pt x="332" y="146"/>
                  <a:pt x="332" y="142"/>
                </a:cubicBezTo>
                <a:cubicBezTo>
                  <a:pt x="332" y="110"/>
                  <a:pt x="305" y="83"/>
                  <a:pt x="273" y="83"/>
                </a:cubicBezTo>
                <a:cubicBezTo>
                  <a:pt x="271" y="83"/>
                  <a:pt x="270" y="83"/>
                  <a:pt x="268" y="84"/>
                </a:cubicBezTo>
                <a:cubicBezTo>
                  <a:pt x="265" y="84"/>
                  <a:pt x="262" y="82"/>
                  <a:pt x="261" y="79"/>
                </a:cubicBezTo>
                <a:cubicBezTo>
                  <a:pt x="248" y="40"/>
                  <a:pt x="213" y="15"/>
                  <a:pt x="173" y="15"/>
                </a:cubicBezTo>
                <a:cubicBezTo>
                  <a:pt x="122" y="15"/>
                  <a:pt x="81" y="56"/>
                  <a:pt x="81" y="107"/>
                </a:cubicBezTo>
                <a:cubicBezTo>
                  <a:pt x="81" y="118"/>
                  <a:pt x="83" y="129"/>
                  <a:pt x="87" y="140"/>
                </a:cubicBezTo>
                <a:cubicBezTo>
                  <a:pt x="88" y="142"/>
                  <a:pt x="87" y="145"/>
                  <a:pt x="86" y="147"/>
                </a:cubicBezTo>
                <a:cubicBezTo>
                  <a:pt x="84" y="149"/>
                  <a:pt x="82" y="150"/>
                  <a:pt x="79" y="150"/>
                </a:cubicBezTo>
                <a:cubicBezTo>
                  <a:pt x="77" y="150"/>
                  <a:pt x="75" y="150"/>
                  <a:pt x="73" y="150"/>
                </a:cubicBezTo>
                <a:cubicBezTo>
                  <a:pt x="41" y="150"/>
                  <a:pt x="14" y="176"/>
                  <a:pt x="14" y="209"/>
                </a:cubicBezTo>
                <a:cubicBezTo>
                  <a:pt x="14" y="241"/>
                  <a:pt x="41" y="268"/>
                  <a:pt x="73" y="268"/>
                </a:cubicBezTo>
                <a:cubicBezTo>
                  <a:pt x="73" y="268"/>
                  <a:pt x="73" y="268"/>
                  <a:pt x="73" y="2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63"/>
            <a:endParaRPr lang="en-US">
              <a:solidFill>
                <a:srgbClr val="FFFFFF"/>
              </a:solidFill>
              <a:latin typeface="Segoe UI"/>
            </a:endParaRPr>
          </a:p>
        </p:txBody>
      </p:sp>
      <p:cxnSp>
        <p:nvCxnSpPr>
          <p:cNvPr id="22" name="Straight Connector 28"/>
          <p:cNvCxnSpPr/>
          <p:nvPr/>
        </p:nvCxnSpPr>
        <p:spPr>
          <a:xfrm>
            <a:off x="4494212" y="3495193"/>
            <a:ext cx="0" cy="907776"/>
          </a:xfrm>
          <a:prstGeom prst="line">
            <a:avLst/>
          </a:prstGeom>
          <a:noFill/>
          <a:ln w="2857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23" name="Straight Arrow Connector 38"/>
          <p:cNvCxnSpPr/>
          <p:nvPr/>
        </p:nvCxnSpPr>
        <p:spPr>
          <a:xfrm>
            <a:off x="2208212" y="2268796"/>
            <a:ext cx="4466061" cy="2169442"/>
          </a:xfrm>
          <a:prstGeom prst="straightConnector1">
            <a:avLst/>
          </a:prstGeom>
          <a:noFill/>
          <a:ln w="19050" cap="flat" cmpd="sng" algn="ctr">
            <a:solidFill>
              <a:srgbClr val="94C949"/>
            </a:solidFill>
            <a:prstDash val="dash"/>
            <a:headEnd type="triangle" w="lg" len="lg"/>
            <a:tailEnd type="triangle" w="lg" len="lg"/>
          </a:ln>
          <a:effectLst/>
        </p:spPr>
      </p:cxnSp>
      <p:cxnSp>
        <p:nvCxnSpPr>
          <p:cNvPr id="24" name="Straight Arrow Connector 45"/>
          <p:cNvCxnSpPr/>
          <p:nvPr/>
        </p:nvCxnSpPr>
        <p:spPr>
          <a:xfrm flipV="1">
            <a:off x="7783608" y="4984752"/>
            <a:ext cx="1865944" cy="10017"/>
          </a:xfrm>
          <a:prstGeom prst="straightConnector1">
            <a:avLst/>
          </a:prstGeom>
          <a:noFill/>
          <a:ln w="19050" cap="flat" cmpd="sng" algn="ctr">
            <a:solidFill>
              <a:srgbClr val="94C949"/>
            </a:solidFill>
            <a:prstDash val="dash"/>
            <a:headEnd type="triangle" w="lg" len="lg"/>
            <a:tailEnd type="triangle" w="lg" len="lg"/>
          </a:ln>
          <a:effectLst/>
        </p:spPr>
      </p:cxnSp>
      <p:sp>
        <p:nvSpPr>
          <p:cNvPr id="25" name="Rounded Rectangular Callout 50"/>
          <p:cNvSpPr/>
          <p:nvPr/>
        </p:nvSpPr>
        <p:spPr bwMode="auto">
          <a:xfrm>
            <a:off x="2131456" y="1280772"/>
            <a:ext cx="1828800" cy="495300"/>
          </a:xfrm>
          <a:prstGeom prst="wedgeRoundRectCallout">
            <a:avLst>
              <a:gd name="adj1" fmla="val -52916"/>
              <a:gd name="adj2" fmla="val 93962"/>
              <a:gd name="adj3" fmla="val 16667"/>
            </a:avLst>
          </a:prstGeom>
          <a:solidFill>
            <a:schemeClr val="accent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98824"/>
                  </a:srgb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DA Client</a:t>
            </a:r>
          </a:p>
        </p:txBody>
      </p:sp>
      <p:sp>
        <p:nvSpPr>
          <p:cNvPr id="26" name="Rounded Rectangular Callout 54"/>
          <p:cNvSpPr/>
          <p:nvPr/>
        </p:nvSpPr>
        <p:spPr bwMode="auto">
          <a:xfrm>
            <a:off x="298769" y="3360514"/>
            <a:ext cx="3726189" cy="798164"/>
          </a:xfrm>
          <a:prstGeom prst="wedgeRoundRectCallout">
            <a:avLst>
              <a:gd name="adj1" fmla="val 56574"/>
              <a:gd name="adj2" fmla="val -34522"/>
              <a:gd name="adj3" fmla="val 16667"/>
            </a:avLst>
          </a:prstGeom>
          <a:solidFill>
            <a:schemeClr val="bg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lvl="0" algn="ctr" defTabSz="914099"/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98824"/>
                  </a:srgb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IPv6 </a:t>
            </a:r>
            <a:r>
              <a:rPr lang="en-US" sz="2200" kern="0" dirty="0">
                <a:solidFill>
                  <a:srgbClr val="FFFFFF">
                    <a:alpha val="98824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in IPv4 Tunnel</a:t>
            </a:r>
            <a:br>
              <a:rPr lang="en-US" sz="2200" kern="0" dirty="0">
                <a:solidFill>
                  <a:srgbClr val="FFFFFF">
                    <a:alpha val="98824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2200" kern="0" dirty="0">
                <a:solidFill>
                  <a:srgbClr val="FFFFFF">
                    <a:alpha val="98824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(6to4, </a:t>
            </a:r>
            <a:r>
              <a:rPr lang="en-US" sz="2200" kern="0" dirty="0" err="1">
                <a:solidFill>
                  <a:srgbClr val="FFFFFF">
                    <a:alpha val="98824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Teredo</a:t>
            </a:r>
            <a:r>
              <a:rPr lang="en-US" sz="2200" kern="0" dirty="0">
                <a:solidFill>
                  <a:srgbClr val="FFFFFF">
                    <a:alpha val="98824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o IP-HTTPS)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98824"/>
                </a:srgb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7" name="Group 31"/>
          <p:cNvGrpSpPr/>
          <p:nvPr/>
        </p:nvGrpSpPr>
        <p:grpSpPr>
          <a:xfrm>
            <a:off x="8715847" y="5136170"/>
            <a:ext cx="652589" cy="651308"/>
            <a:chOff x="9192144" y="5138150"/>
            <a:chExt cx="652589" cy="651308"/>
          </a:xfrm>
        </p:grpSpPr>
        <p:sp>
          <p:nvSpPr>
            <p:cNvPr id="28" name="Freeform 88"/>
            <p:cNvSpPr>
              <a:spLocks noEditPoints="1"/>
            </p:cNvSpPr>
            <p:nvPr/>
          </p:nvSpPr>
          <p:spPr bwMode="auto">
            <a:xfrm>
              <a:off x="9193425" y="5138150"/>
              <a:ext cx="651308" cy="651308"/>
            </a:xfrm>
            <a:custGeom>
              <a:avLst/>
              <a:gdLst>
                <a:gd name="T0" fmla="*/ 207 w 414"/>
                <a:gd name="T1" fmla="*/ 0 h 414"/>
                <a:gd name="T2" fmla="*/ 0 w 414"/>
                <a:gd name="T3" fmla="*/ 207 h 414"/>
                <a:gd name="T4" fmla="*/ 207 w 414"/>
                <a:gd name="T5" fmla="*/ 414 h 414"/>
                <a:gd name="T6" fmla="*/ 414 w 414"/>
                <a:gd name="T7" fmla="*/ 207 h 414"/>
                <a:gd name="T8" fmla="*/ 207 w 414"/>
                <a:gd name="T9" fmla="*/ 0 h 414"/>
                <a:gd name="T10" fmla="*/ 207 w 414"/>
                <a:gd name="T11" fmla="*/ 399 h 414"/>
                <a:gd name="T12" fmla="*/ 15 w 414"/>
                <a:gd name="T13" fmla="*/ 207 h 414"/>
                <a:gd name="T14" fmla="*/ 207 w 414"/>
                <a:gd name="T15" fmla="*/ 15 h 414"/>
                <a:gd name="T16" fmla="*/ 399 w 414"/>
                <a:gd name="T17" fmla="*/ 207 h 414"/>
                <a:gd name="T18" fmla="*/ 207 w 414"/>
                <a:gd name="T19" fmla="*/ 399 h 414"/>
                <a:gd name="T20" fmla="*/ 299 w 414"/>
                <a:gd name="T21" fmla="*/ 174 h 414"/>
                <a:gd name="T22" fmla="*/ 314 w 414"/>
                <a:gd name="T23" fmla="*/ 174 h 414"/>
                <a:gd name="T24" fmla="*/ 314 w 414"/>
                <a:gd name="T25" fmla="*/ 307 h 414"/>
                <a:gd name="T26" fmla="*/ 306 w 414"/>
                <a:gd name="T27" fmla="*/ 314 h 414"/>
                <a:gd name="T28" fmla="*/ 173 w 414"/>
                <a:gd name="T29" fmla="*/ 314 h 414"/>
                <a:gd name="T30" fmla="*/ 173 w 414"/>
                <a:gd name="T31" fmla="*/ 300 h 414"/>
                <a:gd name="T32" fmla="*/ 288 w 414"/>
                <a:gd name="T33" fmla="*/ 300 h 414"/>
                <a:gd name="T34" fmla="*/ 108 w 414"/>
                <a:gd name="T35" fmla="*/ 120 h 414"/>
                <a:gd name="T36" fmla="*/ 119 w 414"/>
                <a:gd name="T37" fmla="*/ 109 h 414"/>
                <a:gd name="T38" fmla="*/ 299 w 414"/>
                <a:gd name="T39" fmla="*/ 289 h 414"/>
                <a:gd name="T40" fmla="*/ 299 w 414"/>
                <a:gd name="T41" fmla="*/ 17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4" h="414">
                  <a:moveTo>
                    <a:pt x="207" y="0"/>
                  </a:moveTo>
                  <a:cubicBezTo>
                    <a:pt x="93" y="0"/>
                    <a:pt x="0" y="93"/>
                    <a:pt x="0" y="207"/>
                  </a:cubicBezTo>
                  <a:cubicBezTo>
                    <a:pt x="0" y="321"/>
                    <a:pt x="93" y="414"/>
                    <a:pt x="207" y="414"/>
                  </a:cubicBezTo>
                  <a:cubicBezTo>
                    <a:pt x="321" y="414"/>
                    <a:pt x="414" y="321"/>
                    <a:pt x="414" y="207"/>
                  </a:cubicBezTo>
                  <a:cubicBezTo>
                    <a:pt x="414" y="93"/>
                    <a:pt x="321" y="0"/>
                    <a:pt x="207" y="0"/>
                  </a:cubicBezTo>
                  <a:close/>
                  <a:moveTo>
                    <a:pt x="207" y="399"/>
                  </a:moveTo>
                  <a:cubicBezTo>
                    <a:pt x="101" y="399"/>
                    <a:pt x="15" y="313"/>
                    <a:pt x="15" y="207"/>
                  </a:cubicBezTo>
                  <a:cubicBezTo>
                    <a:pt x="15" y="101"/>
                    <a:pt x="101" y="15"/>
                    <a:pt x="207" y="15"/>
                  </a:cubicBezTo>
                  <a:cubicBezTo>
                    <a:pt x="313" y="15"/>
                    <a:pt x="399" y="101"/>
                    <a:pt x="399" y="207"/>
                  </a:cubicBezTo>
                  <a:cubicBezTo>
                    <a:pt x="399" y="313"/>
                    <a:pt x="313" y="399"/>
                    <a:pt x="207" y="399"/>
                  </a:cubicBezTo>
                  <a:close/>
                  <a:moveTo>
                    <a:pt x="299" y="174"/>
                  </a:moveTo>
                  <a:cubicBezTo>
                    <a:pt x="314" y="174"/>
                    <a:pt x="314" y="174"/>
                    <a:pt x="314" y="174"/>
                  </a:cubicBezTo>
                  <a:cubicBezTo>
                    <a:pt x="314" y="307"/>
                    <a:pt x="314" y="307"/>
                    <a:pt x="314" y="307"/>
                  </a:cubicBezTo>
                  <a:cubicBezTo>
                    <a:pt x="314" y="311"/>
                    <a:pt x="310" y="314"/>
                    <a:pt x="306" y="314"/>
                  </a:cubicBezTo>
                  <a:cubicBezTo>
                    <a:pt x="173" y="314"/>
                    <a:pt x="173" y="314"/>
                    <a:pt x="173" y="314"/>
                  </a:cubicBezTo>
                  <a:cubicBezTo>
                    <a:pt x="173" y="300"/>
                    <a:pt x="173" y="300"/>
                    <a:pt x="173" y="300"/>
                  </a:cubicBezTo>
                  <a:cubicBezTo>
                    <a:pt x="288" y="300"/>
                    <a:pt x="288" y="300"/>
                    <a:pt x="288" y="300"/>
                  </a:cubicBezTo>
                  <a:cubicBezTo>
                    <a:pt x="108" y="120"/>
                    <a:pt x="108" y="120"/>
                    <a:pt x="108" y="120"/>
                  </a:cubicBezTo>
                  <a:cubicBezTo>
                    <a:pt x="119" y="109"/>
                    <a:pt x="119" y="109"/>
                    <a:pt x="119" y="109"/>
                  </a:cubicBezTo>
                  <a:cubicBezTo>
                    <a:pt x="299" y="289"/>
                    <a:pt x="299" y="289"/>
                    <a:pt x="299" y="289"/>
                  </a:cubicBezTo>
                  <a:lnTo>
                    <a:pt x="299" y="1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3"/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9" name="Freeform 88"/>
            <p:cNvSpPr>
              <a:spLocks noEditPoints="1"/>
            </p:cNvSpPr>
            <p:nvPr/>
          </p:nvSpPr>
          <p:spPr bwMode="auto">
            <a:xfrm rot="10800000">
              <a:off x="9192144" y="5138150"/>
              <a:ext cx="651308" cy="651308"/>
            </a:xfrm>
            <a:custGeom>
              <a:avLst/>
              <a:gdLst>
                <a:gd name="T0" fmla="*/ 207 w 414"/>
                <a:gd name="T1" fmla="*/ 0 h 414"/>
                <a:gd name="T2" fmla="*/ 0 w 414"/>
                <a:gd name="T3" fmla="*/ 207 h 414"/>
                <a:gd name="T4" fmla="*/ 207 w 414"/>
                <a:gd name="T5" fmla="*/ 414 h 414"/>
                <a:gd name="T6" fmla="*/ 414 w 414"/>
                <a:gd name="T7" fmla="*/ 207 h 414"/>
                <a:gd name="T8" fmla="*/ 207 w 414"/>
                <a:gd name="T9" fmla="*/ 0 h 414"/>
                <a:gd name="T10" fmla="*/ 207 w 414"/>
                <a:gd name="T11" fmla="*/ 399 h 414"/>
                <a:gd name="T12" fmla="*/ 15 w 414"/>
                <a:gd name="T13" fmla="*/ 207 h 414"/>
                <a:gd name="T14" fmla="*/ 207 w 414"/>
                <a:gd name="T15" fmla="*/ 15 h 414"/>
                <a:gd name="T16" fmla="*/ 399 w 414"/>
                <a:gd name="T17" fmla="*/ 207 h 414"/>
                <a:gd name="T18" fmla="*/ 207 w 414"/>
                <a:gd name="T19" fmla="*/ 399 h 414"/>
                <a:gd name="T20" fmla="*/ 299 w 414"/>
                <a:gd name="T21" fmla="*/ 174 h 414"/>
                <a:gd name="T22" fmla="*/ 314 w 414"/>
                <a:gd name="T23" fmla="*/ 174 h 414"/>
                <a:gd name="T24" fmla="*/ 314 w 414"/>
                <a:gd name="T25" fmla="*/ 307 h 414"/>
                <a:gd name="T26" fmla="*/ 306 w 414"/>
                <a:gd name="T27" fmla="*/ 314 h 414"/>
                <a:gd name="T28" fmla="*/ 173 w 414"/>
                <a:gd name="T29" fmla="*/ 314 h 414"/>
                <a:gd name="T30" fmla="*/ 173 w 414"/>
                <a:gd name="T31" fmla="*/ 300 h 414"/>
                <a:gd name="T32" fmla="*/ 288 w 414"/>
                <a:gd name="T33" fmla="*/ 300 h 414"/>
                <a:gd name="T34" fmla="*/ 108 w 414"/>
                <a:gd name="T35" fmla="*/ 120 h 414"/>
                <a:gd name="T36" fmla="*/ 119 w 414"/>
                <a:gd name="T37" fmla="*/ 109 h 414"/>
                <a:gd name="T38" fmla="*/ 299 w 414"/>
                <a:gd name="T39" fmla="*/ 289 h 414"/>
                <a:gd name="T40" fmla="*/ 299 w 414"/>
                <a:gd name="T41" fmla="*/ 17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4" h="414">
                  <a:moveTo>
                    <a:pt x="207" y="0"/>
                  </a:moveTo>
                  <a:cubicBezTo>
                    <a:pt x="93" y="0"/>
                    <a:pt x="0" y="93"/>
                    <a:pt x="0" y="207"/>
                  </a:cubicBezTo>
                  <a:cubicBezTo>
                    <a:pt x="0" y="321"/>
                    <a:pt x="93" y="414"/>
                    <a:pt x="207" y="414"/>
                  </a:cubicBezTo>
                  <a:cubicBezTo>
                    <a:pt x="321" y="414"/>
                    <a:pt x="414" y="321"/>
                    <a:pt x="414" y="207"/>
                  </a:cubicBezTo>
                  <a:cubicBezTo>
                    <a:pt x="414" y="93"/>
                    <a:pt x="321" y="0"/>
                    <a:pt x="207" y="0"/>
                  </a:cubicBezTo>
                  <a:close/>
                  <a:moveTo>
                    <a:pt x="207" y="399"/>
                  </a:moveTo>
                  <a:cubicBezTo>
                    <a:pt x="101" y="399"/>
                    <a:pt x="15" y="313"/>
                    <a:pt x="15" y="207"/>
                  </a:cubicBezTo>
                  <a:cubicBezTo>
                    <a:pt x="15" y="101"/>
                    <a:pt x="101" y="15"/>
                    <a:pt x="207" y="15"/>
                  </a:cubicBezTo>
                  <a:cubicBezTo>
                    <a:pt x="313" y="15"/>
                    <a:pt x="399" y="101"/>
                    <a:pt x="399" y="207"/>
                  </a:cubicBezTo>
                  <a:cubicBezTo>
                    <a:pt x="399" y="313"/>
                    <a:pt x="313" y="399"/>
                    <a:pt x="207" y="399"/>
                  </a:cubicBezTo>
                  <a:close/>
                  <a:moveTo>
                    <a:pt x="299" y="174"/>
                  </a:moveTo>
                  <a:cubicBezTo>
                    <a:pt x="314" y="174"/>
                    <a:pt x="314" y="174"/>
                    <a:pt x="314" y="174"/>
                  </a:cubicBezTo>
                  <a:cubicBezTo>
                    <a:pt x="314" y="307"/>
                    <a:pt x="314" y="307"/>
                    <a:pt x="314" y="307"/>
                  </a:cubicBezTo>
                  <a:cubicBezTo>
                    <a:pt x="314" y="311"/>
                    <a:pt x="310" y="314"/>
                    <a:pt x="306" y="314"/>
                  </a:cubicBezTo>
                  <a:cubicBezTo>
                    <a:pt x="173" y="314"/>
                    <a:pt x="173" y="314"/>
                    <a:pt x="173" y="314"/>
                  </a:cubicBezTo>
                  <a:cubicBezTo>
                    <a:pt x="173" y="300"/>
                    <a:pt x="173" y="300"/>
                    <a:pt x="173" y="300"/>
                  </a:cubicBezTo>
                  <a:cubicBezTo>
                    <a:pt x="288" y="300"/>
                    <a:pt x="288" y="300"/>
                    <a:pt x="288" y="300"/>
                  </a:cubicBezTo>
                  <a:cubicBezTo>
                    <a:pt x="108" y="120"/>
                    <a:pt x="108" y="120"/>
                    <a:pt x="108" y="120"/>
                  </a:cubicBezTo>
                  <a:cubicBezTo>
                    <a:pt x="119" y="109"/>
                    <a:pt x="119" y="109"/>
                    <a:pt x="119" y="109"/>
                  </a:cubicBezTo>
                  <a:cubicBezTo>
                    <a:pt x="299" y="289"/>
                    <a:pt x="299" y="289"/>
                    <a:pt x="299" y="289"/>
                  </a:cubicBezTo>
                  <a:lnTo>
                    <a:pt x="299" y="1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3"/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</p:grpSp>
      <p:cxnSp>
        <p:nvCxnSpPr>
          <p:cNvPr id="30" name="Straight Connector 34"/>
          <p:cNvCxnSpPr/>
          <p:nvPr/>
        </p:nvCxnSpPr>
        <p:spPr>
          <a:xfrm>
            <a:off x="6658447" y="5461824"/>
            <a:ext cx="2057399" cy="0"/>
          </a:xfrm>
          <a:prstGeom prst="line">
            <a:avLst/>
          </a:prstGeom>
          <a:noFill/>
          <a:ln w="2857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31" name="Straight Connector 35"/>
          <p:cNvCxnSpPr/>
          <p:nvPr/>
        </p:nvCxnSpPr>
        <p:spPr>
          <a:xfrm>
            <a:off x="7259885" y="4908265"/>
            <a:ext cx="0" cy="553559"/>
          </a:xfrm>
          <a:prstGeom prst="line">
            <a:avLst/>
          </a:prstGeom>
          <a:noFill/>
          <a:ln w="2857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32" name="Straight Connector 36"/>
          <p:cNvCxnSpPr/>
          <p:nvPr/>
        </p:nvCxnSpPr>
        <p:spPr>
          <a:xfrm>
            <a:off x="10105533" y="5284010"/>
            <a:ext cx="0" cy="405125"/>
          </a:xfrm>
          <a:prstGeom prst="line">
            <a:avLst/>
          </a:prstGeom>
          <a:noFill/>
          <a:ln w="2857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33" name="Straight Connector 37"/>
          <p:cNvCxnSpPr/>
          <p:nvPr/>
        </p:nvCxnSpPr>
        <p:spPr>
          <a:xfrm>
            <a:off x="9367155" y="5461824"/>
            <a:ext cx="728561" cy="0"/>
          </a:xfrm>
          <a:prstGeom prst="line">
            <a:avLst/>
          </a:prstGeom>
          <a:noFill/>
          <a:ln w="28575" cap="flat" cmpd="sng" algn="ctr">
            <a:solidFill>
              <a:srgbClr val="FFFFFF"/>
            </a:solidFill>
            <a:prstDash val="solid"/>
          </a:ln>
          <a:effectLst/>
        </p:spPr>
      </p:cxnSp>
      <p:sp>
        <p:nvSpPr>
          <p:cNvPr id="34" name="Freeform 79"/>
          <p:cNvSpPr>
            <a:spLocks noEditPoints="1"/>
          </p:cNvSpPr>
          <p:nvPr/>
        </p:nvSpPr>
        <p:spPr bwMode="auto">
          <a:xfrm>
            <a:off x="9777078" y="4686070"/>
            <a:ext cx="649975" cy="597365"/>
          </a:xfrm>
          <a:custGeom>
            <a:avLst/>
            <a:gdLst>
              <a:gd name="T0" fmla="*/ 406 w 413"/>
              <a:gd name="T1" fmla="*/ 0 h 380"/>
              <a:gd name="T2" fmla="*/ 7 w 413"/>
              <a:gd name="T3" fmla="*/ 0 h 380"/>
              <a:gd name="T4" fmla="*/ 0 w 413"/>
              <a:gd name="T5" fmla="*/ 7 h 380"/>
              <a:gd name="T6" fmla="*/ 0 w 413"/>
              <a:gd name="T7" fmla="*/ 273 h 380"/>
              <a:gd name="T8" fmla="*/ 7 w 413"/>
              <a:gd name="T9" fmla="*/ 281 h 380"/>
              <a:gd name="T10" fmla="*/ 133 w 413"/>
              <a:gd name="T11" fmla="*/ 281 h 380"/>
              <a:gd name="T12" fmla="*/ 133 w 413"/>
              <a:gd name="T13" fmla="*/ 332 h 380"/>
              <a:gd name="T14" fmla="*/ 73 w 413"/>
              <a:gd name="T15" fmla="*/ 332 h 380"/>
              <a:gd name="T16" fmla="*/ 65 w 413"/>
              <a:gd name="T17" fmla="*/ 340 h 380"/>
              <a:gd name="T18" fmla="*/ 65 w 413"/>
              <a:gd name="T19" fmla="*/ 373 h 380"/>
              <a:gd name="T20" fmla="*/ 73 w 413"/>
              <a:gd name="T21" fmla="*/ 380 h 380"/>
              <a:gd name="T22" fmla="*/ 339 w 413"/>
              <a:gd name="T23" fmla="*/ 380 h 380"/>
              <a:gd name="T24" fmla="*/ 346 w 413"/>
              <a:gd name="T25" fmla="*/ 373 h 380"/>
              <a:gd name="T26" fmla="*/ 346 w 413"/>
              <a:gd name="T27" fmla="*/ 340 h 380"/>
              <a:gd name="T28" fmla="*/ 339 w 413"/>
              <a:gd name="T29" fmla="*/ 332 h 380"/>
              <a:gd name="T30" fmla="*/ 280 w 413"/>
              <a:gd name="T31" fmla="*/ 332 h 380"/>
              <a:gd name="T32" fmla="*/ 280 w 413"/>
              <a:gd name="T33" fmla="*/ 281 h 380"/>
              <a:gd name="T34" fmla="*/ 406 w 413"/>
              <a:gd name="T35" fmla="*/ 281 h 380"/>
              <a:gd name="T36" fmla="*/ 413 w 413"/>
              <a:gd name="T37" fmla="*/ 273 h 380"/>
              <a:gd name="T38" fmla="*/ 413 w 413"/>
              <a:gd name="T39" fmla="*/ 7 h 380"/>
              <a:gd name="T40" fmla="*/ 406 w 413"/>
              <a:gd name="T41" fmla="*/ 0 h 380"/>
              <a:gd name="T42" fmla="*/ 331 w 413"/>
              <a:gd name="T43" fmla="*/ 366 h 380"/>
              <a:gd name="T44" fmla="*/ 80 w 413"/>
              <a:gd name="T45" fmla="*/ 366 h 380"/>
              <a:gd name="T46" fmla="*/ 80 w 413"/>
              <a:gd name="T47" fmla="*/ 347 h 380"/>
              <a:gd name="T48" fmla="*/ 331 w 413"/>
              <a:gd name="T49" fmla="*/ 347 h 380"/>
              <a:gd name="T50" fmla="*/ 331 w 413"/>
              <a:gd name="T51" fmla="*/ 366 h 380"/>
              <a:gd name="T52" fmla="*/ 266 w 413"/>
              <a:gd name="T53" fmla="*/ 332 h 380"/>
              <a:gd name="T54" fmla="*/ 148 w 413"/>
              <a:gd name="T55" fmla="*/ 332 h 380"/>
              <a:gd name="T56" fmla="*/ 148 w 413"/>
              <a:gd name="T57" fmla="*/ 281 h 380"/>
              <a:gd name="T58" fmla="*/ 266 w 413"/>
              <a:gd name="T59" fmla="*/ 281 h 380"/>
              <a:gd name="T60" fmla="*/ 266 w 413"/>
              <a:gd name="T61" fmla="*/ 332 h 380"/>
              <a:gd name="T62" fmla="*/ 399 w 413"/>
              <a:gd name="T63" fmla="*/ 266 h 380"/>
              <a:gd name="T64" fmla="*/ 15 w 413"/>
              <a:gd name="T65" fmla="*/ 266 h 380"/>
              <a:gd name="T66" fmla="*/ 15 w 413"/>
              <a:gd name="T67" fmla="*/ 15 h 380"/>
              <a:gd name="T68" fmla="*/ 399 w 413"/>
              <a:gd name="T69" fmla="*/ 15 h 380"/>
              <a:gd name="T70" fmla="*/ 399 w 413"/>
              <a:gd name="T71" fmla="*/ 266 h 380"/>
              <a:gd name="T72" fmla="*/ 40 w 413"/>
              <a:gd name="T73" fmla="*/ 247 h 380"/>
              <a:gd name="T74" fmla="*/ 373 w 413"/>
              <a:gd name="T75" fmla="*/ 247 h 380"/>
              <a:gd name="T76" fmla="*/ 381 w 413"/>
              <a:gd name="T77" fmla="*/ 240 h 380"/>
              <a:gd name="T78" fmla="*/ 381 w 413"/>
              <a:gd name="T79" fmla="*/ 41 h 380"/>
              <a:gd name="T80" fmla="*/ 373 w 413"/>
              <a:gd name="T81" fmla="*/ 33 h 380"/>
              <a:gd name="T82" fmla="*/ 40 w 413"/>
              <a:gd name="T83" fmla="*/ 33 h 380"/>
              <a:gd name="T84" fmla="*/ 33 w 413"/>
              <a:gd name="T85" fmla="*/ 41 h 380"/>
              <a:gd name="T86" fmla="*/ 33 w 413"/>
              <a:gd name="T87" fmla="*/ 240 h 380"/>
              <a:gd name="T88" fmla="*/ 40 w 413"/>
              <a:gd name="T89" fmla="*/ 247 h 380"/>
              <a:gd name="T90" fmla="*/ 47 w 413"/>
              <a:gd name="T91" fmla="*/ 48 h 380"/>
              <a:gd name="T92" fmla="*/ 366 w 413"/>
              <a:gd name="T93" fmla="*/ 48 h 380"/>
              <a:gd name="T94" fmla="*/ 366 w 413"/>
              <a:gd name="T95" fmla="*/ 233 h 380"/>
              <a:gd name="T96" fmla="*/ 47 w 413"/>
              <a:gd name="T97" fmla="*/ 233 h 380"/>
              <a:gd name="T98" fmla="*/ 47 w 413"/>
              <a:gd name="T99" fmla="*/ 48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13" h="380">
                <a:moveTo>
                  <a:pt x="406" y="0"/>
                </a:move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273"/>
                  <a:pt x="0" y="273"/>
                  <a:pt x="0" y="273"/>
                </a:cubicBezTo>
                <a:cubicBezTo>
                  <a:pt x="0" y="277"/>
                  <a:pt x="3" y="281"/>
                  <a:pt x="7" y="281"/>
                </a:cubicBezTo>
                <a:cubicBezTo>
                  <a:pt x="133" y="281"/>
                  <a:pt x="133" y="281"/>
                  <a:pt x="133" y="281"/>
                </a:cubicBezTo>
                <a:cubicBezTo>
                  <a:pt x="133" y="332"/>
                  <a:pt x="133" y="332"/>
                  <a:pt x="133" y="332"/>
                </a:cubicBezTo>
                <a:cubicBezTo>
                  <a:pt x="73" y="332"/>
                  <a:pt x="73" y="332"/>
                  <a:pt x="73" y="332"/>
                </a:cubicBezTo>
                <a:cubicBezTo>
                  <a:pt x="69" y="332"/>
                  <a:pt x="65" y="336"/>
                  <a:pt x="65" y="340"/>
                </a:cubicBezTo>
                <a:cubicBezTo>
                  <a:pt x="65" y="373"/>
                  <a:pt x="65" y="373"/>
                  <a:pt x="65" y="373"/>
                </a:cubicBezTo>
                <a:cubicBezTo>
                  <a:pt x="65" y="377"/>
                  <a:pt x="69" y="380"/>
                  <a:pt x="73" y="380"/>
                </a:cubicBezTo>
                <a:cubicBezTo>
                  <a:pt x="339" y="380"/>
                  <a:pt x="339" y="380"/>
                  <a:pt x="339" y="380"/>
                </a:cubicBezTo>
                <a:cubicBezTo>
                  <a:pt x="343" y="380"/>
                  <a:pt x="346" y="377"/>
                  <a:pt x="346" y="373"/>
                </a:cubicBezTo>
                <a:cubicBezTo>
                  <a:pt x="346" y="340"/>
                  <a:pt x="346" y="340"/>
                  <a:pt x="346" y="340"/>
                </a:cubicBezTo>
                <a:cubicBezTo>
                  <a:pt x="346" y="336"/>
                  <a:pt x="343" y="332"/>
                  <a:pt x="339" y="332"/>
                </a:cubicBezTo>
                <a:cubicBezTo>
                  <a:pt x="280" y="332"/>
                  <a:pt x="280" y="332"/>
                  <a:pt x="280" y="332"/>
                </a:cubicBezTo>
                <a:cubicBezTo>
                  <a:pt x="280" y="281"/>
                  <a:pt x="280" y="281"/>
                  <a:pt x="280" y="281"/>
                </a:cubicBezTo>
                <a:cubicBezTo>
                  <a:pt x="406" y="281"/>
                  <a:pt x="406" y="281"/>
                  <a:pt x="406" y="281"/>
                </a:cubicBezTo>
                <a:cubicBezTo>
                  <a:pt x="410" y="281"/>
                  <a:pt x="413" y="277"/>
                  <a:pt x="413" y="273"/>
                </a:cubicBezTo>
                <a:cubicBezTo>
                  <a:pt x="413" y="7"/>
                  <a:pt x="413" y="7"/>
                  <a:pt x="413" y="7"/>
                </a:cubicBezTo>
                <a:cubicBezTo>
                  <a:pt x="413" y="3"/>
                  <a:pt x="410" y="0"/>
                  <a:pt x="406" y="0"/>
                </a:cubicBezTo>
                <a:close/>
                <a:moveTo>
                  <a:pt x="331" y="366"/>
                </a:moveTo>
                <a:cubicBezTo>
                  <a:pt x="80" y="366"/>
                  <a:pt x="80" y="366"/>
                  <a:pt x="80" y="366"/>
                </a:cubicBezTo>
                <a:cubicBezTo>
                  <a:pt x="80" y="347"/>
                  <a:pt x="80" y="347"/>
                  <a:pt x="80" y="347"/>
                </a:cubicBezTo>
                <a:cubicBezTo>
                  <a:pt x="331" y="347"/>
                  <a:pt x="331" y="347"/>
                  <a:pt x="331" y="347"/>
                </a:cubicBezTo>
                <a:lnTo>
                  <a:pt x="331" y="366"/>
                </a:lnTo>
                <a:close/>
                <a:moveTo>
                  <a:pt x="266" y="332"/>
                </a:moveTo>
                <a:cubicBezTo>
                  <a:pt x="148" y="332"/>
                  <a:pt x="148" y="332"/>
                  <a:pt x="148" y="332"/>
                </a:cubicBezTo>
                <a:cubicBezTo>
                  <a:pt x="148" y="281"/>
                  <a:pt x="148" y="281"/>
                  <a:pt x="148" y="281"/>
                </a:cubicBezTo>
                <a:cubicBezTo>
                  <a:pt x="266" y="281"/>
                  <a:pt x="266" y="281"/>
                  <a:pt x="266" y="281"/>
                </a:cubicBezTo>
                <a:lnTo>
                  <a:pt x="266" y="332"/>
                </a:lnTo>
                <a:close/>
                <a:moveTo>
                  <a:pt x="399" y="266"/>
                </a:moveTo>
                <a:cubicBezTo>
                  <a:pt x="15" y="266"/>
                  <a:pt x="15" y="266"/>
                  <a:pt x="15" y="266"/>
                </a:cubicBezTo>
                <a:cubicBezTo>
                  <a:pt x="15" y="15"/>
                  <a:pt x="15" y="15"/>
                  <a:pt x="15" y="15"/>
                </a:cubicBezTo>
                <a:cubicBezTo>
                  <a:pt x="399" y="15"/>
                  <a:pt x="399" y="15"/>
                  <a:pt x="399" y="15"/>
                </a:cubicBezTo>
                <a:lnTo>
                  <a:pt x="399" y="266"/>
                </a:lnTo>
                <a:close/>
                <a:moveTo>
                  <a:pt x="40" y="247"/>
                </a:moveTo>
                <a:cubicBezTo>
                  <a:pt x="373" y="247"/>
                  <a:pt x="373" y="247"/>
                  <a:pt x="373" y="247"/>
                </a:cubicBezTo>
                <a:cubicBezTo>
                  <a:pt x="377" y="247"/>
                  <a:pt x="381" y="244"/>
                  <a:pt x="381" y="240"/>
                </a:cubicBezTo>
                <a:cubicBezTo>
                  <a:pt x="381" y="41"/>
                  <a:pt x="381" y="41"/>
                  <a:pt x="381" y="41"/>
                </a:cubicBezTo>
                <a:cubicBezTo>
                  <a:pt x="381" y="37"/>
                  <a:pt x="377" y="33"/>
                  <a:pt x="373" y="33"/>
                </a:cubicBezTo>
                <a:cubicBezTo>
                  <a:pt x="40" y="33"/>
                  <a:pt x="40" y="33"/>
                  <a:pt x="40" y="33"/>
                </a:cubicBezTo>
                <a:cubicBezTo>
                  <a:pt x="36" y="33"/>
                  <a:pt x="33" y="37"/>
                  <a:pt x="33" y="41"/>
                </a:cubicBezTo>
                <a:cubicBezTo>
                  <a:pt x="33" y="240"/>
                  <a:pt x="33" y="240"/>
                  <a:pt x="33" y="240"/>
                </a:cubicBezTo>
                <a:cubicBezTo>
                  <a:pt x="33" y="244"/>
                  <a:pt x="36" y="247"/>
                  <a:pt x="40" y="247"/>
                </a:cubicBezTo>
                <a:close/>
                <a:moveTo>
                  <a:pt x="47" y="48"/>
                </a:moveTo>
                <a:cubicBezTo>
                  <a:pt x="366" y="48"/>
                  <a:pt x="366" y="48"/>
                  <a:pt x="366" y="48"/>
                </a:cubicBezTo>
                <a:cubicBezTo>
                  <a:pt x="366" y="233"/>
                  <a:pt x="366" y="233"/>
                  <a:pt x="366" y="233"/>
                </a:cubicBezTo>
                <a:cubicBezTo>
                  <a:pt x="47" y="233"/>
                  <a:pt x="47" y="233"/>
                  <a:pt x="47" y="233"/>
                </a:cubicBezTo>
                <a:lnTo>
                  <a:pt x="47" y="4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63"/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5" name="Freeform 79"/>
          <p:cNvSpPr>
            <a:spLocks noEditPoints="1"/>
          </p:cNvSpPr>
          <p:nvPr/>
        </p:nvSpPr>
        <p:spPr bwMode="auto">
          <a:xfrm>
            <a:off x="9780545" y="5689135"/>
            <a:ext cx="649975" cy="597365"/>
          </a:xfrm>
          <a:custGeom>
            <a:avLst/>
            <a:gdLst>
              <a:gd name="T0" fmla="*/ 406 w 413"/>
              <a:gd name="T1" fmla="*/ 0 h 380"/>
              <a:gd name="T2" fmla="*/ 7 w 413"/>
              <a:gd name="T3" fmla="*/ 0 h 380"/>
              <a:gd name="T4" fmla="*/ 0 w 413"/>
              <a:gd name="T5" fmla="*/ 7 h 380"/>
              <a:gd name="T6" fmla="*/ 0 w 413"/>
              <a:gd name="T7" fmla="*/ 273 h 380"/>
              <a:gd name="T8" fmla="*/ 7 w 413"/>
              <a:gd name="T9" fmla="*/ 281 h 380"/>
              <a:gd name="T10" fmla="*/ 133 w 413"/>
              <a:gd name="T11" fmla="*/ 281 h 380"/>
              <a:gd name="T12" fmla="*/ 133 w 413"/>
              <a:gd name="T13" fmla="*/ 332 h 380"/>
              <a:gd name="T14" fmla="*/ 73 w 413"/>
              <a:gd name="T15" fmla="*/ 332 h 380"/>
              <a:gd name="T16" fmla="*/ 65 w 413"/>
              <a:gd name="T17" fmla="*/ 340 h 380"/>
              <a:gd name="T18" fmla="*/ 65 w 413"/>
              <a:gd name="T19" fmla="*/ 373 h 380"/>
              <a:gd name="T20" fmla="*/ 73 w 413"/>
              <a:gd name="T21" fmla="*/ 380 h 380"/>
              <a:gd name="T22" fmla="*/ 339 w 413"/>
              <a:gd name="T23" fmla="*/ 380 h 380"/>
              <a:gd name="T24" fmla="*/ 346 w 413"/>
              <a:gd name="T25" fmla="*/ 373 h 380"/>
              <a:gd name="T26" fmla="*/ 346 w 413"/>
              <a:gd name="T27" fmla="*/ 340 h 380"/>
              <a:gd name="T28" fmla="*/ 339 w 413"/>
              <a:gd name="T29" fmla="*/ 332 h 380"/>
              <a:gd name="T30" fmla="*/ 280 w 413"/>
              <a:gd name="T31" fmla="*/ 332 h 380"/>
              <a:gd name="T32" fmla="*/ 280 w 413"/>
              <a:gd name="T33" fmla="*/ 281 h 380"/>
              <a:gd name="T34" fmla="*/ 406 w 413"/>
              <a:gd name="T35" fmla="*/ 281 h 380"/>
              <a:gd name="T36" fmla="*/ 413 w 413"/>
              <a:gd name="T37" fmla="*/ 273 h 380"/>
              <a:gd name="T38" fmla="*/ 413 w 413"/>
              <a:gd name="T39" fmla="*/ 7 h 380"/>
              <a:gd name="T40" fmla="*/ 406 w 413"/>
              <a:gd name="T41" fmla="*/ 0 h 380"/>
              <a:gd name="T42" fmla="*/ 331 w 413"/>
              <a:gd name="T43" fmla="*/ 366 h 380"/>
              <a:gd name="T44" fmla="*/ 80 w 413"/>
              <a:gd name="T45" fmla="*/ 366 h 380"/>
              <a:gd name="T46" fmla="*/ 80 w 413"/>
              <a:gd name="T47" fmla="*/ 347 h 380"/>
              <a:gd name="T48" fmla="*/ 331 w 413"/>
              <a:gd name="T49" fmla="*/ 347 h 380"/>
              <a:gd name="T50" fmla="*/ 331 w 413"/>
              <a:gd name="T51" fmla="*/ 366 h 380"/>
              <a:gd name="T52" fmla="*/ 266 w 413"/>
              <a:gd name="T53" fmla="*/ 332 h 380"/>
              <a:gd name="T54" fmla="*/ 148 w 413"/>
              <a:gd name="T55" fmla="*/ 332 h 380"/>
              <a:gd name="T56" fmla="*/ 148 w 413"/>
              <a:gd name="T57" fmla="*/ 281 h 380"/>
              <a:gd name="T58" fmla="*/ 266 w 413"/>
              <a:gd name="T59" fmla="*/ 281 h 380"/>
              <a:gd name="T60" fmla="*/ 266 w 413"/>
              <a:gd name="T61" fmla="*/ 332 h 380"/>
              <a:gd name="T62" fmla="*/ 399 w 413"/>
              <a:gd name="T63" fmla="*/ 266 h 380"/>
              <a:gd name="T64" fmla="*/ 15 w 413"/>
              <a:gd name="T65" fmla="*/ 266 h 380"/>
              <a:gd name="T66" fmla="*/ 15 w 413"/>
              <a:gd name="T67" fmla="*/ 15 h 380"/>
              <a:gd name="T68" fmla="*/ 399 w 413"/>
              <a:gd name="T69" fmla="*/ 15 h 380"/>
              <a:gd name="T70" fmla="*/ 399 w 413"/>
              <a:gd name="T71" fmla="*/ 266 h 380"/>
              <a:gd name="T72" fmla="*/ 40 w 413"/>
              <a:gd name="T73" fmla="*/ 247 h 380"/>
              <a:gd name="T74" fmla="*/ 373 w 413"/>
              <a:gd name="T75" fmla="*/ 247 h 380"/>
              <a:gd name="T76" fmla="*/ 381 w 413"/>
              <a:gd name="T77" fmla="*/ 240 h 380"/>
              <a:gd name="T78" fmla="*/ 381 w 413"/>
              <a:gd name="T79" fmla="*/ 41 h 380"/>
              <a:gd name="T80" fmla="*/ 373 w 413"/>
              <a:gd name="T81" fmla="*/ 33 h 380"/>
              <a:gd name="T82" fmla="*/ 40 w 413"/>
              <a:gd name="T83" fmla="*/ 33 h 380"/>
              <a:gd name="T84" fmla="*/ 33 w 413"/>
              <a:gd name="T85" fmla="*/ 41 h 380"/>
              <a:gd name="T86" fmla="*/ 33 w 413"/>
              <a:gd name="T87" fmla="*/ 240 h 380"/>
              <a:gd name="T88" fmla="*/ 40 w 413"/>
              <a:gd name="T89" fmla="*/ 247 h 380"/>
              <a:gd name="T90" fmla="*/ 47 w 413"/>
              <a:gd name="T91" fmla="*/ 48 h 380"/>
              <a:gd name="T92" fmla="*/ 366 w 413"/>
              <a:gd name="T93" fmla="*/ 48 h 380"/>
              <a:gd name="T94" fmla="*/ 366 w 413"/>
              <a:gd name="T95" fmla="*/ 233 h 380"/>
              <a:gd name="T96" fmla="*/ 47 w 413"/>
              <a:gd name="T97" fmla="*/ 233 h 380"/>
              <a:gd name="T98" fmla="*/ 47 w 413"/>
              <a:gd name="T99" fmla="*/ 48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13" h="380">
                <a:moveTo>
                  <a:pt x="406" y="0"/>
                </a:move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273"/>
                  <a:pt x="0" y="273"/>
                  <a:pt x="0" y="273"/>
                </a:cubicBezTo>
                <a:cubicBezTo>
                  <a:pt x="0" y="277"/>
                  <a:pt x="3" y="281"/>
                  <a:pt x="7" y="281"/>
                </a:cubicBezTo>
                <a:cubicBezTo>
                  <a:pt x="133" y="281"/>
                  <a:pt x="133" y="281"/>
                  <a:pt x="133" y="281"/>
                </a:cubicBezTo>
                <a:cubicBezTo>
                  <a:pt x="133" y="332"/>
                  <a:pt x="133" y="332"/>
                  <a:pt x="133" y="332"/>
                </a:cubicBezTo>
                <a:cubicBezTo>
                  <a:pt x="73" y="332"/>
                  <a:pt x="73" y="332"/>
                  <a:pt x="73" y="332"/>
                </a:cubicBezTo>
                <a:cubicBezTo>
                  <a:pt x="69" y="332"/>
                  <a:pt x="65" y="336"/>
                  <a:pt x="65" y="340"/>
                </a:cubicBezTo>
                <a:cubicBezTo>
                  <a:pt x="65" y="373"/>
                  <a:pt x="65" y="373"/>
                  <a:pt x="65" y="373"/>
                </a:cubicBezTo>
                <a:cubicBezTo>
                  <a:pt x="65" y="377"/>
                  <a:pt x="69" y="380"/>
                  <a:pt x="73" y="380"/>
                </a:cubicBezTo>
                <a:cubicBezTo>
                  <a:pt x="339" y="380"/>
                  <a:pt x="339" y="380"/>
                  <a:pt x="339" y="380"/>
                </a:cubicBezTo>
                <a:cubicBezTo>
                  <a:pt x="343" y="380"/>
                  <a:pt x="346" y="377"/>
                  <a:pt x="346" y="373"/>
                </a:cubicBezTo>
                <a:cubicBezTo>
                  <a:pt x="346" y="340"/>
                  <a:pt x="346" y="340"/>
                  <a:pt x="346" y="340"/>
                </a:cubicBezTo>
                <a:cubicBezTo>
                  <a:pt x="346" y="336"/>
                  <a:pt x="343" y="332"/>
                  <a:pt x="339" y="332"/>
                </a:cubicBezTo>
                <a:cubicBezTo>
                  <a:pt x="280" y="332"/>
                  <a:pt x="280" y="332"/>
                  <a:pt x="280" y="332"/>
                </a:cubicBezTo>
                <a:cubicBezTo>
                  <a:pt x="280" y="281"/>
                  <a:pt x="280" y="281"/>
                  <a:pt x="280" y="281"/>
                </a:cubicBezTo>
                <a:cubicBezTo>
                  <a:pt x="406" y="281"/>
                  <a:pt x="406" y="281"/>
                  <a:pt x="406" y="281"/>
                </a:cubicBezTo>
                <a:cubicBezTo>
                  <a:pt x="410" y="281"/>
                  <a:pt x="413" y="277"/>
                  <a:pt x="413" y="273"/>
                </a:cubicBezTo>
                <a:cubicBezTo>
                  <a:pt x="413" y="7"/>
                  <a:pt x="413" y="7"/>
                  <a:pt x="413" y="7"/>
                </a:cubicBezTo>
                <a:cubicBezTo>
                  <a:pt x="413" y="3"/>
                  <a:pt x="410" y="0"/>
                  <a:pt x="406" y="0"/>
                </a:cubicBezTo>
                <a:close/>
                <a:moveTo>
                  <a:pt x="331" y="366"/>
                </a:moveTo>
                <a:cubicBezTo>
                  <a:pt x="80" y="366"/>
                  <a:pt x="80" y="366"/>
                  <a:pt x="80" y="366"/>
                </a:cubicBezTo>
                <a:cubicBezTo>
                  <a:pt x="80" y="347"/>
                  <a:pt x="80" y="347"/>
                  <a:pt x="80" y="347"/>
                </a:cubicBezTo>
                <a:cubicBezTo>
                  <a:pt x="331" y="347"/>
                  <a:pt x="331" y="347"/>
                  <a:pt x="331" y="347"/>
                </a:cubicBezTo>
                <a:lnTo>
                  <a:pt x="331" y="366"/>
                </a:lnTo>
                <a:close/>
                <a:moveTo>
                  <a:pt x="266" y="332"/>
                </a:moveTo>
                <a:cubicBezTo>
                  <a:pt x="148" y="332"/>
                  <a:pt x="148" y="332"/>
                  <a:pt x="148" y="332"/>
                </a:cubicBezTo>
                <a:cubicBezTo>
                  <a:pt x="148" y="281"/>
                  <a:pt x="148" y="281"/>
                  <a:pt x="148" y="281"/>
                </a:cubicBezTo>
                <a:cubicBezTo>
                  <a:pt x="266" y="281"/>
                  <a:pt x="266" y="281"/>
                  <a:pt x="266" y="281"/>
                </a:cubicBezTo>
                <a:lnTo>
                  <a:pt x="266" y="332"/>
                </a:lnTo>
                <a:close/>
                <a:moveTo>
                  <a:pt x="399" y="266"/>
                </a:moveTo>
                <a:cubicBezTo>
                  <a:pt x="15" y="266"/>
                  <a:pt x="15" y="266"/>
                  <a:pt x="15" y="266"/>
                </a:cubicBezTo>
                <a:cubicBezTo>
                  <a:pt x="15" y="15"/>
                  <a:pt x="15" y="15"/>
                  <a:pt x="15" y="15"/>
                </a:cubicBezTo>
                <a:cubicBezTo>
                  <a:pt x="399" y="15"/>
                  <a:pt x="399" y="15"/>
                  <a:pt x="399" y="15"/>
                </a:cubicBezTo>
                <a:lnTo>
                  <a:pt x="399" y="266"/>
                </a:lnTo>
                <a:close/>
                <a:moveTo>
                  <a:pt x="40" y="247"/>
                </a:moveTo>
                <a:cubicBezTo>
                  <a:pt x="373" y="247"/>
                  <a:pt x="373" y="247"/>
                  <a:pt x="373" y="247"/>
                </a:cubicBezTo>
                <a:cubicBezTo>
                  <a:pt x="377" y="247"/>
                  <a:pt x="381" y="244"/>
                  <a:pt x="381" y="240"/>
                </a:cubicBezTo>
                <a:cubicBezTo>
                  <a:pt x="381" y="41"/>
                  <a:pt x="381" y="41"/>
                  <a:pt x="381" y="41"/>
                </a:cubicBezTo>
                <a:cubicBezTo>
                  <a:pt x="381" y="37"/>
                  <a:pt x="377" y="33"/>
                  <a:pt x="373" y="33"/>
                </a:cubicBezTo>
                <a:cubicBezTo>
                  <a:pt x="40" y="33"/>
                  <a:pt x="40" y="33"/>
                  <a:pt x="40" y="33"/>
                </a:cubicBezTo>
                <a:cubicBezTo>
                  <a:pt x="36" y="33"/>
                  <a:pt x="33" y="37"/>
                  <a:pt x="33" y="41"/>
                </a:cubicBezTo>
                <a:cubicBezTo>
                  <a:pt x="33" y="240"/>
                  <a:pt x="33" y="240"/>
                  <a:pt x="33" y="240"/>
                </a:cubicBezTo>
                <a:cubicBezTo>
                  <a:pt x="33" y="244"/>
                  <a:pt x="36" y="247"/>
                  <a:pt x="40" y="247"/>
                </a:cubicBezTo>
                <a:close/>
                <a:moveTo>
                  <a:pt x="47" y="48"/>
                </a:moveTo>
                <a:cubicBezTo>
                  <a:pt x="366" y="48"/>
                  <a:pt x="366" y="48"/>
                  <a:pt x="366" y="48"/>
                </a:cubicBezTo>
                <a:cubicBezTo>
                  <a:pt x="366" y="233"/>
                  <a:pt x="366" y="233"/>
                  <a:pt x="366" y="233"/>
                </a:cubicBezTo>
                <a:cubicBezTo>
                  <a:pt x="47" y="233"/>
                  <a:pt x="47" y="233"/>
                  <a:pt x="47" y="233"/>
                </a:cubicBezTo>
                <a:lnTo>
                  <a:pt x="47" y="4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63"/>
            <a:endParaRPr lang="en-US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36" name="Group 29"/>
          <p:cNvGrpSpPr/>
          <p:nvPr/>
        </p:nvGrpSpPr>
        <p:grpSpPr>
          <a:xfrm rot="1548964" flipV="1">
            <a:off x="1714305" y="3244183"/>
            <a:ext cx="5431571" cy="246634"/>
            <a:chOff x="1023031" y="5381580"/>
            <a:chExt cx="5813673" cy="187359"/>
          </a:xfrm>
        </p:grpSpPr>
        <p:cxnSp>
          <p:nvCxnSpPr>
            <p:cNvPr id="37" name="Straight Connector 18"/>
            <p:cNvCxnSpPr/>
            <p:nvPr/>
          </p:nvCxnSpPr>
          <p:spPr>
            <a:xfrm>
              <a:off x="1133250" y="5381580"/>
              <a:ext cx="5598569" cy="0"/>
            </a:xfrm>
            <a:prstGeom prst="line">
              <a:avLst/>
            </a:prstGeom>
            <a:noFill/>
            <a:ln w="9525" cap="flat" cmpd="sng" algn="ctr">
              <a:solidFill>
                <a:srgbClr val="3397D3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8" name="Straight Connector 22"/>
            <p:cNvCxnSpPr/>
            <p:nvPr/>
          </p:nvCxnSpPr>
          <p:spPr>
            <a:xfrm>
              <a:off x="1133250" y="5568427"/>
              <a:ext cx="5593235" cy="0"/>
            </a:xfrm>
            <a:prstGeom prst="line">
              <a:avLst/>
            </a:prstGeom>
            <a:noFill/>
            <a:ln w="9525" cap="flat" cmpd="sng" algn="ctr">
              <a:solidFill>
                <a:srgbClr val="3397D3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39" name="Oval 26"/>
            <p:cNvSpPr/>
            <p:nvPr/>
          </p:nvSpPr>
          <p:spPr bwMode="auto">
            <a:xfrm>
              <a:off x="1023031" y="5381580"/>
              <a:ext cx="220438" cy="186847"/>
            </a:xfrm>
            <a:prstGeom prst="ellipse">
              <a:avLst/>
            </a:prstGeom>
            <a:noFill/>
            <a:ln w="9525" cap="flat" cmpd="sng" algn="ctr">
              <a:solidFill>
                <a:srgbClr val="3397D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98824"/>
                  </a:srgb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Oval 52"/>
            <p:cNvSpPr/>
            <p:nvPr/>
          </p:nvSpPr>
          <p:spPr bwMode="auto">
            <a:xfrm>
              <a:off x="6616266" y="5382092"/>
              <a:ext cx="220438" cy="186847"/>
            </a:xfrm>
            <a:prstGeom prst="ellipse">
              <a:avLst/>
            </a:prstGeom>
            <a:noFill/>
            <a:ln w="9525" cap="flat" cmpd="sng" algn="ctr">
              <a:solidFill>
                <a:srgbClr val="3397D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98824"/>
                  </a:srgb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41" name="Rounded Rectangular Callout 56"/>
          <p:cNvSpPr/>
          <p:nvPr/>
        </p:nvSpPr>
        <p:spPr bwMode="auto">
          <a:xfrm>
            <a:off x="259840" y="1279578"/>
            <a:ext cx="941319" cy="495300"/>
          </a:xfrm>
          <a:prstGeom prst="wedgeRoundRectCallout">
            <a:avLst>
              <a:gd name="adj1" fmla="val 59286"/>
              <a:gd name="adj2" fmla="val 83972"/>
              <a:gd name="adj3" fmla="val 16667"/>
            </a:avLst>
          </a:prstGeom>
          <a:solidFill>
            <a:schemeClr val="accent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98824"/>
                  </a:srgb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IPv6</a:t>
            </a:r>
          </a:p>
        </p:txBody>
      </p:sp>
      <p:sp>
        <p:nvSpPr>
          <p:cNvPr id="42" name="Rounded Rectangular Callout 57"/>
          <p:cNvSpPr/>
          <p:nvPr/>
        </p:nvSpPr>
        <p:spPr bwMode="auto">
          <a:xfrm>
            <a:off x="10430520" y="4022965"/>
            <a:ext cx="1542757" cy="495300"/>
          </a:xfrm>
          <a:prstGeom prst="wedgeRoundRectCallout">
            <a:avLst>
              <a:gd name="adj1" fmla="val -43512"/>
              <a:gd name="adj2" fmla="val 79761"/>
              <a:gd name="adj3" fmla="val 16667"/>
            </a:avLst>
          </a:prstGeom>
          <a:solidFill>
            <a:schemeClr val="accent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98824"/>
                  </a:srgb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IPv6</a:t>
            </a:r>
          </a:p>
        </p:txBody>
      </p:sp>
      <p:sp>
        <p:nvSpPr>
          <p:cNvPr id="43" name="Rounded Rectangular Callout 58"/>
          <p:cNvSpPr/>
          <p:nvPr/>
        </p:nvSpPr>
        <p:spPr bwMode="auto">
          <a:xfrm>
            <a:off x="10514012" y="5987817"/>
            <a:ext cx="1542757" cy="495300"/>
          </a:xfrm>
          <a:prstGeom prst="wedgeRoundRectCallout">
            <a:avLst>
              <a:gd name="adj1" fmla="val -47159"/>
              <a:gd name="adj2" fmla="val -90653"/>
              <a:gd name="adj3" fmla="val 16667"/>
            </a:avLst>
          </a:prstGeom>
          <a:solidFill>
            <a:schemeClr val="accent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alpha val="98824"/>
                  </a:scheme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IPv4</a:t>
            </a:r>
          </a:p>
        </p:txBody>
      </p:sp>
      <p:sp>
        <p:nvSpPr>
          <p:cNvPr id="44" name="Rounded Rectangular Callout 60"/>
          <p:cNvSpPr/>
          <p:nvPr/>
        </p:nvSpPr>
        <p:spPr bwMode="auto">
          <a:xfrm>
            <a:off x="4710922" y="4871830"/>
            <a:ext cx="2106215" cy="492935"/>
          </a:xfrm>
          <a:prstGeom prst="wedgeRoundRectCallout">
            <a:avLst>
              <a:gd name="adj1" fmla="val 58773"/>
              <a:gd name="adj2" fmla="val -46153"/>
              <a:gd name="adj3" fmla="val 16667"/>
            </a:avLst>
          </a:prstGeom>
          <a:solidFill>
            <a:schemeClr val="accent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alpha val="98824"/>
                  </a:scheme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NAT64/DNS64</a:t>
            </a:r>
          </a:p>
        </p:txBody>
      </p:sp>
      <p:sp>
        <p:nvSpPr>
          <p:cNvPr id="45" name="Rounded Rectangular Callout 62"/>
          <p:cNvSpPr/>
          <p:nvPr/>
        </p:nvSpPr>
        <p:spPr bwMode="auto">
          <a:xfrm>
            <a:off x="7783608" y="3716686"/>
            <a:ext cx="1828800" cy="495300"/>
          </a:xfrm>
          <a:prstGeom prst="wedgeRoundRectCallout">
            <a:avLst>
              <a:gd name="adj1" fmla="val -52916"/>
              <a:gd name="adj2" fmla="val 93962"/>
              <a:gd name="adj3" fmla="val 16667"/>
            </a:avLst>
          </a:prstGeom>
          <a:solidFill>
            <a:schemeClr val="accent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98824"/>
                  </a:srgb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DA Server</a:t>
            </a:r>
          </a:p>
        </p:txBody>
      </p:sp>
      <p:cxnSp>
        <p:nvCxnSpPr>
          <p:cNvPr id="46" name="Straight Arrow Connector 43"/>
          <p:cNvCxnSpPr/>
          <p:nvPr/>
        </p:nvCxnSpPr>
        <p:spPr>
          <a:xfrm>
            <a:off x="7783608" y="5136170"/>
            <a:ext cx="1828800" cy="552965"/>
          </a:xfrm>
          <a:prstGeom prst="straightConnector1">
            <a:avLst/>
          </a:prstGeom>
          <a:noFill/>
          <a:ln w="19050" cap="flat" cmpd="sng" algn="ctr">
            <a:solidFill>
              <a:srgbClr val="3397D3"/>
            </a:solidFill>
            <a:prstDash val="dash"/>
            <a:headEnd type="triangle" w="lg" len="lg"/>
            <a:tailEnd type="triangle" w="lg" len="lg"/>
          </a:ln>
          <a:effectLst/>
        </p:spPr>
      </p:cxnSp>
      <p:sp>
        <p:nvSpPr>
          <p:cNvPr id="48" name="Rounded Rectangular Callout 61"/>
          <p:cNvSpPr/>
          <p:nvPr/>
        </p:nvSpPr>
        <p:spPr bwMode="auto">
          <a:xfrm>
            <a:off x="6610244" y="5691499"/>
            <a:ext cx="1780546" cy="791618"/>
          </a:xfrm>
          <a:prstGeom prst="wedgeRoundRectCallout">
            <a:avLst>
              <a:gd name="adj1" fmla="val 54008"/>
              <a:gd name="adj2" fmla="val -127024"/>
              <a:gd name="adj3" fmla="val 16667"/>
            </a:avLst>
          </a:prstGeom>
          <a:solidFill>
            <a:schemeClr val="bg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98824"/>
                  </a:srgb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Dual Stack Network</a:t>
            </a:r>
          </a:p>
        </p:txBody>
      </p:sp>
      <p:sp>
        <p:nvSpPr>
          <p:cNvPr id="51" name="Rettangolo 50"/>
          <p:cNvSpPr/>
          <p:nvPr/>
        </p:nvSpPr>
        <p:spPr>
          <a:xfrm>
            <a:off x="4494213" y="1192362"/>
            <a:ext cx="74790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err="1"/>
              <a:t>Deploy</a:t>
            </a:r>
            <a:r>
              <a:rPr lang="it-IT" dirty="0"/>
              <a:t> </a:t>
            </a:r>
            <a:r>
              <a:rPr lang="en-US" dirty="0"/>
              <a:t>di un Single </a:t>
            </a:r>
            <a:r>
              <a:rPr lang="en-US" dirty="0" err="1"/>
              <a:t>DirectAccess</a:t>
            </a:r>
            <a:r>
              <a:rPr lang="en-US" dirty="0"/>
              <a:t> Server </a:t>
            </a:r>
            <a:r>
              <a:rPr lang="en-US" dirty="0" err="1"/>
              <a:t>tramite</a:t>
            </a:r>
            <a:r>
              <a:rPr lang="en-US" dirty="0"/>
              <a:t> wizard con </a:t>
            </a:r>
            <a:r>
              <a:rPr lang="en-US" dirty="0" err="1"/>
              <a:t>requisiti</a:t>
            </a:r>
            <a:r>
              <a:rPr lang="en-US" dirty="0"/>
              <a:t> </a:t>
            </a:r>
            <a:r>
              <a:rPr lang="en-US" dirty="0" err="1"/>
              <a:t>ridotti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Host raggiungibili in IPv6 o IPv4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DA Client W8/8.1 Enterprise anche di domini differenti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DA Server membro di AD con una NIC </a:t>
            </a:r>
          </a:p>
        </p:txBody>
      </p:sp>
      <p:sp>
        <p:nvSpPr>
          <p:cNvPr id="2" name="Rettangolo 1"/>
          <p:cNvSpPr/>
          <p:nvPr/>
        </p:nvSpPr>
        <p:spPr>
          <a:xfrm>
            <a:off x="119336" y="6509734"/>
            <a:ext cx="107538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solidFill>
                  <a:schemeClr val="tx2"/>
                </a:solidFill>
              </a:rPr>
              <a:t>https://docs.microsoft.com/en-us/previous-versions/windows/it-pro/windows-server-2012-R2-and-2012/dn464273(v=ws.11)</a:t>
            </a:r>
          </a:p>
        </p:txBody>
      </p:sp>
      <p:sp>
        <p:nvSpPr>
          <p:cNvPr id="52" name="Rettangolo 51"/>
          <p:cNvSpPr/>
          <p:nvPr/>
        </p:nvSpPr>
        <p:spPr>
          <a:xfrm>
            <a:off x="181924" y="4246560"/>
            <a:ext cx="444950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Miglioramenti introdotti: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Public </a:t>
            </a:r>
            <a:r>
              <a:rPr lang="it-IT" dirty="0" err="1"/>
              <a:t>Key</a:t>
            </a:r>
            <a:r>
              <a:rPr lang="it-IT" dirty="0"/>
              <a:t> </a:t>
            </a:r>
            <a:r>
              <a:rPr lang="it-IT" dirty="0" err="1"/>
              <a:t>Infrastructure</a:t>
            </a:r>
            <a:r>
              <a:rPr lang="it-IT" dirty="0"/>
              <a:t> (PKI) non è più un prerequisito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Supporto a network </a:t>
            </a:r>
            <a:r>
              <a:rPr lang="it-IT" dirty="0" err="1"/>
              <a:t>address</a:t>
            </a:r>
            <a:r>
              <a:rPr lang="it-IT" dirty="0"/>
              <a:t> </a:t>
            </a:r>
            <a:r>
              <a:rPr lang="it-IT" dirty="0" err="1"/>
              <a:t>translation</a:t>
            </a:r>
            <a:r>
              <a:rPr lang="it-IT" dirty="0"/>
              <a:t> (NAT), non più necessario che il DA server abbia un indirizzo  pubblico IPv4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Supporto a site multipli e al </a:t>
            </a:r>
            <a:r>
              <a:rPr lang="it-IT" dirty="0" err="1"/>
              <a:t>load</a:t>
            </a:r>
            <a:r>
              <a:rPr lang="it-IT" dirty="0"/>
              <a:t> </a:t>
            </a:r>
            <a:r>
              <a:rPr lang="it-IT" dirty="0" err="1"/>
              <a:t>balancing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705649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Sicurezza</a:t>
            </a:r>
          </a:p>
        </p:txBody>
      </p:sp>
      <p:grpSp>
        <p:nvGrpSpPr>
          <p:cNvPr id="7" name="Gruppo 6"/>
          <p:cNvGrpSpPr/>
          <p:nvPr/>
        </p:nvGrpSpPr>
        <p:grpSpPr>
          <a:xfrm>
            <a:off x="4228207" y="1228284"/>
            <a:ext cx="3735585" cy="5534202"/>
            <a:chOff x="0" y="344549"/>
            <a:chExt cx="3735585" cy="2241351"/>
          </a:xfrm>
        </p:grpSpPr>
        <p:sp>
          <p:nvSpPr>
            <p:cNvPr id="8" name="Rettangolo 7"/>
            <p:cNvSpPr/>
            <p:nvPr/>
          </p:nvSpPr>
          <p:spPr>
            <a:xfrm>
              <a:off x="0" y="344549"/>
              <a:ext cx="3735585" cy="2241351"/>
            </a:xfrm>
            <a:prstGeom prst="rect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ettangolo 8"/>
            <p:cNvSpPr/>
            <p:nvPr/>
          </p:nvSpPr>
          <p:spPr>
            <a:xfrm>
              <a:off x="0" y="344549"/>
              <a:ext cx="3735585" cy="22413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t" anchorCtr="0">
              <a:noAutofit/>
            </a:bodyPr>
            <a:lstStyle/>
            <a:p>
              <a:pPr lvl="0" algn="l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b="1" i="0" kern="1200" baseline="0" dirty="0">
                  <a:solidFill>
                    <a:schemeClr val="accent1"/>
                  </a:solidFill>
                </a:rPr>
                <a:t>Firewall</a:t>
              </a:r>
            </a:p>
            <a:p>
              <a:pPr lvl="0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 err="1">
                  <a:solidFill>
                    <a:srgbClr val="FFFF00"/>
                  </a:solidFill>
                </a:rPr>
                <a:t>Aggiornare</a:t>
              </a:r>
              <a:r>
                <a:rPr lang="en-US" sz="2000" dirty="0">
                  <a:solidFill>
                    <a:srgbClr val="FFFF00"/>
                  </a:solidFill>
                </a:rPr>
                <a:t> o </a:t>
              </a:r>
              <a:r>
                <a:rPr lang="en-US" sz="2000" dirty="0" err="1">
                  <a:solidFill>
                    <a:srgbClr val="FFFF00"/>
                  </a:solidFill>
                </a:rPr>
                <a:t>sostituire</a:t>
              </a:r>
              <a:r>
                <a:rPr lang="en-US" sz="2000" dirty="0">
                  <a:solidFill>
                    <a:srgbClr val="FFFF00"/>
                  </a:solidFill>
                </a:rPr>
                <a:t> </a:t>
              </a:r>
              <a:r>
                <a:rPr lang="en-US" sz="2000" dirty="0" err="1">
                  <a:solidFill>
                    <a:srgbClr val="FFFF00"/>
                  </a:solidFill>
                </a:rPr>
                <a:t>i</a:t>
              </a:r>
              <a:r>
                <a:rPr lang="en-US" sz="2000" dirty="0">
                  <a:solidFill>
                    <a:srgbClr val="FFFF00"/>
                  </a:solidFill>
                </a:rPr>
                <a:t> device non in </a:t>
              </a:r>
              <a:r>
                <a:rPr lang="en-US" sz="2000" dirty="0" err="1">
                  <a:solidFill>
                    <a:srgbClr val="FFFF00"/>
                  </a:solidFill>
                </a:rPr>
                <a:t>grado</a:t>
              </a:r>
              <a:r>
                <a:rPr lang="en-US" sz="2000" dirty="0">
                  <a:solidFill>
                    <a:srgbClr val="FFFF00"/>
                  </a:solidFill>
                </a:rPr>
                <a:t> di </a:t>
              </a:r>
              <a:r>
                <a:rPr lang="en-US" sz="2000" dirty="0" err="1">
                  <a:solidFill>
                    <a:srgbClr val="FFFF00"/>
                  </a:solidFill>
                </a:rPr>
                <a:t>gestire</a:t>
              </a:r>
              <a:r>
                <a:rPr lang="en-US" sz="2000" dirty="0">
                  <a:solidFill>
                    <a:srgbClr val="FFFF00"/>
                  </a:solidFill>
                </a:rPr>
                <a:t> IPv6 </a:t>
              </a:r>
              <a:r>
                <a:rPr lang="en-US" sz="2000" dirty="0" err="1">
                  <a:solidFill>
                    <a:srgbClr val="FFFF00"/>
                  </a:solidFill>
                </a:rPr>
                <a:t>ed</a:t>
              </a:r>
              <a:r>
                <a:rPr lang="en-US" sz="2000" dirty="0">
                  <a:solidFill>
                    <a:srgbClr val="FFFF00"/>
                  </a:solidFill>
                </a:rPr>
                <a:t> </a:t>
              </a:r>
              <a:r>
                <a:rPr lang="en-US" sz="2000" dirty="0" err="1">
                  <a:solidFill>
                    <a:srgbClr val="FFFF00"/>
                  </a:solidFill>
                </a:rPr>
                <a:t>eseguire</a:t>
              </a:r>
              <a:r>
                <a:rPr lang="en-US" sz="2000" dirty="0">
                  <a:solidFill>
                    <a:srgbClr val="FFFF00"/>
                  </a:solidFill>
                </a:rPr>
                <a:t> la DPI</a:t>
              </a:r>
              <a:r>
                <a:rPr lang="en-US" sz="2000" dirty="0"/>
                <a:t> (Deep Packet Inspection)</a:t>
              </a:r>
            </a:p>
            <a:p>
              <a:pPr lvl="0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2000" dirty="0">
                  <a:solidFill>
                    <a:srgbClr val="FFFF00"/>
                  </a:solidFill>
                </a:rPr>
                <a:t>I tunnel </a:t>
              </a:r>
              <a:r>
                <a:rPr lang="it-IT" sz="2000" dirty="0" err="1">
                  <a:solidFill>
                    <a:srgbClr val="FFFF00"/>
                  </a:solidFill>
                </a:rPr>
                <a:t>Teredo</a:t>
              </a:r>
              <a:r>
                <a:rPr lang="it-IT" sz="2000" dirty="0">
                  <a:solidFill>
                    <a:srgbClr val="FFFF00"/>
                  </a:solidFill>
                </a:rPr>
                <a:t>, 6to4 e </a:t>
              </a:r>
              <a:r>
                <a:rPr lang="it-IT" sz="2000" dirty="0" err="1">
                  <a:solidFill>
                    <a:srgbClr val="FFFF00"/>
                  </a:solidFill>
                </a:rPr>
                <a:t>Isatap</a:t>
              </a:r>
              <a:r>
                <a:rPr lang="it-IT" sz="2000" dirty="0">
                  <a:solidFill>
                    <a:srgbClr val="FFFF00"/>
                  </a:solidFill>
                </a:rPr>
                <a:t> possono essere sfruttati per attacchi di tipo </a:t>
              </a:r>
              <a:r>
                <a:rPr lang="it-IT" sz="2000" dirty="0" err="1">
                  <a:solidFill>
                    <a:srgbClr val="FFFF00"/>
                  </a:solidFill>
                </a:rPr>
                <a:t>cloak</a:t>
              </a:r>
              <a:r>
                <a:rPr lang="it-IT" sz="2000" dirty="0"/>
                <a:t> perché i pacchetti IPv6 appaiono come traffico IPv4</a:t>
              </a:r>
            </a:p>
            <a:p>
              <a:pPr lvl="0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2000" dirty="0">
                  <a:solidFill>
                    <a:srgbClr val="FFFF00"/>
                  </a:solidFill>
                </a:rPr>
                <a:t>La funzionalità di cifratura dell’IPv6 può essere sfruttata per sferrare attacchi</a:t>
              </a:r>
              <a:r>
                <a:rPr lang="it-IT" sz="2000" dirty="0"/>
                <a:t> in tunnel criptati</a:t>
              </a:r>
              <a:endParaRPr lang="en-US" sz="2000" dirty="0"/>
            </a:p>
            <a:p>
              <a:pPr lvl="0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 err="1">
                  <a:solidFill>
                    <a:srgbClr val="FFFF00"/>
                  </a:solidFill>
                </a:rPr>
                <a:t>Rivedere</a:t>
              </a:r>
              <a:r>
                <a:rPr lang="en-US" sz="2000" dirty="0">
                  <a:solidFill>
                    <a:srgbClr val="FFFF00"/>
                  </a:solidFill>
                </a:rPr>
                <a:t> le rule di </a:t>
              </a:r>
              <a:r>
                <a:rPr lang="en-US" sz="2000" dirty="0" err="1">
                  <a:solidFill>
                    <a:srgbClr val="FFFF00"/>
                  </a:solidFill>
                </a:rPr>
                <a:t>ingresso</a:t>
              </a:r>
              <a:r>
                <a:rPr lang="en-US" sz="2000" dirty="0">
                  <a:solidFill>
                    <a:srgbClr val="FFFF00"/>
                  </a:solidFill>
                </a:rPr>
                <a:t> e </a:t>
              </a:r>
              <a:r>
                <a:rPr lang="en-US" sz="2000" dirty="0" err="1">
                  <a:solidFill>
                    <a:srgbClr val="FFFF00"/>
                  </a:solidFill>
                </a:rPr>
                <a:t>uscita</a:t>
              </a:r>
              <a:r>
                <a:rPr lang="en-US" sz="2000" dirty="0"/>
                <a:t> </a:t>
              </a:r>
            </a:p>
            <a:p>
              <a:pPr lvl="0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>
                  <a:solidFill>
                    <a:srgbClr val="FFFF00"/>
                  </a:solidFill>
                </a:rPr>
                <a:t>Parte del </a:t>
              </a:r>
              <a:r>
                <a:rPr lang="en-US" sz="2000" dirty="0" err="1">
                  <a:solidFill>
                    <a:srgbClr val="FFFF00"/>
                  </a:solidFill>
                </a:rPr>
                <a:t>traffico</a:t>
              </a:r>
              <a:r>
                <a:rPr lang="en-US" sz="2000" dirty="0">
                  <a:solidFill>
                    <a:srgbClr val="FFFF00"/>
                  </a:solidFill>
                </a:rPr>
                <a:t> ICMPv6 è </a:t>
              </a:r>
              <a:r>
                <a:rPr lang="en-US" sz="2000" dirty="0" err="1">
                  <a:solidFill>
                    <a:srgbClr val="FFFF00"/>
                  </a:solidFill>
                </a:rPr>
                <a:t>necessario</a:t>
              </a:r>
              <a:r>
                <a:rPr lang="en-US" sz="2000" dirty="0"/>
                <a:t>, ma non </a:t>
              </a:r>
              <a:r>
                <a:rPr lang="en-US" sz="2000" dirty="0" err="1"/>
                <a:t>tutto</a:t>
              </a:r>
              <a:endParaRPr lang="it-IT" sz="2000" kern="1200" dirty="0"/>
            </a:p>
          </p:txBody>
        </p:sp>
      </p:grpSp>
      <p:pic>
        <p:nvPicPr>
          <p:cNvPr id="10" name="Immagine 9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799" y="1300511"/>
            <a:ext cx="396000" cy="396000"/>
          </a:xfrm>
          <a:prstGeom prst="rect">
            <a:avLst/>
          </a:prstGeom>
        </p:spPr>
      </p:pic>
      <p:grpSp>
        <p:nvGrpSpPr>
          <p:cNvPr id="20" name="Gruppo 19"/>
          <p:cNvGrpSpPr/>
          <p:nvPr/>
        </p:nvGrpSpPr>
        <p:grpSpPr>
          <a:xfrm>
            <a:off x="8305642" y="3593836"/>
            <a:ext cx="3745495" cy="3168650"/>
            <a:chOff x="0" y="344549"/>
            <a:chExt cx="3745495" cy="3096304"/>
          </a:xfrm>
          <a:solidFill>
            <a:schemeClr val="accent2"/>
          </a:solidFill>
        </p:grpSpPr>
        <p:sp>
          <p:nvSpPr>
            <p:cNvPr id="22" name="Rettangolo 21"/>
            <p:cNvSpPr/>
            <p:nvPr/>
          </p:nvSpPr>
          <p:spPr>
            <a:xfrm>
              <a:off x="0" y="344549"/>
              <a:ext cx="3735585" cy="30963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Rettangolo 22"/>
            <p:cNvSpPr/>
            <p:nvPr/>
          </p:nvSpPr>
          <p:spPr>
            <a:xfrm>
              <a:off x="9910" y="344549"/>
              <a:ext cx="3735585" cy="309630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t" anchorCtr="0">
              <a:noAutofit/>
            </a:bodyPr>
            <a:lstStyle/>
            <a:p>
              <a:pPr lvl="0" algn="l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b="1" i="0" kern="1200" baseline="0" dirty="0" err="1">
                  <a:solidFill>
                    <a:srgbClr val="FFFF00"/>
                  </a:solidFill>
                </a:rPr>
                <a:t>Autoconfigurazione</a:t>
              </a:r>
              <a:endParaRPr lang="en-US" sz="2400" b="1" i="0" kern="1200" baseline="0" dirty="0">
                <a:solidFill>
                  <a:srgbClr val="FFFF00"/>
                </a:solidFill>
              </a:endParaRPr>
            </a:p>
            <a:p>
              <a:pPr lvl="0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 err="1"/>
                <a:t>L’autoconfigurazione</a:t>
              </a:r>
              <a:r>
                <a:rPr lang="en-US" sz="2000" dirty="0"/>
                <a:t> </a:t>
              </a:r>
              <a:r>
                <a:rPr lang="en-US" sz="2000" dirty="0" err="1"/>
                <a:t>degli</a:t>
              </a:r>
              <a:r>
                <a:rPr lang="en-US" sz="2000" dirty="0"/>
                <a:t> </a:t>
              </a:r>
              <a:r>
                <a:rPr lang="en-US" sz="2000" dirty="0" err="1"/>
                <a:t>indirizzi</a:t>
              </a:r>
              <a:r>
                <a:rPr lang="en-US" sz="2000" dirty="0"/>
                <a:t> IP </a:t>
              </a:r>
              <a:r>
                <a:rPr lang="en-US" sz="2000" dirty="0" err="1">
                  <a:solidFill>
                    <a:srgbClr val="FFFF00"/>
                  </a:solidFill>
                </a:rPr>
                <a:t>può</a:t>
              </a:r>
              <a:r>
                <a:rPr lang="en-US" sz="2000" dirty="0">
                  <a:solidFill>
                    <a:srgbClr val="FFFF00"/>
                  </a:solidFill>
                </a:rPr>
                <a:t> </a:t>
              </a:r>
              <a:r>
                <a:rPr lang="en-US" sz="2000" dirty="0" err="1">
                  <a:solidFill>
                    <a:srgbClr val="FFFF00"/>
                  </a:solidFill>
                </a:rPr>
                <a:t>essere</a:t>
              </a:r>
              <a:r>
                <a:rPr lang="en-US" sz="2000" dirty="0">
                  <a:solidFill>
                    <a:srgbClr val="FFFF00"/>
                  </a:solidFill>
                </a:rPr>
                <a:t> </a:t>
              </a:r>
              <a:r>
                <a:rPr lang="en-US" sz="2000" dirty="0" err="1">
                  <a:solidFill>
                    <a:srgbClr val="FFFF00"/>
                  </a:solidFill>
                </a:rPr>
                <a:t>sfruttata</a:t>
              </a:r>
              <a:r>
                <a:rPr lang="en-US" sz="2000" dirty="0">
                  <a:solidFill>
                    <a:srgbClr val="FFFF00"/>
                  </a:solidFill>
                </a:rPr>
                <a:t> per </a:t>
              </a:r>
              <a:r>
                <a:rPr lang="en-US" sz="2000" dirty="0" err="1">
                  <a:solidFill>
                    <a:srgbClr val="FFFF00"/>
                  </a:solidFill>
                </a:rPr>
                <a:t>definire</a:t>
              </a:r>
              <a:r>
                <a:rPr lang="en-US" sz="2000" dirty="0">
                  <a:solidFill>
                    <a:srgbClr val="FFFF00"/>
                  </a:solidFill>
                </a:rPr>
                <a:t> Rogue Gateway </a:t>
              </a:r>
              <a:r>
                <a:rPr lang="en-US" sz="2000" dirty="0" err="1">
                  <a:solidFill>
                    <a:srgbClr val="FFFF00"/>
                  </a:solidFill>
                </a:rPr>
                <a:t>che</a:t>
              </a:r>
              <a:r>
                <a:rPr lang="en-US" sz="2000" dirty="0">
                  <a:solidFill>
                    <a:srgbClr val="FFFF00"/>
                  </a:solidFill>
                </a:rPr>
                <a:t> </a:t>
              </a:r>
              <a:r>
                <a:rPr lang="en-US" sz="2000" dirty="0" err="1">
                  <a:solidFill>
                    <a:srgbClr val="FFFF00"/>
                  </a:solidFill>
                </a:rPr>
                <a:t>assegnano</a:t>
              </a:r>
              <a:r>
                <a:rPr lang="en-US" sz="2000" dirty="0">
                  <a:solidFill>
                    <a:srgbClr val="FFFF00"/>
                  </a:solidFill>
                </a:rPr>
                <a:t> IP e </a:t>
              </a:r>
              <a:r>
                <a:rPr lang="en-US" sz="2000" dirty="0" err="1">
                  <a:solidFill>
                    <a:srgbClr val="FFFF00"/>
                  </a:solidFill>
                </a:rPr>
                <a:t>realizzano</a:t>
              </a:r>
              <a:r>
                <a:rPr lang="en-US" sz="2000" dirty="0">
                  <a:solidFill>
                    <a:srgbClr val="FFFF00"/>
                  </a:solidFill>
                </a:rPr>
                <a:t> Router IPv6 in </a:t>
              </a:r>
              <a:r>
                <a:rPr lang="en-US" sz="2000" dirty="0" err="1">
                  <a:solidFill>
                    <a:srgbClr val="FFFF00"/>
                  </a:solidFill>
                </a:rPr>
                <a:t>grado</a:t>
              </a:r>
              <a:r>
                <a:rPr lang="en-US" sz="2000" dirty="0">
                  <a:solidFill>
                    <a:srgbClr val="FFFF00"/>
                  </a:solidFill>
                </a:rPr>
                <a:t> di </a:t>
              </a:r>
              <a:r>
                <a:rPr lang="en-US" sz="2000" dirty="0" err="1">
                  <a:solidFill>
                    <a:srgbClr val="FFFF00"/>
                  </a:solidFill>
                </a:rPr>
                <a:t>analizzare</a:t>
              </a:r>
              <a:r>
                <a:rPr lang="en-US" sz="2000" dirty="0">
                  <a:solidFill>
                    <a:srgbClr val="FFFF00"/>
                  </a:solidFill>
                </a:rPr>
                <a:t> </a:t>
              </a:r>
              <a:r>
                <a:rPr lang="en-US" sz="2000" dirty="0" err="1">
                  <a:solidFill>
                    <a:srgbClr val="FFFF00"/>
                  </a:solidFill>
                </a:rPr>
                <a:t>il</a:t>
              </a:r>
              <a:r>
                <a:rPr lang="en-US" sz="2000" dirty="0">
                  <a:solidFill>
                    <a:srgbClr val="FFFF00"/>
                  </a:solidFill>
                </a:rPr>
                <a:t> </a:t>
              </a:r>
              <a:r>
                <a:rPr lang="en-US" sz="2000" dirty="0" err="1">
                  <a:solidFill>
                    <a:srgbClr val="FFFF00"/>
                  </a:solidFill>
                </a:rPr>
                <a:t>traffico</a:t>
              </a:r>
              <a:r>
                <a:rPr lang="en-US" sz="2000" dirty="0">
                  <a:solidFill>
                    <a:srgbClr val="FFFF00"/>
                  </a:solidFill>
                </a:rPr>
                <a:t> di rete</a:t>
              </a:r>
            </a:p>
            <a:p>
              <a:pPr lvl="0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2000" dirty="0">
                  <a:solidFill>
                    <a:schemeClr val="tx1"/>
                  </a:solidFill>
                </a:rPr>
                <a:t>Occorre </a:t>
              </a:r>
              <a:r>
                <a:rPr lang="it-IT" sz="2000" dirty="0">
                  <a:solidFill>
                    <a:srgbClr val="FFFF00"/>
                  </a:solidFill>
                </a:rPr>
                <a:t>filtrare gli indirizzi interni alla LAN</a:t>
              </a:r>
              <a:r>
                <a:rPr lang="it-IT" sz="2000" dirty="0">
                  <a:solidFill>
                    <a:schemeClr val="tx1"/>
                  </a:solidFill>
                </a:rPr>
                <a:t> (site-</a:t>
              </a:r>
              <a:r>
                <a:rPr lang="it-IT" sz="2000" dirty="0" err="1">
                  <a:solidFill>
                    <a:schemeClr val="tx1"/>
                  </a:solidFill>
                </a:rPr>
                <a:t>local</a:t>
              </a:r>
              <a:r>
                <a:rPr lang="it-IT" sz="2000" dirty="0">
                  <a:solidFill>
                    <a:schemeClr val="tx1"/>
                  </a:solidFill>
                </a:rPr>
                <a:t> e </a:t>
              </a:r>
              <a:r>
                <a:rPr lang="it-IT" sz="2000" dirty="0" err="1">
                  <a:solidFill>
                    <a:schemeClr val="tx1"/>
                  </a:solidFill>
                </a:rPr>
                <a:t>multicast</a:t>
              </a:r>
              <a:r>
                <a:rPr lang="it-IT" sz="2000" dirty="0">
                  <a:solidFill>
                    <a:schemeClr val="tx1"/>
                  </a:solidFill>
                </a:rPr>
                <a:t> specifici)</a:t>
              </a:r>
              <a:r>
                <a:rPr lang="it-IT" sz="2000" dirty="0">
                  <a:solidFill>
                    <a:srgbClr val="FFFF00"/>
                  </a:solidFill>
                </a:rPr>
                <a:t> sugli </a:t>
              </a:r>
              <a:r>
                <a:rPr lang="it-IT" sz="2000" dirty="0" err="1">
                  <a:solidFill>
                    <a:srgbClr val="FFFF00"/>
                  </a:solidFill>
                </a:rPr>
                <a:t>edge</a:t>
              </a:r>
              <a:r>
                <a:rPr lang="it-IT" sz="2000" dirty="0">
                  <a:solidFill>
                    <a:srgbClr val="FFFF00"/>
                  </a:solidFill>
                </a:rPr>
                <a:t> </a:t>
              </a:r>
              <a:r>
                <a:rPr lang="it-IT" sz="2000" dirty="0" err="1">
                  <a:solidFill>
                    <a:srgbClr val="FFFF00"/>
                  </a:solidFill>
                </a:rPr>
                <a:t>routers</a:t>
              </a:r>
              <a:endParaRPr lang="it-IT" sz="2000" kern="1200" dirty="0">
                <a:solidFill>
                  <a:srgbClr val="FFFF00"/>
                </a:solidFill>
              </a:endParaRPr>
            </a:p>
          </p:txBody>
        </p:sp>
      </p:grpSp>
      <p:pic>
        <p:nvPicPr>
          <p:cNvPr id="21" name="Immagin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6847" y="3609042"/>
            <a:ext cx="425701" cy="396000"/>
          </a:xfrm>
          <a:prstGeom prst="rect">
            <a:avLst/>
          </a:prstGeom>
        </p:spPr>
      </p:pic>
      <p:grpSp>
        <p:nvGrpSpPr>
          <p:cNvPr id="24" name="Gruppo 23"/>
          <p:cNvGrpSpPr/>
          <p:nvPr/>
        </p:nvGrpSpPr>
        <p:grpSpPr>
          <a:xfrm>
            <a:off x="8306390" y="1228284"/>
            <a:ext cx="3744000" cy="2241192"/>
            <a:chOff x="-1" y="344549"/>
            <a:chExt cx="3735585" cy="2256662"/>
          </a:xfrm>
        </p:grpSpPr>
        <p:sp>
          <p:nvSpPr>
            <p:cNvPr id="25" name="Rettangolo 24"/>
            <p:cNvSpPr/>
            <p:nvPr/>
          </p:nvSpPr>
          <p:spPr>
            <a:xfrm>
              <a:off x="-1" y="359860"/>
              <a:ext cx="3735585" cy="22413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Rettangolo 25"/>
            <p:cNvSpPr/>
            <p:nvPr/>
          </p:nvSpPr>
          <p:spPr>
            <a:xfrm>
              <a:off x="-1" y="344549"/>
              <a:ext cx="3735585" cy="22413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t" anchorCtr="0">
              <a:noAutofit/>
            </a:bodyPr>
            <a:lstStyle/>
            <a:p>
              <a:pPr lvl="0" algn="l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b="1" i="0" kern="1200" baseline="0" dirty="0">
                  <a:solidFill>
                    <a:srgbClr val="FFFF00"/>
                  </a:solidFill>
                </a:rPr>
                <a:t>Dual Stack</a:t>
              </a:r>
            </a:p>
            <a:p>
              <a:pPr lvl="0" algn="l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 err="1"/>
                <a:t>L’utilizzo</a:t>
              </a:r>
              <a:r>
                <a:rPr lang="en-US" sz="2000" dirty="0"/>
                <a:t> </a:t>
              </a:r>
              <a:r>
                <a:rPr lang="en-US" sz="2000" dirty="0" err="1"/>
                <a:t>contemporaneo</a:t>
              </a:r>
              <a:r>
                <a:rPr lang="en-US" sz="2000" dirty="0"/>
                <a:t> di IPv4 e IPv6 </a:t>
              </a:r>
              <a:r>
                <a:rPr lang="en-US" sz="2000" dirty="0" err="1"/>
                <a:t>nella</a:t>
              </a:r>
              <a:r>
                <a:rPr lang="en-US" sz="2000" dirty="0"/>
                <a:t> rete </a:t>
              </a:r>
              <a:r>
                <a:rPr lang="en-US" sz="2000" dirty="0" err="1"/>
                <a:t>implica</a:t>
              </a:r>
              <a:r>
                <a:rPr lang="en-US" sz="2000" dirty="0"/>
                <a:t> un </a:t>
              </a:r>
              <a:r>
                <a:rPr lang="en-US" sz="2000" dirty="0" err="1">
                  <a:solidFill>
                    <a:srgbClr val="FFFF00"/>
                  </a:solidFill>
                </a:rPr>
                <a:t>aumento</a:t>
              </a:r>
              <a:r>
                <a:rPr lang="en-US" sz="2000" dirty="0">
                  <a:solidFill>
                    <a:srgbClr val="FFFF00"/>
                  </a:solidFill>
                </a:rPr>
                <a:t> </a:t>
              </a:r>
              <a:r>
                <a:rPr lang="en-US" sz="2000" dirty="0" err="1">
                  <a:solidFill>
                    <a:srgbClr val="FFFF00"/>
                  </a:solidFill>
                </a:rPr>
                <a:t>dell’overhead</a:t>
              </a:r>
              <a:r>
                <a:rPr lang="en-US" sz="2000" dirty="0">
                  <a:solidFill>
                    <a:srgbClr val="FFFF00"/>
                  </a:solidFill>
                </a:rPr>
                <a:t> </a:t>
              </a:r>
              <a:r>
                <a:rPr lang="en-US" sz="2000" dirty="0" err="1">
                  <a:solidFill>
                    <a:srgbClr val="FFFF00"/>
                  </a:solidFill>
                </a:rPr>
                <a:t>amministrativo</a:t>
              </a:r>
              <a:r>
                <a:rPr lang="en-US" sz="2000" dirty="0">
                  <a:solidFill>
                    <a:srgbClr val="FFFF00"/>
                  </a:solidFill>
                </a:rPr>
                <a:t> </a:t>
              </a:r>
              <a:r>
                <a:rPr lang="en-US" sz="2000" dirty="0" err="1">
                  <a:solidFill>
                    <a:srgbClr val="FFFF00"/>
                  </a:solidFill>
                </a:rPr>
                <a:t>relativo</a:t>
              </a:r>
              <a:r>
                <a:rPr lang="en-US" sz="2000" dirty="0">
                  <a:solidFill>
                    <a:srgbClr val="FFFF00"/>
                  </a:solidFill>
                </a:rPr>
                <a:t> </a:t>
              </a:r>
              <a:r>
                <a:rPr lang="en-US" sz="2000" dirty="0" err="1">
                  <a:solidFill>
                    <a:srgbClr val="FFFF00"/>
                  </a:solidFill>
                </a:rPr>
                <a:t>alla</a:t>
              </a:r>
              <a:r>
                <a:rPr lang="en-US" sz="2000" dirty="0">
                  <a:solidFill>
                    <a:srgbClr val="FFFF00"/>
                  </a:solidFill>
                </a:rPr>
                <a:t> </a:t>
              </a:r>
              <a:r>
                <a:rPr lang="en-US" sz="2000" dirty="0" err="1">
                  <a:solidFill>
                    <a:srgbClr val="FFFF00"/>
                  </a:solidFill>
                </a:rPr>
                <a:t>sicurezza</a:t>
              </a:r>
              <a:r>
                <a:rPr lang="en-US" sz="2000" dirty="0">
                  <a:solidFill>
                    <a:srgbClr val="FFFF00"/>
                  </a:solidFill>
                </a:rPr>
                <a:t> e </a:t>
              </a:r>
              <a:r>
                <a:rPr lang="en-US" sz="2000" dirty="0" err="1">
                  <a:solidFill>
                    <a:srgbClr val="FFFF00"/>
                  </a:solidFill>
                </a:rPr>
                <a:t>maggiore</a:t>
              </a:r>
              <a:r>
                <a:rPr lang="en-US" sz="2000" dirty="0">
                  <a:solidFill>
                    <a:srgbClr val="FFFF00"/>
                  </a:solidFill>
                </a:rPr>
                <a:t> </a:t>
              </a:r>
              <a:r>
                <a:rPr lang="en-US" sz="2000" dirty="0" err="1">
                  <a:solidFill>
                    <a:srgbClr val="FFFF00"/>
                  </a:solidFill>
                </a:rPr>
                <a:t>vulnerabilità</a:t>
              </a:r>
              <a:r>
                <a:rPr lang="en-US" sz="2000" dirty="0">
                  <a:solidFill>
                    <a:srgbClr val="FFFF00"/>
                  </a:solidFill>
                </a:rPr>
                <a:t> </a:t>
              </a:r>
              <a:r>
                <a:rPr lang="en-US" sz="2000" dirty="0" err="1">
                  <a:solidFill>
                    <a:srgbClr val="FFFF00"/>
                  </a:solidFill>
                </a:rPr>
                <a:t>agli</a:t>
              </a:r>
              <a:r>
                <a:rPr lang="en-US" sz="2000" dirty="0">
                  <a:solidFill>
                    <a:srgbClr val="FFFF00"/>
                  </a:solidFill>
                </a:rPr>
                <a:t> </a:t>
              </a:r>
              <a:r>
                <a:rPr lang="en-US" sz="2000" dirty="0" err="1">
                  <a:solidFill>
                    <a:srgbClr val="FFFF00"/>
                  </a:solidFill>
                </a:rPr>
                <a:t>attacchi</a:t>
              </a:r>
              <a:endParaRPr lang="it-IT" sz="2000" kern="1200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27" name="Gruppo 26"/>
          <p:cNvGrpSpPr/>
          <p:nvPr/>
        </p:nvGrpSpPr>
        <p:grpSpPr>
          <a:xfrm>
            <a:off x="154556" y="1228285"/>
            <a:ext cx="3735585" cy="1296000"/>
            <a:chOff x="0" y="344549"/>
            <a:chExt cx="3735585" cy="2241351"/>
          </a:xfrm>
          <a:solidFill>
            <a:schemeClr val="accent4"/>
          </a:solidFill>
        </p:grpSpPr>
        <p:sp>
          <p:nvSpPr>
            <p:cNvPr id="28" name="Rettangolo 27"/>
            <p:cNvSpPr/>
            <p:nvPr/>
          </p:nvSpPr>
          <p:spPr>
            <a:xfrm>
              <a:off x="0" y="344549"/>
              <a:ext cx="3735585" cy="22413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Rettangolo 28"/>
            <p:cNvSpPr/>
            <p:nvPr/>
          </p:nvSpPr>
          <p:spPr>
            <a:xfrm>
              <a:off x="0" y="344549"/>
              <a:ext cx="3735585" cy="224135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t" anchorCtr="0">
              <a:noAutofit/>
            </a:bodyPr>
            <a:lstStyle/>
            <a:p>
              <a:pPr lvl="0" algn="l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1" i="0" kern="1200" baseline="0" dirty="0" err="1">
                  <a:solidFill>
                    <a:schemeClr val="accent1"/>
                  </a:solidFill>
                </a:rPr>
                <a:t>Spazio</a:t>
              </a:r>
              <a:r>
                <a:rPr lang="en-US" sz="2000" b="1" i="0" kern="1200" baseline="0" dirty="0">
                  <a:solidFill>
                    <a:schemeClr val="accent1"/>
                  </a:solidFill>
                </a:rPr>
                <a:t> di </a:t>
              </a:r>
              <a:r>
                <a:rPr lang="en-US" sz="2000" b="1" i="0" kern="1200" baseline="0" dirty="0" err="1">
                  <a:solidFill>
                    <a:schemeClr val="accent1"/>
                  </a:solidFill>
                </a:rPr>
                <a:t>indirizzamento</a:t>
              </a:r>
              <a:endParaRPr lang="en-US" sz="2000" b="1" i="0" kern="1200" baseline="0" dirty="0">
                <a:solidFill>
                  <a:schemeClr val="accent1"/>
                </a:solidFill>
              </a:endParaRPr>
            </a:p>
            <a:p>
              <a:pPr lvl="0" algn="l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/>
                <a:t>Lo </a:t>
              </a:r>
              <a:r>
                <a:rPr lang="en-US" dirty="0" err="1"/>
                <a:t>spazio</a:t>
              </a:r>
              <a:r>
                <a:rPr lang="en-US" dirty="0"/>
                <a:t> di </a:t>
              </a:r>
              <a:r>
                <a:rPr lang="en-US" dirty="0" err="1"/>
                <a:t>indirizzamento</a:t>
              </a:r>
              <a:r>
                <a:rPr lang="en-US" dirty="0"/>
                <a:t> di IPv6 </a:t>
              </a:r>
              <a:r>
                <a:rPr lang="en-US" dirty="0" err="1"/>
                <a:t>rende</a:t>
              </a:r>
              <a:r>
                <a:rPr lang="en-US" dirty="0"/>
                <a:t> </a:t>
              </a:r>
              <a:r>
                <a:rPr lang="en-US" dirty="0" err="1"/>
                <a:t>il</a:t>
              </a:r>
              <a:r>
                <a:rPr lang="en-US" dirty="0"/>
                <a:t> </a:t>
              </a:r>
              <a:r>
                <a:rPr lang="en-US" dirty="0">
                  <a:solidFill>
                    <a:srgbClr val="FFFF00"/>
                  </a:solidFill>
                </a:rPr>
                <a:t>Port-Scanning di </a:t>
              </a:r>
              <a:r>
                <a:rPr lang="en-US" dirty="0" err="1">
                  <a:solidFill>
                    <a:srgbClr val="FFFF00"/>
                  </a:solidFill>
                </a:rPr>
                <a:t>una</a:t>
              </a:r>
              <a:r>
                <a:rPr lang="en-US" dirty="0">
                  <a:solidFill>
                    <a:srgbClr val="FFFF00"/>
                  </a:solidFill>
                </a:rPr>
                <a:t> subnet IPv6 quasi </a:t>
              </a:r>
              <a:r>
                <a:rPr lang="en-US" dirty="0" err="1">
                  <a:solidFill>
                    <a:srgbClr val="FFFF00"/>
                  </a:solidFill>
                </a:rPr>
                <a:t>impossibile</a:t>
              </a:r>
              <a:endParaRPr lang="it-IT" kern="1200" dirty="0">
                <a:solidFill>
                  <a:srgbClr val="FFFF00"/>
                </a:solidFill>
              </a:endParaRPr>
            </a:p>
          </p:txBody>
        </p:sp>
      </p:grpSp>
      <p:pic>
        <p:nvPicPr>
          <p:cNvPr id="30" name="Immagin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697" y="1296628"/>
            <a:ext cx="396000" cy="396000"/>
          </a:xfrm>
          <a:prstGeom prst="rect">
            <a:avLst/>
          </a:prstGeom>
        </p:spPr>
      </p:pic>
      <p:grpSp>
        <p:nvGrpSpPr>
          <p:cNvPr id="31" name="Gruppo 30"/>
          <p:cNvGrpSpPr/>
          <p:nvPr/>
        </p:nvGrpSpPr>
        <p:grpSpPr>
          <a:xfrm>
            <a:off x="154556" y="2643749"/>
            <a:ext cx="3735585" cy="1296000"/>
            <a:chOff x="0" y="344549"/>
            <a:chExt cx="3735585" cy="2241351"/>
          </a:xfrm>
          <a:solidFill>
            <a:schemeClr val="accent4"/>
          </a:solidFill>
        </p:grpSpPr>
        <p:sp>
          <p:nvSpPr>
            <p:cNvPr id="32" name="Rettangolo 31"/>
            <p:cNvSpPr/>
            <p:nvPr/>
          </p:nvSpPr>
          <p:spPr>
            <a:xfrm>
              <a:off x="0" y="344549"/>
              <a:ext cx="3735585" cy="22413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Rettangolo 32"/>
            <p:cNvSpPr/>
            <p:nvPr/>
          </p:nvSpPr>
          <p:spPr>
            <a:xfrm>
              <a:off x="0" y="344549"/>
              <a:ext cx="3735585" cy="224135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t" anchorCtr="0">
              <a:noAutofit/>
            </a:bodyPr>
            <a:lstStyle/>
            <a:p>
              <a:pPr lvl="0" algn="l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1" i="0" kern="1200" baseline="0" dirty="0" err="1">
                  <a:solidFill>
                    <a:schemeClr val="accent1"/>
                  </a:solidFill>
                </a:rPr>
                <a:t>IPSec</a:t>
              </a:r>
              <a:endParaRPr lang="en-US" sz="2000" b="1" i="0" kern="1200" baseline="0" dirty="0">
                <a:solidFill>
                  <a:schemeClr val="accent1"/>
                </a:solidFill>
              </a:endParaRPr>
            </a:p>
            <a:p>
              <a:pPr lvl="0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 err="1">
                  <a:solidFill>
                    <a:schemeClr val="tx1"/>
                  </a:solidFill>
                </a:rPr>
                <a:t>L’Authentication</a:t>
              </a:r>
              <a:r>
                <a:rPr lang="en-US" dirty="0">
                  <a:solidFill>
                    <a:schemeClr val="tx1"/>
                  </a:solidFill>
                </a:rPr>
                <a:t> Header </a:t>
              </a:r>
              <a:r>
                <a:rPr lang="en-US" dirty="0" err="1">
                  <a:solidFill>
                    <a:schemeClr val="tx1"/>
                  </a:solidFill>
                </a:rPr>
                <a:t>rende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gli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rgbClr val="FFFF00"/>
                  </a:solidFill>
                </a:rPr>
                <a:t>attacchi</a:t>
              </a:r>
              <a:r>
                <a:rPr lang="en-US" dirty="0">
                  <a:solidFill>
                    <a:srgbClr val="FFFF00"/>
                  </a:solidFill>
                </a:rPr>
                <a:t> Man in the middle non </a:t>
              </a:r>
              <a:r>
                <a:rPr lang="en-US" dirty="0" err="1">
                  <a:solidFill>
                    <a:srgbClr val="FFFF00"/>
                  </a:solidFill>
                </a:rPr>
                <a:t>praticabili</a:t>
              </a:r>
              <a:endParaRPr lang="it-IT" kern="1200" dirty="0">
                <a:solidFill>
                  <a:srgbClr val="FFFF00"/>
                </a:solidFill>
              </a:endParaRPr>
            </a:p>
          </p:txBody>
        </p:sp>
      </p:grpSp>
      <p:pic>
        <p:nvPicPr>
          <p:cNvPr id="2" name="Immagine 1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021" y="1300511"/>
            <a:ext cx="396000" cy="396000"/>
          </a:xfrm>
          <a:prstGeom prst="rect">
            <a:avLst/>
          </a:prstGeom>
        </p:spPr>
      </p:pic>
      <p:pic>
        <p:nvPicPr>
          <p:cNvPr id="34" name="Immagine 33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021" y="2713436"/>
            <a:ext cx="396000" cy="396000"/>
          </a:xfrm>
          <a:prstGeom prst="rect">
            <a:avLst/>
          </a:prstGeom>
        </p:spPr>
      </p:pic>
      <p:grpSp>
        <p:nvGrpSpPr>
          <p:cNvPr id="35" name="Gruppo 34"/>
          <p:cNvGrpSpPr/>
          <p:nvPr/>
        </p:nvGrpSpPr>
        <p:grpSpPr>
          <a:xfrm>
            <a:off x="154556" y="5466486"/>
            <a:ext cx="3735585" cy="1296000"/>
            <a:chOff x="0" y="344549"/>
            <a:chExt cx="3735585" cy="2241351"/>
          </a:xfrm>
          <a:solidFill>
            <a:schemeClr val="accent4"/>
          </a:solidFill>
        </p:grpSpPr>
        <p:sp>
          <p:nvSpPr>
            <p:cNvPr id="36" name="Rettangolo 35"/>
            <p:cNvSpPr/>
            <p:nvPr/>
          </p:nvSpPr>
          <p:spPr>
            <a:xfrm>
              <a:off x="0" y="344549"/>
              <a:ext cx="3735585" cy="22413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Rettangolo 36"/>
            <p:cNvSpPr/>
            <p:nvPr/>
          </p:nvSpPr>
          <p:spPr>
            <a:xfrm>
              <a:off x="0" y="344549"/>
              <a:ext cx="3735585" cy="224135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t" anchorCtr="0">
              <a:noAutofit/>
            </a:bodyPr>
            <a:lstStyle/>
            <a:p>
              <a:pPr lvl="0" algn="l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1" i="0" kern="1200" baseline="0" dirty="0">
                  <a:solidFill>
                    <a:schemeClr val="accent1"/>
                  </a:solidFill>
                </a:rPr>
                <a:t>SEND</a:t>
              </a:r>
            </a:p>
            <a:p>
              <a:pPr lvl="0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 err="1">
                  <a:solidFill>
                    <a:schemeClr val="tx1"/>
                  </a:solidFill>
                </a:rPr>
                <a:t>L’utilizzo</a:t>
              </a:r>
              <a:r>
                <a:rPr lang="en-US" dirty="0">
                  <a:solidFill>
                    <a:schemeClr val="tx1"/>
                  </a:solidFill>
                </a:rPr>
                <a:t> di SEND </a:t>
              </a:r>
              <a:r>
                <a:rPr lang="en-US" dirty="0" err="1">
                  <a:solidFill>
                    <a:schemeClr val="tx1"/>
                  </a:solidFill>
                </a:rPr>
                <a:t>permette</a:t>
              </a:r>
              <a:r>
                <a:rPr lang="en-US" dirty="0">
                  <a:solidFill>
                    <a:schemeClr val="tx1"/>
                  </a:solidFill>
                </a:rPr>
                <a:t> di </a:t>
              </a:r>
              <a:r>
                <a:rPr lang="en-US" dirty="0" err="1">
                  <a:solidFill>
                    <a:schemeClr val="tx1"/>
                  </a:solidFill>
                </a:rPr>
                <a:t>evitare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risposte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falsificate</a:t>
              </a:r>
              <a:r>
                <a:rPr lang="en-US" dirty="0">
                  <a:solidFill>
                    <a:schemeClr val="tx1"/>
                  </a:solidFill>
                </a:rPr>
                <a:t> a </a:t>
              </a:r>
              <a:r>
                <a:rPr lang="en-US" dirty="0" err="1">
                  <a:solidFill>
                    <a:schemeClr val="tx1"/>
                  </a:solidFill>
                </a:rPr>
                <a:t>messaggi</a:t>
              </a:r>
              <a:r>
                <a:rPr lang="en-US" dirty="0">
                  <a:solidFill>
                    <a:schemeClr val="tx1"/>
                  </a:solidFill>
                </a:rPr>
                <a:t> di Router Advertisements (RA)</a:t>
              </a:r>
              <a:endParaRPr lang="it-IT" kern="1200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38" name="Gruppo 37"/>
          <p:cNvGrpSpPr/>
          <p:nvPr/>
        </p:nvGrpSpPr>
        <p:grpSpPr>
          <a:xfrm>
            <a:off x="154556" y="4059213"/>
            <a:ext cx="3735585" cy="1296000"/>
            <a:chOff x="0" y="344549"/>
            <a:chExt cx="3735585" cy="2241351"/>
          </a:xfrm>
          <a:solidFill>
            <a:schemeClr val="accent4"/>
          </a:solidFill>
        </p:grpSpPr>
        <p:sp>
          <p:nvSpPr>
            <p:cNvPr id="39" name="Rettangolo 38"/>
            <p:cNvSpPr/>
            <p:nvPr/>
          </p:nvSpPr>
          <p:spPr>
            <a:xfrm>
              <a:off x="0" y="344549"/>
              <a:ext cx="3735585" cy="22413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ettangolo 39"/>
            <p:cNvSpPr/>
            <p:nvPr/>
          </p:nvSpPr>
          <p:spPr>
            <a:xfrm>
              <a:off x="0" y="344549"/>
              <a:ext cx="3735585" cy="224135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t" anchorCtr="0">
              <a:noAutofit/>
            </a:bodyPr>
            <a:lstStyle/>
            <a:p>
              <a:pPr lvl="0" algn="l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1" i="0" kern="1200" baseline="0" dirty="0">
                  <a:solidFill>
                    <a:schemeClr val="accent1"/>
                  </a:solidFill>
                </a:rPr>
                <a:t>NAT</a:t>
              </a:r>
            </a:p>
            <a:p>
              <a:pPr lvl="0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dirty="0">
                  <a:solidFill>
                    <a:schemeClr val="tx1"/>
                  </a:solidFill>
                </a:rPr>
                <a:t>L’assenza di NAT e l’</a:t>
              </a:r>
              <a:r>
                <a:rPr lang="it-IT" dirty="0" err="1">
                  <a:solidFill>
                    <a:schemeClr val="tx1"/>
                  </a:solidFill>
                </a:rPr>
                <a:t>addressing</a:t>
              </a:r>
              <a:r>
                <a:rPr lang="it-IT" dirty="0">
                  <a:solidFill>
                    <a:schemeClr val="tx1"/>
                  </a:solidFill>
                </a:rPr>
                <a:t> gerarchico rende l’anonimato più difficile</a:t>
              </a:r>
              <a:endParaRPr lang="it-IT" kern="1200" dirty="0">
                <a:solidFill>
                  <a:srgbClr val="FFFF00"/>
                </a:solidFill>
              </a:endParaRPr>
            </a:p>
          </p:txBody>
        </p:sp>
      </p:grpSp>
      <p:pic>
        <p:nvPicPr>
          <p:cNvPr id="41" name="Immagine 40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021" y="4118819"/>
            <a:ext cx="396000" cy="396000"/>
          </a:xfrm>
          <a:prstGeom prst="rect">
            <a:avLst/>
          </a:prstGeom>
        </p:spPr>
      </p:pic>
      <p:pic>
        <p:nvPicPr>
          <p:cNvPr id="42" name="Immagine 41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021" y="5537425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027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Passaggi per la migrazione a IPv6</a:t>
            </a:r>
          </a:p>
        </p:txBody>
      </p:sp>
      <p:grpSp>
        <p:nvGrpSpPr>
          <p:cNvPr id="47" name="Gruppo 46"/>
          <p:cNvGrpSpPr/>
          <p:nvPr/>
        </p:nvGrpSpPr>
        <p:grpSpPr>
          <a:xfrm>
            <a:off x="767751" y="1254985"/>
            <a:ext cx="10656499" cy="5490628"/>
            <a:chOff x="757412" y="1254985"/>
            <a:chExt cx="10656499" cy="5490628"/>
          </a:xfrm>
        </p:grpSpPr>
        <p:grpSp>
          <p:nvGrpSpPr>
            <p:cNvPr id="46" name="Gruppo 45"/>
            <p:cNvGrpSpPr/>
            <p:nvPr/>
          </p:nvGrpSpPr>
          <p:grpSpPr>
            <a:xfrm>
              <a:off x="757412" y="1254985"/>
              <a:ext cx="10656499" cy="3505735"/>
              <a:chOff x="757412" y="1254985"/>
              <a:chExt cx="10656499" cy="3505735"/>
            </a:xfrm>
          </p:grpSpPr>
          <p:grpSp>
            <p:nvGrpSpPr>
              <p:cNvPr id="21" name="Gruppo 20"/>
              <p:cNvGrpSpPr>
                <a:grpSpLocks noChangeAspect="1"/>
              </p:cNvGrpSpPr>
              <p:nvPr/>
            </p:nvGrpSpPr>
            <p:grpSpPr>
              <a:xfrm>
                <a:off x="6960096" y="1254985"/>
                <a:ext cx="4453815" cy="3420000"/>
                <a:chOff x="119336" y="1139602"/>
                <a:chExt cx="7266735" cy="5580000"/>
              </a:xfrm>
            </p:grpSpPr>
            <p:sp>
              <p:nvSpPr>
                <p:cNvPr id="22" name="Isosceles Triangle 18"/>
                <p:cNvSpPr/>
                <p:nvPr/>
              </p:nvSpPr>
              <p:spPr bwMode="auto">
                <a:xfrm>
                  <a:off x="164177" y="1139602"/>
                  <a:ext cx="7188958" cy="5580000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099"/>
                  <a:endParaRPr lang="en-US" sz="1400" dirty="0">
                    <a:solidFill>
                      <a:srgbClr val="FFFFFF">
                        <a:alpha val="98824"/>
                      </a:srgb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3" name="Isosceles Triangle 19"/>
                <p:cNvSpPr/>
                <p:nvPr/>
              </p:nvSpPr>
              <p:spPr bwMode="auto">
                <a:xfrm>
                  <a:off x="1922965" y="1139602"/>
                  <a:ext cx="3639320" cy="279000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099"/>
                  <a:endParaRPr lang="en-US" sz="1400" dirty="0">
                    <a:solidFill>
                      <a:srgbClr val="FFFFFF">
                        <a:alpha val="98824"/>
                      </a:srgb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" name="Isosceles Triangle 20"/>
                <p:cNvSpPr/>
                <p:nvPr/>
              </p:nvSpPr>
              <p:spPr bwMode="auto">
                <a:xfrm>
                  <a:off x="3746751" y="3929602"/>
                  <a:ext cx="3639320" cy="2790000"/>
                </a:xfrm>
                <a:prstGeom prst="triangl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099"/>
                  <a:endParaRPr lang="en-US" sz="1400" dirty="0">
                    <a:solidFill>
                      <a:srgbClr val="000000">
                        <a:alpha val="98824"/>
                      </a:srgb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" name="Isosceles Triangle 21"/>
                <p:cNvSpPr/>
                <p:nvPr/>
              </p:nvSpPr>
              <p:spPr bwMode="auto">
                <a:xfrm>
                  <a:off x="119336" y="3929602"/>
                  <a:ext cx="3639320" cy="2790000"/>
                </a:xfrm>
                <a:prstGeom prst="triangl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099"/>
                  <a:endParaRPr lang="en-US" sz="1400" dirty="0">
                    <a:solidFill>
                      <a:schemeClr val="tx1">
                        <a:alpha val="98824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" name="Rectangle 22"/>
                <p:cNvSpPr/>
                <p:nvPr/>
              </p:nvSpPr>
              <p:spPr>
                <a:xfrm>
                  <a:off x="2703988" y="4394569"/>
                  <a:ext cx="2129475" cy="65281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000" b="1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</a:rPr>
                    <a:t>Dual Stack</a:t>
                  </a:r>
                  <a:endParaRPr lang="en-US" sz="2000" b="1" dirty="0"/>
                </a:p>
              </p:txBody>
            </p:sp>
            <p:sp>
              <p:nvSpPr>
                <p:cNvPr id="27" name="Rectangle 23"/>
                <p:cNvSpPr/>
                <p:nvPr/>
              </p:nvSpPr>
              <p:spPr>
                <a:xfrm>
                  <a:off x="942644" y="5501917"/>
                  <a:ext cx="1980188" cy="65281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000" b="1" dirty="0">
                      <a:solidFill>
                        <a:schemeClr val="accent1"/>
                      </a:solidFill>
                    </a:rPr>
                    <a:t>Tunneling</a:t>
                  </a:r>
                </a:p>
              </p:txBody>
            </p:sp>
            <p:sp>
              <p:nvSpPr>
                <p:cNvPr id="28" name="Rectangle 24"/>
                <p:cNvSpPr/>
                <p:nvPr/>
              </p:nvSpPr>
              <p:spPr>
                <a:xfrm>
                  <a:off x="4565934" y="5553124"/>
                  <a:ext cx="2158036" cy="65281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000" b="1" dirty="0">
                      <a:solidFill>
                        <a:schemeClr val="accent1"/>
                      </a:solidFill>
                    </a:rPr>
                    <a:t>Translation</a:t>
                  </a:r>
                </a:p>
              </p:txBody>
            </p:sp>
            <p:sp>
              <p:nvSpPr>
                <p:cNvPr id="29" name="Rectangle 25"/>
                <p:cNvSpPr/>
                <p:nvPr/>
              </p:nvSpPr>
              <p:spPr>
                <a:xfrm>
                  <a:off x="3056501" y="2435947"/>
                  <a:ext cx="1420696" cy="115497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000" b="1" dirty="0"/>
                    <a:t>Native</a:t>
                  </a:r>
                </a:p>
                <a:p>
                  <a:pPr algn="ctr"/>
                  <a:r>
                    <a:rPr lang="en-US" sz="2000" b="1" dirty="0"/>
                    <a:t>IPv6</a:t>
                  </a:r>
                </a:p>
              </p:txBody>
            </p:sp>
            <p:sp>
              <p:nvSpPr>
                <p:cNvPr id="30" name="Freeform 86"/>
                <p:cNvSpPr>
                  <a:spLocks noEditPoints="1"/>
                </p:cNvSpPr>
                <p:nvPr/>
              </p:nvSpPr>
              <p:spPr bwMode="auto">
                <a:xfrm rot="5400000">
                  <a:off x="2596425" y="4987893"/>
                  <a:ext cx="498244" cy="498244"/>
                </a:xfrm>
                <a:custGeom>
                  <a:avLst/>
                  <a:gdLst>
                    <a:gd name="T0" fmla="*/ 345 w 345"/>
                    <a:gd name="T1" fmla="*/ 335 h 345"/>
                    <a:gd name="T2" fmla="*/ 117 w 345"/>
                    <a:gd name="T3" fmla="*/ 107 h 345"/>
                    <a:gd name="T4" fmla="*/ 212 w 345"/>
                    <a:gd name="T5" fmla="*/ 13 h 345"/>
                    <a:gd name="T6" fmla="*/ 213 w 345"/>
                    <a:gd name="T7" fmla="*/ 5 h 345"/>
                    <a:gd name="T8" fmla="*/ 206 w 345"/>
                    <a:gd name="T9" fmla="*/ 0 h 345"/>
                    <a:gd name="T10" fmla="*/ 7 w 345"/>
                    <a:gd name="T11" fmla="*/ 0 h 345"/>
                    <a:gd name="T12" fmla="*/ 0 w 345"/>
                    <a:gd name="T13" fmla="*/ 7 h 345"/>
                    <a:gd name="T14" fmla="*/ 0 w 345"/>
                    <a:gd name="T15" fmla="*/ 207 h 345"/>
                    <a:gd name="T16" fmla="*/ 4 w 345"/>
                    <a:gd name="T17" fmla="*/ 214 h 345"/>
                    <a:gd name="T18" fmla="*/ 7 w 345"/>
                    <a:gd name="T19" fmla="*/ 214 h 345"/>
                    <a:gd name="T20" fmla="*/ 12 w 345"/>
                    <a:gd name="T21" fmla="*/ 212 h 345"/>
                    <a:gd name="T22" fmla="*/ 107 w 345"/>
                    <a:gd name="T23" fmla="*/ 117 h 345"/>
                    <a:gd name="T24" fmla="*/ 335 w 345"/>
                    <a:gd name="T25" fmla="*/ 345 h 345"/>
                    <a:gd name="T26" fmla="*/ 345 w 345"/>
                    <a:gd name="T27" fmla="*/ 335 h 345"/>
                    <a:gd name="T28" fmla="*/ 15 w 345"/>
                    <a:gd name="T29" fmla="*/ 15 h 345"/>
                    <a:gd name="T30" fmla="*/ 189 w 345"/>
                    <a:gd name="T31" fmla="*/ 15 h 345"/>
                    <a:gd name="T32" fmla="*/ 15 w 345"/>
                    <a:gd name="T33" fmla="*/ 189 h 345"/>
                    <a:gd name="T34" fmla="*/ 15 w 345"/>
                    <a:gd name="T35" fmla="*/ 15 h 3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45" h="345">
                      <a:moveTo>
                        <a:pt x="345" y="335"/>
                      </a:moveTo>
                      <a:cubicBezTo>
                        <a:pt x="117" y="107"/>
                        <a:pt x="117" y="107"/>
                        <a:pt x="117" y="107"/>
                      </a:cubicBezTo>
                      <a:cubicBezTo>
                        <a:pt x="212" y="13"/>
                        <a:pt x="212" y="13"/>
                        <a:pt x="212" y="13"/>
                      </a:cubicBezTo>
                      <a:cubicBezTo>
                        <a:pt x="214" y="10"/>
                        <a:pt x="214" y="7"/>
                        <a:pt x="213" y="5"/>
                      </a:cubicBezTo>
                      <a:cubicBezTo>
                        <a:pt x="212" y="2"/>
                        <a:pt x="209" y="0"/>
                        <a:pt x="206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207"/>
                        <a:pt x="0" y="207"/>
                        <a:pt x="0" y="207"/>
                      </a:cubicBezTo>
                      <a:cubicBezTo>
                        <a:pt x="0" y="210"/>
                        <a:pt x="2" y="212"/>
                        <a:pt x="4" y="214"/>
                      </a:cubicBezTo>
                      <a:cubicBezTo>
                        <a:pt x="5" y="214"/>
                        <a:pt x="6" y="214"/>
                        <a:pt x="7" y="214"/>
                      </a:cubicBezTo>
                      <a:cubicBezTo>
                        <a:pt x="9" y="214"/>
                        <a:pt x="11" y="213"/>
                        <a:pt x="12" y="212"/>
                      </a:cubicBezTo>
                      <a:cubicBezTo>
                        <a:pt x="107" y="117"/>
                        <a:pt x="107" y="117"/>
                        <a:pt x="107" y="117"/>
                      </a:cubicBezTo>
                      <a:cubicBezTo>
                        <a:pt x="335" y="345"/>
                        <a:pt x="335" y="345"/>
                        <a:pt x="335" y="345"/>
                      </a:cubicBezTo>
                      <a:lnTo>
                        <a:pt x="345" y="335"/>
                      </a:lnTo>
                      <a:close/>
                      <a:moveTo>
                        <a:pt x="15" y="15"/>
                      </a:moveTo>
                      <a:cubicBezTo>
                        <a:pt x="189" y="15"/>
                        <a:pt x="189" y="15"/>
                        <a:pt x="189" y="15"/>
                      </a:cubicBezTo>
                      <a:cubicBezTo>
                        <a:pt x="15" y="189"/>
                        <a:pt x="15" y="189"/>
                        <a:pt x="15" y="189"/>
                      </a:cubicBezTo>
                      <a:lnTo>
                        <a:pt x="15" y="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r"/>
                  <a:endParaRPr lang="en-US" sz="1100" dirty="0"/>
                </a:p>
              </p:txBody>
            </p:sp>
            <p:sp>
              <p:nvSpPr>
                <p:cNvPr id="31" name="Freeform 86"/>
                <p:cNvSpPr>
                  <a:spLocks noEditPoints="1"/>
                </p:cNvSpPr>
                <p:nvPr/>
              </p:nvSpPr>
              <p:spPr bwMode="auto">
                <a:xfrm>
                  <a:off x="4404542" y="4987893"/>
                  <a:ext cx="498244" cy="498244"/>
                </a:xfrm>
                <a:custGeom>
                  <a:avLst/>
                  <a:gdLst>
                    <a:gd name="T0" fmla="*/ 345 w 345"/>
                    <a:gd name="T1" fmla="*/ 335 h 345"/>
                    <a:gd name="T2" fmla="*/ 117 w 345"/>
                    <a:gd name="T3" fmla="*/ 107 h 345"/>
                    <a:gd name="T4" fmla="*/ 212 w 345"/>
                    <a:gd name="T5" fmla="*/ 13 h 345"/>
                    <a:gd name="T6" fmla="*/ 213 w 345"/>
                    <a:gd name="T7" fmla="*/ 5 h 345"/>
                    <a:gd name="T8" fmla="*/ 206 w 345"/>
                    <a:gd name="T9" fmla="*/ 0 h 345"/>
                    <a:gd name="T10" fmla="*/ 7 w 345"/>
                    <a:gd name="T11" fmla="*/ 0 h 345"/>
                    <a:gd name="T12" fmla="*/ 0 w 345"/>
                    <a:gd name="T13" fmla="*/ 7 h 345"/>
                    <a:gd name="T14" fmla="*/ 0 w 345"/>
                    <a:gd name="T15" fmla="*/ 207 h 345"/>
                    <a:gd name="T16" fmla="*/ 4 w 345"/>
                    <a:gd name="T17" fmla="*/ 214 h 345"/>
                    <a:gd name="T18" fmla="*/ 7 w 345"/>
                    <a:gd name="T19" fmla="*/ 214 h 345"/>
                    <a:gd name="T20" fmla="*/ 12 w 345"/>
                    <a:gd name="T21" fmla="*/ 212 h 345"/>
                    <a:gd name="T22" fmla="*/ 107 w 345"/>
                    <a:gd name="T23" fmla="*/ 117 h 345"/>
                    <a:gd name="T24" fmla="*/ 335 w 345"/>
                    <a:gd name="T25" fmla="*/ 345 h 345"/>
                    <a:gd name="T26" fmla="*/ 345 w 345"/>
                    <a:gd name="T27" fmla="*/ 335 h 345"/>
                    <a:gd name="T28" fmla="*/ 15 w 345"/>
                    <a:gd name="T29" fmla="*/ 15 h 345"/>
                    <a:gd name="T30" fmla="*/ 189 w 345"/>
                    <a:gd name="T31" fmla="*/ 15 h 345"/>
                    <a:gd name="T32" fmla="*/ 15 w 345"/>
                    <a:gd name="T33" fmla="*/ 189 h 345"/>
                    <a:gd name="T34" fmla="*/ 15 w 345"/>
                    <a:gd name="T35" fmla="*/ 15 h 3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45" h="345">
                      <a:moveTo>
                        <a:pt x="345" y="335"/>
                      </a:moveTo>
                      <a:cubicBezTo>
                        <a:pt x="117" y="107"/>
                        <a:pt x="117" y="107"/>
                        <a:pt x="117" y="107"/>
                      </a:cubicBezTo>
                      <a:cubicBezTo>
                        <a:pt x="212" y="13"/>
                        <a:pt x="212" y="13"/>
                        <a:pt x="212" y="13"/>
                      </a:cubicBezTo>
                      <a:cubicBezTo>
                        <a:pt x="214" y="10"/>
                        <a:pt x="214" y="7"/>
                        <a:pt x="213" y="5"/>
                      </a:cubicBezTo>
                      <a:cubicBezTo>
                        <a:pt x="212" y="2"/>
                        <a:pt x="209" y="0"/>
                        <a:pt x="206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207"/>
                        <a:pt x="0" y="207"/>
                        <a:pt x="0" y="207"/>
                      </a:cubicBezTo>
                      <a:cubicBezTo>
                        <a:pt x="0" y="210"/>
                        <a:pt x="2" y="212"/>
                        <a:pt x="4" y="214"/>
                      </a:cubicBezTo>
                      <a:cubicBezTo>
                        <a:pt x="5" y="214"/>
                        <a:pt x="6" y="214"/>
                        <a:pt x="7" y="214"/>
                      </a:cubicBezTo>
                      <a:cubicBezTo>
                        <a:pt x="9" y="214"/>
                        <a:pt x="11" y="213"/>
                        <a:pt x="12" y="212"/>
                      </a:cubicBezTo>
                      <a:cubicBezTo>
                        <a:pt x="107" y="117"/>
                        <a:pt x="107" y="117"/>
                        <a:pt x="107" y="117"/>
                      </a:cubicBezTo>
                      <a:cubicBezTo>
                        <a:pt x="335" y="345"/>
                        <a:pt x="335" y="345"/>
                        <a:pt x="335" y="345"/>
                      </a:cubicBezTo>
                      <a:lnTo>
                        <a:pt x="345" y="335"/>
                      </a:lnTo>
                      <a:close/>
                      <a:moveTo>
                        <a:pt x="15" y="15"/>
                      </a:moveTo>
                      <a:cubicBezTo>
                        <a:pt x="189" y="15"/>
                        <a:pt x="189" y="15"/>
                        <a:pt x="189" y="15"/>
                      </a:cubicBezTo>
                      <a:cubicBezTo>
                        <a:pt x="15" y="189"/>
                        <a:pt x="15" y="189"/>
                        <a:pt x="15" y="189"/>
                      </a:cubicBezTo>
                      <a:lnTo>
                        <a:pt x="15" y="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100"/>
                </a:p>
              </p:txBody>
            </p:sp>
            <p:sp>
              <p:nvSpPr>
                <p:cNvPr id="32" name="Freeform 86"/>
                <p:cNvSpPr>
                  <a:spLocks noEditPoints="1"/>
                </p:cNvSpPr>
                <p:nvPr/>
              </p:nvSpPr>
              <p:spPr bwMode="auto">
                <a:xfrm rot="2700000">
                  <a:off x="3515049" y="3632247"/>
                  <a:ext cx="498244" cy="498244"/>
                </a:xfrm>
                <a:custGeom>
                  <a:avLst/>
                  <a:gdLst>
                    <a:gd name="T0" fmla="*/ 345 w 345"/>
                    <a:gd name="T1" fmla="*/ 335 h 345"/>
                    <a:gd name="T2" fmla="*/ 117 w 345"/>
                    <a:gd name="T3" fmla="*/ 107 h 345"/>
                    <a:gd name="T4" fmla="*/ 212 w 345"/>
                    <a:gd name="T5" fmla="*/ 13 h 345"/>
                    <a:gd name="T6" fmla="*/ 213 w 345"/>
                    <a:gd name="T7" fmla="*/ 5 h 345"/>
                    <a:gd name="T8" fmla="*/ 206 w 345"/>
                    <a:gd name="T9" fmla="*/ 0 h 345"/>
                    <a:gd name="T10" fmla="*/ 7 w 345"/>
                    <a:gd name="T11" fmla="*/ 0 h 345"/>
                    <a:gd name="T12" fmla="*/ 0 w 345"/>
                    <a:gd name="T13" fmla="*/ 7 h 345"/>
                    <a:gd name="T14" fmla="*/ 0 w 345"/>
                    <a:gd name="T15" fmla="*/ 207 h 345"/>
                    <a:gd name="T16" fmla="*/ 4 w 345"/>
                    <a:gd name="T17" fmla="*/ 214 h 345"/>
                    <a:gd name="T18" fmla="*/ 7 w 345"/>
                    <a:gd name="T19" fmla="*/ 214 h 345"/>
                    <a:gd name="T20" fmla="*/ 12 w 345"/>
                    <a:gd name="T21" fmla="*/ 212 h 345"/>
                    <a:gd name="T22" fmla="*/ 107 w 345"/>
                    <a:gd name="T23" fmla="*/ 117 h 345"/>
                    <a:gd name="T24" fmla="*/ 335 w 345"/>
                    <a:gd name="T25" fmla="*/ 345 h 345"/>
                    <a:gd name="T26" fmla="*/ 345 w 345"/>
                    <a:gd name="T27" fmla="*/ 335 h 345"/>
                    <a:gd name="T28" fmla="*/ 15 w 345"/>
                    <a:gd name="T29" fmla="*/ 15 h 345"/>
                    <a:gd name="T30" fmla="*/ 189 w 345"/>
                    <a:gd name="T31" fmla="*/ 15 h 345"/>
                    <a:gd name="T32" fmla="*/ 15 w 345"/>
                    <a:gd name="T33" fmla="*/ 189 h 345"/>
                    <a:gd name="T34" fmla="*/ 15 w 345"/>
                    <a:gd name="T35" fmla="*/ 15 h 3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45" h="345">
                      <a:moveTo>
                        <a:pt x="345" y="335"/>
                      </a:moveTo>
                      <a:cubicBezTo>
                        <a:pt x="117" y="107"/>
                        <a:pt x="117" y="107"/>
                        <a:pt x="117" y="107"/>
                      </a:cubicBezTo>
                      <a:cubicBezTo>
                        <a:pt x="212" y="13"/>
                        <a:pt x="212" y="13"/>
                        <a:pt x="212" y="13"/>
                      </a:cubicBezTo>
                      <a:cubicBezTo>
                        <a:pt x="214" y="10"/>
                        <a:pt x="214" y="7"/>
                        <a:pt x="213" y="5"/>
                      </a:cubicBezTo>
                      <a:cubicBezTo>
                        <a:pt x="212" y="2"/>
                        <a:pt x="209" y="0"/>
                        <a:pt x="206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207"/>
                        <a:pt x="0" y="207"/>
                        <a:pt x="0" y="207"/>
                      </a:cubicBezTo>
                      <a:cubicBezTo>
                        <a:pt x="0" y="210"/>
                        <a:pt x="2" y="212"/>
                        <a:pt x="4" y="214"/>
                      </a:cubicBezTo>
                      <a:cubicBezTo>
                        <a:pt x="5" y="214"/>
                        <a:pt x="6" y="214"/>
                        <a:pt x="7" y="214"/>
                      </a:cubicBezTo>
                      <a:cubicBezTo>
                        <a:pt x="9" y="214"/>
                        <a:pt x="11" y="213"/>
                        <a:pt x="12" y="212"/>
                      </a:cubicBezTo>
                      <a:cubicBezTo>
                        <a:pt x="107" y="117"/>
                        <a:pt x="107" y="117"/>
                        <a:pt x="107" y="117"/>
                      </a:cubicBezTo>
                      <a:cubicBezTo>
                        <a:pt x="335" y="345"/>
                        <a:pt x="335" y="345"/>
                        <a:pt x="335" y="345"/>
                      </a:cubicBezTo>
                      <a:lnTo>
                        <a:pt x="345" y="335"/>
                      </a:lnTo>
                      <a:close/>
                      <a:moveTo>
                        <a:pt x="15" y="15"/>
                      </a:moveTo>
                      <a:cubicBezTo>
                        <a:pt x="189" y="15"/>
                        <a:pt x="189" y="15"/>
                        <a:pt x="189" y="15"/>
                      </a:cubicBezTo>
                      <a:cubicBezTo>
                        <a:pt x="15" y="189"/>
                        <a:pt x="15" y="189"/>
                        <a:pt x="15" y="189"/>
                      </a:cubicBezTo>
                      <a:lnTo>
                        <a:pt x="15" y="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r"/>
                  <a:endParaRPr lang="en-US" sz="1100" dirty="0"/>
                </a:p>
              </p:txBody>
            </p:sp>
          </p:grpSp>
          <p:pic>
            <p:nvPicPr>
              <p:cNvPr id="2" name="Immagine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7412" y="1340768"/>
                <a:ext cx="5811061" cy="3419952"/>
              </a:xfrm>
              <a:prstGeom prst="rect">
                <a:avLst/>
              </a:prstGeom>
            </p:spPr>
          </p:pic>
        </p:grpSp>
        <p:grpSp>
          <p:nvGrpSpPr>
            <p:cNvPr id="44" name="Gruppo 43"/>
            <p:cNvGrpSpPr/>
            <p:nvPr/>
          </p:nvGrpSpPr>
          <p:grpSpPr>
            <a:xfrm>
              <a:off x="1066571" y="4851217"/>
              <a:ext cx="10038181" cy="1894396"/>
              <a:chOff x="767408" y="4851217"/>
              <a:chExt cx="10038181" cy="1894396"/>
            </a:xfrm>
          </p:grpSpPr>
          <p:sp>
            <p:nvSpPr>
              <p:cNvPr id="6" name="Freccia a destra con strisce 5"/>
              <p:cNvSpPr/>
              <p:nvPr/>
            </p:nvSpPr>
            <p:spPr bwMode="ltGray">
              <a:xfrm>
                <a:off x="3035409" y="5370734"/>
                <a:ext cx="5252382" cy="1080120"/>
              </a:xfrm>
              <a:prstGeom prst="stripedRightArrow">
                <a:avLst/>
              </a:prstGeom>
              <a:gradFill flip="none" rotWithShape="1">
                <a:gsLst>
                  <a:gs pos="50000">
                    <a:schemeClr val="accent3"/>
                  </a:gs>
                  <a:gs pos="0">
                    <a:schemeClr val="accent2"/>
                  </a:gs>
                  <a:gs pos="100000">
                    <a:schemeClr val="accent4"/>
                  </a:gs>
                </a:gsLst>
                <a:lin ang="0" scaled="1"/>
                <a:tileRect/>
              </a:gradFill>
              <a:ln w="48000" cap="flat" cmpd="thickThin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Condensed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9" name="Gruppo 8"/>
              <p:cNvGrpSpPr/>
              <p:nvPr/>
            </p:nvGrpSpPr>
            <p:grpSpPr>
              <a:xfrm>
                <a:off x="767408" y="5075975"/>
                <a:ext cx="2268000" cy="1669638"/>
                <a:chOff x="0" y="344549"/>
                <a:chExt cx="3735585" cy="2280206"/>
              </a:xfrm>
              <a:solidFill>
                <a:schemeClr val="accent2"/>
              </a:solidFill>
            </p:grpSpPr>
            <p:sp>
              <p:nvSpPr>
                <p:cNvPr id="10" name="Rettangolo 9"/>
                <p:cNvSpPr/>
                <p:nvPr/>
              </p:nvSpPr>
              <p:spPr>
                <a:xfrm>
                  <a:off x="0" y="344549"/>
                  <a:ext cx="3735585" cy="224135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lt2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dk2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dk2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1" name="Rettangolo 10"/>
                <p:cNvSpPr/>
                <p:nvPr/>
              </p:nvSpPr>
              <p:spPr>
                <a:xfrm>
                  <a:off x="0" y="383404"/>
                  <a:ext cx="3735585" cy="2241351"/>
                </a:xfrm>
                <a:prstGeom prst="rect">
                  <a:avLst/>
                </a:prstGeom>
                <a:grp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99060" tIns="99060" rIns="99060" bIns="99060" numCol="1" spcCol="1270" anchor="ctr" anchorCtr="0">
                  <a:noAutofit/>
                </a:bodyPr>
                <a:lstStyle/>
                <a:p>
                  <a:pPr lvl="0" algn="ctr" defTabSz="1155700" rtl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it-IT" dirty="0">
                      <a:solidFill>
                        <a:srgbClr val="FFFF00"/>
                      </a:solidFill>
                    </a:rPr>
                    <a:t>Abbandonare</a:t>
                  </a:r>
                  <a:r>
                    <a:rPr lang="it-IT" dirty="0">
                      <a:solidFill>
                        <a:schemeClr val="tx2"/>
                      </a:solidFill>
                    </a:rPr>
                    <a:t> </a:t>
                  </a:r>
                  <a:r>
                    <a:rPr lang="it-IT" dirty="0">
                      <a:solidFill>
                        <a:schemeClr val="tx1"/>
                      </a:solidFill>
                    </a:rPr>
                    <a:t>le tecnologie di </a:t>
                  </a:r>
                  <a:r>
                    <a:rPr lang="it-IT" dirty="0" err="1">
                      <a:solidFill>
                        <a:srgbClr val="FFFF00"/>
                      </a:solidFill>
                    </a:rPr>
                    <a:t>Tunneling</a:t>
                  </a:r>
                  <a:r>
                    <a:rPr lang="it-IT" dirty="0">
                      <a:solidFill>
                        <a:srgbClr val="FFFF00"/>
                      </a:solidFill>
                    </a:rPr>
                    <a:t> e </a:t>
                  </a:r>
                  <a:r>
                    <a:rPr lang="it-IT" dirty="0" err="1">
                      <a:solidFill>
                        <a:srgbClr val="FFFF00"/>
                      </a:solidFill>
                    </a:rPr>
                    <a:t>Traslation</a:t>
                  </a:r>
                  <a:r>
                    <a:rPr lang="it-IT" dirty="0">
                      <a:solidFill>
                        <a:srgbClr val="FFFF00"/>
                      </a:solidFill>
                    </a:rPr>
                    <a:t> </a:t>
                  </a:r>
                  <a:r>
                    <a:rPr lang="it-IT" dirty="0">
                      <a:solidFill>
                        <a:schemeClr val="tx1"/>
                      </a:solidFill>
                    </a:rPr>
                    <a:t>il prima possibile</a:t>
                  </a:r>
                  <a:endParaRPr lang="it-IT" b="1" kern="12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" name="Gruppo 12"/>
              <p:cNvGrpSpPr/>
              <p:nvPr/>
            </p:nvGrpSpPr>
            <p:grpSpPr>
              <a:xfrm>
                <a:off x="3535919" y="5086724"/>
                <a:ext cx="2268001" cy="1648141"/>
                <a:chOff x="-720763" y="335052"/>
                <a:chExt cx="3735586" cy="2250848"/>
              </a:xfrm>
              <a:solidFill>
                <a:schemeClr val="accent3"/>
              </a:solidFill>
            </p:grpSpPr>
            <p:sp>
              <p:nvSpPr>
                <p:cNvPr id="14" name="Rettangolo 13"/>
                <p:cNvSpPr/>
                <p:nvPr/>
              </p:nvSpPr>
              <p:spPr>
                <a:xfrm>
                  <a:off x="-720761" y="344549"/>
                  <a:ext cx="3735584" cy="2241351"/>
                </a:xfrm>
                <a:prstGeom prst="rect">
                  <a:avLst/>
                </a:prstGeom>
                <a:grp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lt2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dk2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dk2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5" name="Rettangolo 14"/>
                <p:cNvSpPr/>
                <p:nvPr/>
              </p:nvSpPr>
              <p:spPr>
                <a:xfrm>
                  <a:off x="-720763" y="335052"/>
                  <a:ext cx="3735586" cy="2241351"/>
                </a:xfrm>
                <a:prstGeom prst="rect">
                  <a:avLst/>
                </a:prstGeom>
                <a:grp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99060" tIns="99060" rIns="99060" bIns="99060" numCol="1" spcCol="1270" anchor="ctr" anchorCtr="0">
                  <a:noAutofit/>
                </a:bodyPr>
                <a:lstStyle/>
                <a:p>
                  <a:pPr lvl="0" algn="ctr" defTabSz="1155700" rtl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it-IT" dirty="0">
                      <a:solidFill>
                        <a:srgbClr val="FFFF00"/>
                      </a:solidFill>
                    </a:rPr>
                    <a:t>Sostituire </a:t>
                  </a:r>
                  <a:r>
                    <a:rPr lang="it-IT" dirty="0" err="1">
                      <a:solidFill>
                        <a:srgbClr val="FFFF00"/>
                      </a:solidFill>
                    </a:rPr>
                    <a:t>device</a:t>
                  </a:r>
                  <a:r>
                    <a:rPr lang="it-IT" dirty="0">
                      <a:solidFill>
                        <a:srgbClr val="FFFF00"/>
                      </a:solidFill>
                    </a:rPr>
                    <a:t> e OS</a:t>
                  </a:r>
                  <a:r>
                    <a:rPr lang="it-IT" dirty="0"/>
                    <a:t> in modo da poter utilizzare il </a:t>
                  </a:r>
                  <a:r>
                    <a:rPr lang="it-IT" dirty="0">
                      <a:solidFill>
                        <a:srgbClr val="FFFF00"/>
                      </a:solidFill>
                    </a:rPr>
                    <a:t>Dual </a:t>
                  </a:r>
                  <a:r>
                    <a:rPr lang="it-IT" dirty="0" err="1">
                      <a:solidFill>
                        <a:srgbClr val="FFFF00"/>
                      </a:solidFill>
                    </a:rPr>
                    <a:t>Stack</a:t>
                  </a:r>
                  <a:endParaRPr lang="it-IT" b="1" kern="1200" dirty="0">
                    <a:solidFill>
                      <a:srgbClr val="FFFF00"/>
                    </a:solidFill>
                  </a:endParaRPr>
                </a:p>
              </p:txBody>
            </p:sp>
          </p:grpSp>
          <p:grpSp>
            <p:nvGrpSpPr>
              <p:cNvPr id="17" name="Gruppo 16"/>
              <p:cNvGrpSpPr/>
              <p:nvPr/>
            </p:nvGrpSpPr>
            <p:grpSpPr>
              <a:xfrm>
                <a:off x="8301848" y="5087980"/>
                <a:ext cx="2288200" cy="1645629"/>
                <a:chOff x="0" y="338483"/>
                <a:chExt cx="3768856" cy="2247417"/>
              </a:xfrm>
            </p:grpSpPr>
            <p:sp>
              <p:nvSpPr>
                <p:cNvPr id="18" name="Rettangolo 17"/>
                <p:cNvSpPr/>
                <p:nvPr/>
              </p:nvSpPr>
              <p:spPr>
                <a:xfrm>
                  <a:off x="0" y="344549"/>
                  <a:ext cx="3735585" cy="2241351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lt2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dk2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dk2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9" name="Rettangolo 18"/>
                <p:cNvSpPr/>
                <p:nvPr/>
              </p:nvSpPr>
              <p:spPr>
                <a:xfrm>
                  <a:off x="33271" y="338483"/>
                  <a:ext cx="3735585" cy="2241351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99060" tIns="99060" rIns="99060" bIns="99060" numCol="1" spcCol="1270" anchor="ctr" anchorCtr="0">
                  <a:noAutofit/>
                </a:bodyPr>
                <a:lstStyle/>
                <a:p>
                  <a:pPr lvl="0" algn="ctr" defTabSz="1155700" rtl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it-IT" dirty="0">
                      <a:solidFill>
                        <a:srgbClr val="FFFF00"/>
                      </a:solidFill>
                    </a:rPr>
                    <a:t>Abbandonare l’IPv4</a:t>
                  </a:r>
                  <a:r>
                    <a:rPr lang="it-IT" dirty="0">
                      <a:solidFill>
                        <a:schemeClr val="tx1"/>
                      </a:solidFill>
                    </a:rPr>
                    <a:t> e </a:t>
                  </a:r>
                  <a:r>
                    <a:rPr lang="it-IT" dirty="0">
                      <a:solidFill>
                        <a:srgbClr val="FFFF00"/>
                      </a:solidFill>
                    </a:rPr>
                    <a:t>utilizzare solo il Native IPv6</a:t>
                  </a:r>
                  <a:r>
                    <a:rPr lang="it-IT" dirty="0">
                      <a:solidFill>
                        <a:schemeClr val="tx1"/>
                      </a:solidFill>
                    </a:rPr>
                    <a:t> il più rapidamente possibile</a:t>
                  </a:r>
                  <a:endParaRPr lang="it-IT" b="1" kern="1200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33" name="Immagine 3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65012" y="5089994"/>
                <a:ext cx="1407102" cy="1641600"/>
              </a:xfrm>
              <a:prstGeom prst="rect">
                <a:avLst/>
              </a:prstGeom>
            </p:spPr>
          </p:pic>
          <p:sp>
            <p:nvSpPr>
              <p:cNvPr id="40" name="Connettore 39"/>
              <p:cNvSpPr>
                <a:spLocks noChangeAspect="1"/>
              </p:cNvSpPr>
              <p:nvPr/>
            </p:nvSpPr>
            <p:spPr bwMode="ltGray">
              <a:xfrm>
                <a:off x="2812199" y="4851217"/>
                <a:ext cx="432000" cy="432048"/>
              </a:xfrm>
              <a:prstGeom prst="flowChartConnector">
                <a:avLst/>
              </a:prstGeom>
              <a:solidFill>
                <a:srgbClr val="000000"/>
              </a:solidFill>
              <a:ln w="48000" cap="flat" cmpd="thickThin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2800" b="1" i="0" u="none" strike="noStrike" kern="0" cap="none" spc="0" normalizeH="0" baseline="0" noProof="0" dirty="0">
                    <a:ln>
                      <a:noFill/>
                    </a:ln>
                    <a:uLnTx/>
                    <a:uFillTx/>
                    <a:latin typeface="Segoe Condensed" pitchFamily="34" charset="0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41" name="Connettore 40"/>
              <p:cNvSpPr>
                <a:spLocks noChangeAspect="1"/>
              </p:cNvSpPr>
              <p:nvPr/>
            </p:nvSpPr>
            <p:spPr bwMode="ltGray">
              <a:xfrm>
                <a:off x="5581517" y="4867546"/>
                <a:ext cx="432000" cy="432048"/>
              </a:xfrm>
              <a:prstGeom prst="flowChartConnector">
                <a:avLst/>
              </a:prstGeom>
              <a:solidFill>
                <a:srgbClr val="000000"/>
              </a:solidFill>
              <a:ln w="48000" cap="flat" cmpd="thickThin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2800" b="1" i="0" u="none" strike="noStrike" kern="0" cap="none" spc="0" normalizeH="0" baseline="0" noProof="0" dirty="0">
                    <a:ln>
                      <a:noFill/>
                    </a:ln>
                    <a:uLnTx/>
                    <a:uFillTx/>
                    <a:latin typeface="Segoe Condensed" pitchFamily="34" charset="0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42" name="Connettore 41"/>
              <p:cNvSpPr>
                <a:spLocks noChangeAspect="1"/>
              </p:cNvSpPr>
              <p:nvPr/>
            </p:nvSpPr>
            <p:spPr bwMode="ltGray">
              <a:xfrm>
                <a:off x="7352794" y="4867546"/>
                <a:ext cx="432000" cy="432048"/>
              </a:xfrm>
              <a:prstGeom prst="flowChartConnector">
                <a:avLst/>
              </a:prstGeom>
              <a:solidFill>
                <a:srgbClr val="000000"/>
              </a:solidFill>
              <a:ln w="48000" cap="flat" cmpd="thickThin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2800" b="1" i="0" u="none" strike="noStrike" kern="0" cap="none" spc="0" normalizeH="0" baseline="0" noProof="0" dirty="0">
                    <a:ln>
                      <a:noFill/>
                    </a:ln>
                    <a:uLnTx/>
                    <a:uFillTx/>
                    <a:latin typeface="Segoe Condensed" pitchFamily="34" charset="0"/>
                    <a:ea typeface="+mn-ea"/>
                    <a:cs typeface="+mn-cs"/>
                  </a:rPr>
                  <a:t>3</a:t>
                </a:r>
              </a:p>
            </p:txBody>
          </p:sp>
          <p:sp>
            <p:nvSpPr>
              <p:cNvPr id="43" name="Connettore 42"/>
              <p:cNvSpPr>
                <a:spLocks noChangeAspect="1"/>
              </p:cNvSpPr>
              <p:nvPr/>
            </p:nvSpPr>
            <p:spPr bwMode="ltGray">
              <a:xfrm>
                <a:off x="10373589" y="4867546"/>
                <a:ext cx="432000" cy="432048"/>
              </a:xfrm>
              <a:prstGeom prst="flowChartConnector">
                <a:avLst/>
              </a:prstGeom>
              <a:solidFill>
                <a:srgbClr val="000000"/>
              </a:solidFill>
              <a:ln w="48000" cap="flat" cmpd="thickThin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2800" b="1" i="0" u="none" strike="noStrike" kern="0" cap="none" spc="0" normalizeH="0" baseline="0" noProof="0" dirty="0">
                    <a:ln>
                      <a:noFill/>
                    </a:ln>
                    <a:uLnTx/>
                    <a:uFillTx/>
                    <a:latin typeface="Segoe Condensed" pitchFamily="34" charset="0"/>
                    <a:ea typeface="+mn-ea"/>
                    <a:cs typeface="+mn-cs"/>
                  </a:rPr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18846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0" y="2979000"/>
            <a:ext cx="12192000" cy="900000"/>
          </a:xfrm>
          <a:prstGeom prst="rect">
            <a:avLst/>
          </a:prstGeom>
          <a:solidFill>
            <a:srgbClr val="448BCA"/>
          </a:solid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5400" dirty="0" err="1">
                <a:solidFill>
                  <a:prstClr val="white"/>
                </a:solidFill>
              </a:rPr>
              <a:t>Question</a:t>
            </a:r>
            <a:r>
              <a:rPr lang="it-IT" sz="5400" dirty="0">
                <a:solidFill>
                  <a:prstClr val="white"/>
                </a:solidFill>
              </a:rPr>
              <a:t> &amp; </a:t>
            </a:r>
            <a:r>
              <a:rPr lang="it-IT" sz="5400" dirty="0" err="1">
                <a:solidFill>
                  <a:prstClr val="white"/>
                </a:solidFill>
              </a:rPr>
              <a:t>Answer</a:t>
            </a:r>
            <a:endParaRPr lang="it-IT" sz="5400" dirty="0">
              <a:solidFill>
                <a:prstClr val="white"/>
              </a:solidFill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40" y="1074845"/>
            <a:ext cx="3486315" cy="108000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395" y="114658"/>
            <a:ext cx="78867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17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Diffusione IPv6</a:t>
            </a:r>
          </a:p>
        </p:txBody>
      </p:sp>
      <p:grpSp>
        <p:nvGrpSpPr>
          <p:cNvPr id="11" name="Gruppo 10"/>
          <p:cNvGrpSpPr/>
          <p:nvPr/>
        </p:nvGrpSpPr>
        <p:grpSpPr>
          <a:xfrm>
            <a:off x="6143055" y="898600"/>
            <a:ext cx="5940000" cy="4536505"/>
            <a:chOff x="1336236" y="1646749"/>
            <a:chExt cx="5940000" cy="4536505"/>
          </a:xfrm>
        </p:grpSpPr>
        <p:sp>
          <p:nvSpPr>
            <p:cNvPr id="6" name="Rettangolo 5"/>
            <p:cNvSpPr/>
            <p:nvPr/>
          </p:nvSpPr>
          <p:spPr bwMode="ltGray">
            <a:xfrm>
              <a:off x="1336236" y="1646750"/>
              <a:ext cx="5940000" cy="4536504"/>
            </a:xfrm>
            <a:prstGeom prst="rect">
              <a:avLst/>
            </a:prstGeom>
            <a:gradFill flip="none" rotWithShape="1">
              <a:gsLst>
                <a:gs pos="0">
                  <a:srgbClr val="4FA3D2"/>
                </a:gs>
                <a:gs pos="95000">
                  <a:sysClr val="windowText" lastClr="000000"/>
                </a:gs>
              </a:gsLst>
              <a:lin ang="5400000" scaled="1"/>
              <a:tileRect/>
            </a:gradFill>
            <a:ln w="48000" cap="flat" cmpd="thickThin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Condensed" pitchFamily="34" charset="0"/>
                <a:ea typeface="+mn-ea"/>
                <a:cs typeface="+mn-cs"/>
              </a:endParaRPr>
            </a:p>
          </p:txBody>
        </p:sp>
        <p:pic>
          <p:nvPicPr>
            <p:cNvPr id="4" name="Immagin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6236" y="2037565"/>
              <a:ext cx="5940000" cy="3754873"/>
            </a:xfrm>
            <a:prstGeom prst="rect">
              <a:avLst/>
            </a:prstGeom>
          </p:spPr>
        </p:pic>
        <p:sp>
          <p:nvSpPr>
            <p:cNvPr id="8" name="Rettangolo 7"/>
            <p:cNvSpPr/>
            <p:nvPr/>
          </p:nvSpPr>
          <p:spPr>
            <a:xfrm>
              <a:off x="1336236" y="1646749"/>
              <a:ext cx="18216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b="1" dirty="0">
                  <a:latin typeface="Corbel"/>
                </a:rPr>
                <a:t>Settembre 2019 </a:t>
              </a:r>
              <a:endParaRPr lang="it-IT" dirty="0"/>
            </a:p>
          </p:txBody>
        </p:sp>
        <p:sp>
          <p:nvSpPr>
            <p:cNvPr id="9" name="Rettangolo 8"/>
            <p:cNvSpPr/>
            <p:nvPr/>
          </p:nvSpPr>
          <p:spPr>
            <a:xfrm>
              <a:off x="6294877" y="1646749"/>
              <a:ext cx="9813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b="1" dirty="0">
                  <a:solidFill>
                    <a:srgbClr val="FFFF00"/>
                  </a:solidFill>
                  <a:latin typeface="Corbel"/>
                </a:rPr>
                <a:t>26,26 %</a:t>
              </a:r>
              <a:endParaRPr lang="it-IT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21" name="Gruppo 20"/>
          <p:cNvGrpSpPr/>
          <p:nvPr/>
        </p:nvGrpSpPr>
        <p:grpSpPr>
          <a:xfrm>
            <a:off x="108945" y="898601"/>
            <a:ext cx="5940000" cy="4536504"/>
            <a:chOff x="6168008" y="1127205"/>
            <a:chExt cx="5940000" cy="4536504"/>
          </a:xfrm>
        </p:grpSpPr>
        <p:grpSp>
          <p:nvGrpSpPr>
            <p:cNvPr id="16" name="Gruppo 15"/>
            <p:cNvGrpSpPr/>
            <p:nvPr/>
          </p:nvGrpSpPr>
          <p:grpSpPr>
            <a:xfrm>
              <a:off x="6168008" y="1127205"/>
              <a:ext cx="5940000" cy="4536504"/>
              <a:chOff x="6252000" y="692696"/>
              <a:chExt cx="5940000" cy="4536504"/>
            </a:xfrm>
          </p:grpSpPr>
          <p:sp>
            <p:nvSpPr>
              <p:cNvPr id="17" name="Rettangolo 16"/>
              <p:cNvSpPr/>
              <p:nvPr/>
            </p:nvSpPr>
            <p:spPr bwMode="ltGray">
              <a:xfrm>
                <a:off x="6252000" y="692696"/>
                <a:ext cx="5940000" cy="4536504"/>
              </a:xfrm>
              <a:prstGeom prst="rect">
                <a:avLst/>
              </a:prstGeom>
              <a:gradFill flip="none" rotWithShape="1">
                <a:gsLst>
                  <a:gs pos="0">
                    <a:srgbClr val="4FA3D2"/>
                  </a:gs>
                  <a:gs pos="95000">
                    <a:sysClr val="windowText" lastClr="000000"/>
                  </a:gs>
                </a:gsLst>
                <a:lin ang="5400000" scaled="1"/>
                <a:tileRect/>
              </a:gradFill>
              <a:ln w="48000" cap="flat" cmpd="thickThin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Condensed" pitchFamily="34" charset="0"/>
                  <a:ea typeface="+mn-ea"/>
                  <a:cs typeface="+mn-cs"/>
                </a:endParaRPr>
              </a:p>
            </p:txBody>
          </p:sp>
          <p:pic>
            <p:nvPicPr>
              <p:cNvPr id="18" name="Immagine 1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52000" y="1115629"/>
                <a:ext cx="5940000" cy="3690638"/>
              </a:xfrm>
              <a:prstGeom prst="rect">
                <a:avLst/>
              </a:prstGeom>
              <a:noFill/>
            </p:spPr>
          </p:pic>
        </p:grpSp>
        <p:sp>
          <p:nvSpPr>
            <p:cNvPr id="19" name="Rettangolo 18"/>
            <p:cNvSpPr/>
            <p:nvPr/>
          </p:nvSpPr>
          <p:spPr>
            <a:xfrm>
              <a:off x="6168008" y="1153971"/>
              <a:ext cx="14850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b="1" dirty="0">
                  <a:latin typeface="Corbel"/>
                </a:rPr>
                <a:t>Maggio 2015 </a:t>
              </a:r>
              <a:endParaRPr lang="it-IT" dirty="0"/>
            </a:p>
          </p:txBody>
        </p:sp>
        <p:sp>
          <p:nvSpPr>
            <p:cNvPr id="20" name="Rettangolo 19"/>
            <p:cNvSpPr/>
            <p:nvPr/>
          </p:nvSpPr>
          <p:spPr>
            <a:xfrm>
              <a:off x="11257967" y="1147285"/>
              <a:ext cx="8386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b="1" dirty="0">
                  <a:solidFill>
                    <a:srgbClr val="FFFF00"/>
                  </a:solidFill>
                  <a:latin typeface="Corbel"/>
                </a:rPr>
                <a:t>7,12 %</a:t>
              </a:r>
              <a:endParaRPr lang="it-IT" dirty="0">
                <a:solidFill>
                  <a:srgbClr val="FFFF00"/>
                </a:solidFill>
              </a:endParaRPr>
            </a:p>
          </p:txBody>
        </p:sp>
      </p:grpSp>
      <p:sp>
        <p:nvSpPr>
          <p:cNvPr id="22" name="CasellaDiTesto 21"/>
          <p:cNvSpPr txBox="1"/>
          <p:nvPr/>
        </p:nvSpPr>
        <p:spPr>
          <a:xfrm>
            <a:off x="6100900" y="5450736"/>
            <a:ext cx="1794081" cy="861774"/>
          </a:xfrm>
          <a:prstGeom prst="rect">
            <a:avLst/>
          </a:prstGeom>
          <a:noFill/>
          <a:effectLst/>
        </p:spPr>
        <p:txBody>
          <a:bodyPr vert="horz" wrap="none" lIns="91440" tIns="0" rIns="91440" bIns="0" rtlCol="0" anchor="ctr" anchorCtr="0">
            <a:sp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>
              <a:spcBef>
                <a:spcPct val="0"/>
              </a:spcBef>
            </a:pPr>
            <a:r>
              <a:rPr lang="it-IT" sz="1400" b="1" dirty="0">
                <a:solidFill>
                  <a:schemeClr val="accent4">
                    <a:lumMod val="50000"/>
                  </a:schemeClr>
                </a:solidFill>
                <a:latin typeface="Corbel"/>
                <a:sym typeface="Webdings" panose="05030102010509060703" pitchFamily="18" charset="2"/>
              </a:rPr>
              <a:t></a:t>
            </a:r>
            <a:r>
              <a:rPr lang="it-IT" sz="1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orbel"/>
                <a:sym typeface="Webdings" panose="05030102010509060703" pitchFamily="18" charset="2"/>
              </a:rPr>
              <a:t> </a:t>
            </a:r>
            <a:r>
              <a:rPr lang="it-IT" sz="1400" b="1" dirty="0">
                <a:solidFill>
                  <a:schemeClr val="tx2"/>
                </a:solidFill>
                <a:latin typeface="Corbel"/>
                <a:sym typeface="Webdings" panose="05030102010509060703" pitchFamily="18" charset="2"/>
              </a:rPr>
              <a:t>Belgio 52,05</a:t>
            </a:r>
            <a:r>
              <a:rPr lang="it-IT" sz="1400" b="1" dirty="0">
                <a:solidFill>
                  <a:schemeClr val="tx2"/>
                </a:solidFill>
                <a:latin typeface="Corbel"/>
              </a:rPr>
              <a:t>%</a:t>
            </a:r>
          </a:p>
          <a:p>
            <a:pPr>
              <a:spcBef>
                <a:spcPct val="0"/>
              </a:spcBef>
            </a:pPr>
            <a:r>
              <a:rPr lang="it-IT" sz="1400" b="1" dirty="0">
                <a:solidFill>
                  <a:schemeClr val="accent4">
                    <a:lumMod val="75000"/>
                  </a:schemeClr>
                </a:solidFill>
                <a:latin typeface="Corbel"/>
                <a:sym typeface="Webdings" panose="05030102010509060703" pitchFamily="18" charset="2"/>
              </a:rPr>
              <a:t></a:t>
            </a:r>
            <a:r>
              <a:rPr lang="it-IT" sz="1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orbel"/>
                <a:sym typeface="Webdings" panose="05030102010509060703" pitchFamily="18" charset="2"/>
              </a:rPr>
              <a:t> </a:t>
            </a:r>
            <a:r>
              <a:rPr lang="it-IT" sz="1400" b="1" dirty="0">
                <a:solidFill>
                  <a:schemeClr val="tx2"/>
                </a:solidFill>
                <a:latin typeface="Corbel"/>
              </a:rPr>
              <a:t>Germania 42,84%</a:t>
            </a:r>
          </a:p>
          <a:p>
            <a:pPr>
              <a:spcBef>
                <a:spcPct val="0"/>
              </a:spcBef>
            </a:pPr>
            <a:r>
              <a:rPr lang="it-IT" sz="1400" b="1" dirty="0">
                <a:solidFill>
                  <a:schemeClr val="accent4">
                    <a:lumMod val="75000"/>
                  </a:schemeClr>
                </a:solidFill>
                <a:latin typeface="Corbel"/>
                <a:sym typeface="Webdings" panose="05030102010509060703" pitchFamily="18" charset="2"/>
              </a:rPr>
              <a:t></a:t>
            </a:r>
            <a:r>
              <a:rPr lang="it-IT" sz="1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orbel"/>
                <a:sym typeface="Webdings" panose="05030102010509060703" pitchFamily="18" charset="2"/>
              </a:rPr>
              <a:t> </a:t>
            </a:r>
            <a:r>
              <a:rPr lang="it-IT" sz="1400" b="1" dirty="0">
                <a:solidFill>
                  <a:schemeClr val="tx2"/>
                </a:solidFill>
                <a:latin typeface="Corbel"/>
              </a:rPr>
              <a:t>Grecia 38,14%</a:t>
            </a:r>
          </a:p>
          <a:p>
            <a:pPr>
              <a:spcBef>
                <a:spcPct val="0"/>
              </a:spcBef>
            </a:pPr>
            <a:r>
              <a:rPr lang="it-IT" sz="1400" b="1" dirty="0">
                <a:solidFill>
                  <a:schemeClr val="accent4">
                    <a:lumMod val="75000"/>
                  </a:schemeClr>
                </a:solidFill>
                <a:latin typeface="Corbel"/>
                <a:sym typeface="Webdings" panose="05030102010509060703" pitchFamily="18" charset="2"/>
              </a:rPr>
              <a:t></a:t>
            </a:r>
            <a:r>
              <a:rPr lang="it-IT" sz="1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orbel"/>
                <a:sym typeface="Webdings" panose="05030102010509060703" pitchFamily="18" charset="2"/>
              </a:rPr>
              <a:t> </a:t>
            </a:r>
            <a:r>
              <a:rPr lang="it-IT" sz="1400" b="1" dirty="0">
                <a:solidFill>
                  <a:schemeClr val="tx2"/>
                </a:solidFill>
                <a:latin typeface="Corbel"/>
              </a:rPr>
              <a:t>Stati Uniti 37,92%</a:t>
            </a:r>
          </a:p>
        </p:txBody>
      </p:sp>
      <p:sp>
        <p:nvSpPr>
          <p:cNvPr id="23" name="CasellaDiTesto 22"/>
          <p:cNvSpPr txBox="1"/>
          <p:nvPr/>
        </p:nvSpPr>
        <p:spPr>
          <a:xfrm>
            <a:off x="8353919" y="5450736"/>
            <a:ext cx="1731564" cy="861774"/>
          </a:xfrm>
          <a:prstGeom prst="rect">
            <a:avLst/>
          </a:prstGeom>
          <a:noFill/>
          <a:effectLst/>
        </p:spPr>
        <p:txBody>
          <a:bodyPr vert="horz" wrap="none" lIns="91440" tIns="0" rIns="91440" bIns="0" rtlCol="0" anchor="ctr" anchorCtr="0">
            <a:sp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>
              <a:spcBef>
                <a:spcPct val="0"/>
              </a:spcBef>
            </a:pPr>
            <a:r>
              <a:rPr lang="it-IT" sz="1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rbel"/>
                <a:sym typeface="Webdings" panose="05030102010509060703" pitchFamily="18" charset="2"/>
              </a:rPr>
              <a:t></a:t>
            </a:r>
            <a:r>
              <a:rPr lang="it-IT" sz="1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orbel"/>
                <a:sym typeface="Webdings" panose="05030102010509060703" pitchFamily="18" charset="2"/>
              </a:rPr>
              <a:t> </a:t>
            </a:r>
            <a:r>
              <a:rPr lang="it-IT" sz="1400" b="1" dirty="0">
                <a:solidFill>
                  <a:schemeClr val="tx2"/>
                </a:solidFill>
                <a:latin typeface="Corbel"/>
              </a:rPr>
              <a:t>Francia 33,68%</a:t>
            </a:r>
          </a:p>
          <a:p>
            <a:pPr>
              <a:spcBef>
                <a:spcPct val="0"/>
              </a:spcBef>
            </a:pPr>
            <a:r>
              <a:rPr lang="it-IT" sz="1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Corbel"/>
                <a:sym typeface="Webdings" panose="05030102010509060703" pitchFamily="18" charset="2"/>
              </a:rPr>
              <a:t></a:t>
            </a:r>
            <a:r>
              <a:rPr lang="it-IT" sz="1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rbel"/>
                <a:sym typeface="Webdings" panose="05030102010509060703" pitchFamily="18" charset="2"/>
              </a:rPr>
              <a:t> </a:t>
            </a:r>
            <a:r>
              <a:rPr lang="it-IT" sz="1400" b="1" dirty="0">
                <a:solidFill>
                  <a:schemeClr val="tx2"/>
                </a:solidFill>
                <a:latin typeface="Corbel"/>
              </a:rPr>
              <a:t>Svizzera 29,5%</a:t>
            </a:r>
          </a:p>
          <a:p>
            <a:pPr>
              <a:spcBef>
                <a:spcPct val="0"/>
              </a:spcBef>
            </a:pPr>
            <a:r>
              <a:rPr lang="it-IT" sz="1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Corbel"/>
                <a:sym typeface="Webdings" panose="05030102010509060703" pitchFamily="18" charset="2"/>
              </a:rPr>
              <a:t></a:t>
            </a:r>
            <a:r>
              <a:rPr lang="it-IT" sz="1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rbel"/>
                <a:sym typeface="Webdings" panose="05030102010509060703" pitchFamily="18" charset="2"/>
              </a:rPr>
              <a:t> </a:t>
            </a:r>
            <a:r>
              <a:rPr lang="it-IT" sz="1400" b="1" dirty="0">
                <a:solidFill>
                  <a:schemeClr val="tx2"/>
                </a:solidFill>
                <a:latin typeface="Corbel"/>
              </a:rPr>
              <a:t>Inghilterra 24,3%</a:t>
            </a:r>
          </a:p>
          <a:p>
            <a:pPr>
              <a:spcBef>
                <a:spcPct val="0"/>
              </a:spcBef>
            </a:pPr>
            <a:r>
              <a:rPr lang="it-IT" sz="1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Corbel"/>
                <a:sym typeface="Webdings" panose="05030102010509060703" pitchFamily="18" charset="2"/>
              </a:rPr>
              <a:t></a:t>
            </a:r>
            <a:r>
              <a:rPr lang="it-IT" sz="1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rbel"/>
                <a:sym typeface="Webdings" panose="05030102010509060703" pitchFamily="18" charset="2"/>
              </a:rPr>
              <a:t> </a:t>
            </a:r>
            <a:r>
              <a:rPr lang="it-IT" sz="1400" b="1" dirty="0">
                <a:solidFill>
                  <a:schemeClr val="tx2"/>
                </a:solidFill>
                <a:latin typeface="Corbel"/>
              </a:rPr>
              <a:t>Ungheria 23,6%</a:t>
            </a:r>
          </a:p>
        </p:txBody>
      </p:sp>
      <p:sp>
        <p:nvSpPr>
          <p:cNvPr id="24" name="CasellaDiTesto 23"/>
          <p:cNvSpPr txBox="1"/>
          <p:nvPr/>
        </p:nvSpPr>
        <p:spPr>
          <a:xfrm>
            <a:off x="10544422" y="5450736"/>
            <a:ext cx="1414746" cy="861774"/>
          </a:xfrm>
          <a:prstGeom prst="rect">
            <a:avLst/>
          </a:prstGeom>
          <a:noFill/>
          <a:effectLst/>
        </p:spPr>
        <p:txBody>
          <a:bodyPr vert="horz" wrap="none" lIns="91440" tIns="0" rIns="91440" bIns="0" rtlCol="0" anchor="ctr" anchorCtr="0">
            <a:sp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>
              <a:spcBef>
                <a:spcPct val="0"/>
              </a:spcBef>
            </a:pPr>
            <a:r>
              <a:rPr lang="it-IT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Corbel"/>
                <a:sym typeface="Webdings" panose="05030102010509060703" pitchFamily="18" charset="2"/>
              </a:rPr>
              <a:t></a:t>
            </a:r>
            <a:r>
              <a:rPr lang="it-IT" sz="1400" b="1" dirty="0">
                <a:solidFill>
                  <a:schemeClr val="tx2"/>
                </a:solidFill>
                <a:latin typeface="Corbel"/>
              </a:rPr>
              <a:t> Russia 3,91%</a:t>
            </a:r>
          </a:p>
          <a:p>
            <a:pPr>
              <a:spcBef>
                <a:spcPct val="0"/>
              </a:spcBef>
            </a:pPr>
            <a:r>
              <a:rPr lang="it-IT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Corbel"/>
                <a:sym typeface="Webdings" panose="05030102010509060703" pitchFamily="18" charset="2"/>
              </a:rPr>
              <a:t></a:t>
            </a:r>
            <a:r>
              <a:rPr lang="it-IT" sz="1400" b="1" dirty="0">
                <a:solidFill>
                  <a:schemeClr val="tx2"/>
                </a:solidFill>
                <a:latin typeface="Corbel"/>
              </a:rPr>
              <a:t> Italia 3,59%</a:t>
            </a:r>
          </a:p>
          <a:p>
            <a:pPr>
              <a:spcBef>
                <a:spcPct val="0"/>
              </a:spcBef>
            </a:pPr>
            <a:r>
              <a:rPr lang="it-IT" sz="1400" b="1" dirty="0">
                <a:solidFill>
                  <a:srgbClr val="FECBB9"/>
                </a:solidFill>
                <a:latin typeface="Corbel"/>
                <a:sym typeface="Webdings" panose="05030102010509060703" pitchFamily="18" charset="2"/>
              </a:rPr>
              <a:t></a:t>
            </a:r>
            <a:r>
              <a:rPr lang="it-IT" sz="1400" b="1" dirty="0">
                <a:solidFill>
                  <a:schemeClr val="tx2"/>
                </a:solidFill>
                <a:latin typeface="Corbel"/>
                <a:sym typeface="Webdings" panose="05030102010509060703" pitchFamily="18" charset="2"/>
              </a:rPr>
              <a:t> </a:t>
            </a:r>
            <a:r>
              <a:rPr lang="it-IT" sz="1400" b="1" dirty="0">
                <a:solidFill>
                  <a:schemeClr val="tx2"/>
                </a:solidFill>
                <a:latin typeface="Corbel"/>
              </a:rPr>
              <a:t>Iran 2,64%</a:t>
            </a:r>
          </a:p>
          <a:p>
            <a:pPr>
              <a:spcBef>
                <a:spcPct val="0"/>
              </a:spcBef>
            </a:pPr>
            <a:r>
              <a:rPr lang="it-IT" sz="1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Corbel"/>
                <a:sym typeface="Webdings" panose="05030102010509060703" pitchFamily="18" charset="2"/>
              </a:rPr>
              <a:t> </a:t>
            </a:r>
            <a:r>
              <a:rPr lang="it-IT" sz="1400" b="1" dirty="0">
                <a:solidFill>
                  <a:schemeClr val="tx2"/>
                </a:solidFill>
                <a:latin typeface="Corbel"/>
              </a:rPr>
              <a:t>Cina 1,95%</a:t>
            </a:r>
          </a:p>
        </p:txBody>
      </p:sp>
      <p:sp>
        <p:nvSpPr>
          <p:cNvPr id="25" name="CasellaDiTesto 24"/>
          <p:cNvSpPr txBox="1"/>
          <p:nvPr/>
        </p:nvSpPr>
        <p:spPr>
          <a:xfrm>
            <a:off x="55444" y="6391997"/>
            <a:ext cx="3420000" cy="215444"/>
          </a:xfrm>
          <a:prstGeom prst="rect">
            <a:avLst/>
          </a:prstGeom>
          <a:noFill/>
          <a:effectLst/>
        </p:spPr>
        <p:txBody>
          <a:bodyPr vert="horz" wrap="none" lIns="91440" tIns="0" rIns="91440" bIns="0" rtlCol="0" anchor="ctr" anchorCtr="0">
            <a:sp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orbel"/>
                <a:ea typeface="+mj-ea"/>
                <a:cs typeface="+mj-cs"/>
                <a:sym typeface="Webdings" panose="05030102010509060703" pitchFamily="18" charset="2"/>
              </a:rPr>
              <a:t></a:t>
            </a: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rbel"/>
                <a:ea typeface="+mj-ea"/>
                <a:cs typeface="+mj-cs"/>
              </a:rPr>
              <a:t> Ampia diffusione</a:t>
            </a:r>
            <a:r>
              <a:rPr kumimoji="0" lang="it-IT" sz="1400" b="1" i="0" u="none" strike="noStrike" kern="120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rbel"/>
                <a:ea typeface="+mj-ea"/>
                <a:cs typeface="+mj-cs"/>
              </a:rPr>
              <a:t> e</a:t>
            </a:r>
            <a:r>
              <a:rPr lang="it-IT" sz="1400" b="1" dirty="0">
                <a:solidFill>
                  <a:schemeClr val="tx2"/>
                </a:solidFill>
                <a:latin typeface="Corbel"/>
                <a:ea typeface="+mj-ea"/>
                <a:cs typeface="+mj-cs"/>
              </a:rPr>
              <a:t> connessioni affidabili</a:t>
            </a:r>
            <a:endParaRPr lang="it-IT" sz="1400" b="1" dirty="0">
              <a:solidFill>
                <a:schemeClr val="tx2"/>
              </a:solidFill>
              <a:latin typeface="Corbel"/>
            </a:endParaRPr>
          </a:p>
        </p:txBody>
      </p:sp>
      <p:sp>
        <p:nvSpPr>
          <p:cNvPr id="26" name="CasellaDiTesto 25"/>
          <p:cNvSpPr txBox="1"/>
          <p:nvPr/>
        </p:nvSpPr>
        <p:spPr>
          <a:xfrm>
            <a:off x="4308364" y="6391997"/>
            <a:ext cx="3063659" cy="215444"/>
          </a:xfrm>
          <a:prstGeom prst="rect">
            <a:avLst/>
          </a:prstGeom>
          <a:noFill/>
          <a:effectLst/>
        </p:spPr>
        <p:txBody>
          <a:bodyPr vert="horz" wrap="none" lIns="91440" tIns="0" rIns="91440" bIns="0" rtlCol="0" anchor="ctr" anchorCtr="0">
            <a:sp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>
              <a:spcBef>
                <a:spcPct val="0"/>
              </a:spcBef>
            </a:pPr>
            <a:r>
              <a:rPr lang="it-IT" sz="1400" b="1" dirty="0">
                <a:solidFill>
                  <a:srgbClr val="FD431A"/>
                </a:solidFill>
                <a:latin typeface="Corbel"/>
                <a:sym typeface="Webdings" panose="05030102010509060703" pitchFamily="18" charset="2"/>
              </a:rPr>
              <a:t></a:t>
            </a:r>
            <a:r>
              <a:rPr lang="it-IT" sz="1400" b="1" dirty="0">
                <a:solidFill>
                  <a:schemeClr val="tx2"/>
                </a:solidFill>
                <a:latin typeface="Corbel"/>
              </a:rPr>
              <a:t> Buona diffusione, ma con </a:t>
            </a:r>
            <a:r>
              <a:rPr lang="it-IT" sz="1400" b="1" dirty="0" err="1">
                <a:solidFill>
                  <a:schemeClr val="tx2"/>
                </a:solidFill>
                <a:latin typeface="Corbel"/>
              </a:rPr>
              <a:t>issues</a:t>
            </a:r>
            <a:r>
              <a:rPr lang="it-IT" sz="1400" b="1" dirty="0">
                <a:solidFill>
                  <a:schemeClr val="tx2"/>
                </a:solidFill>
                <a:latin typeface="Corbel"/>
              </a:rPr>
              <a:t>(*)</a:t>
            </a:r>
          </a:p>
        </p:txBody>
      </p:sp>
      <p:sp>
        <p:nvSpPr>
          <p:cNvPr id="27" name="CasellaDiTesto 26"/>
          <p:cNvSpPr txBox="1"/>
          <p:nvPr/>
        </p:nvSpPr>
        <p:spPr>
          <a:xfrm>
            <a:off x="8353919" y="6391997"/>
            <a:ext cx="2855718" cy="215444"/>
          </a:xfrm>
          <a:prstGeom prst="rect">
            <a:avLst/>
          </a:prstGeom>
          <a:noFill/>
          <a:effectLst/>
        </p:spPr>
        <p:txBody>
          <a:bodyPr vert="horz" wrap="none" lIns="91440" tIns="0" rIns="91440" bIns="0" rtlCol="0" anchor="ctr" anchorCtr="0">
            <a:sp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1400" b="1" dirty="0">
                <a:solidFill>
                  <a:srgbClr val="DA0F40"/>
                </a:solidFill>
                <a:latin typeface="Corbel"/>
                <a:sym typeface="Webdings" panose="05030102010509060703" pitchFamily="18" charset="2"/>
              </a:rPr>
              <a:t></a:t>
            </a:r>
            <a:r>
              <a:rPr lang="it-IT" sz="1400" b="1" dirty="0">
                <a:solidFill>
                  <a:schemeClr val="tx2"/>
                </a:solidFill>
                <a:latin typeface="Corbel"/>
              </a:rPr>
              <a:t> Scarsa diffusione con </a:t>
            </a:r>
            <a:r>
              <a:rPr lang="it-IT" sz="1400" b="1" dirty="0" err="1">
                <a:solidFill>
                  <a:schemeClr val="tx2"/>
                </a:solidFill>
                <a:latin typeface="Corbel"/>
              </a:rPr>
              <a:t>issues</a:t>
            </a:r>
            <a:r>
              <a:rPr lang="it-IT" sz="1400" b="1" dirty="0">
                <a:solidFill>
                  <a:schemeClr val="tx2"/>
                </a:solidFill>
                <a:latin typeface="Corbel"/>
              </a:rPr>
              <a:t> (*)</a:t>
            </a:r>
          </a:p>
        </p:txBody>
      </p:sp>
      <p:sp>
        <p:nvSpPr>
          <p:cNvPr id="28" name="CasellaDiTesto 27"/>
          <p:cNvSpPr txBox="1"/>
          <p:nvPr/>
        </p:nvSpPr>
        <p:spPr>
          <a:xfrm>
            <a:off x="55444" y="5450736"/>
            <a:ext cx="1794081" cy="861774"/>
          </a:xfrm>
          <a:prstGeom prst="rect">
            <a:avLst/>
          </a:prstGeom>
          <a:noFill/>
          <a:effectLst/>
        </p:spPr>
        <p:txBody>
          <a:bodyPr vert="horz" wrap="none" lIns="91440" tIns="0" rIns="91440" bIns="0" rtlCol="0" anchor="ctr" anchorCtr="0">
            <a:sp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>
              <a:spcBef>
                <a:spcPct val="0"/>
              </a:spcBef>
            </a:pPr>
            <a:r>
              <a:rPr lang="it-IT" sz="1400" b="1" dirty="0">
                <a:solidFill>
                  <a:schemeClr val="accent4">
                    <a:lumMod val="75000"/>
                  </a:schemeClr>
                </a:solidFill>
                <a:latin typeface="Corbel"/>
                <a:sym typeface="Webdings" panose="05030102010509060703" pitchFamily="18" charset="2"/>
              </a:rPr>
              <a:t></a:t>
            </a:r>
            <a:r>
              <a:rPr lang="it-IT" sz="1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orbel"/>
                <a:sym typeface="Webdings" panose="05030102010509060703" pitchFamily="18" charset="2"/>
              </a:rPr>
              <a:t> </a:t>
            </a:r>
            <a:r>
              <a:rPr lang="it-IT" sz="1400" b="1" dirty="0">
                <a:solidFill>
                  <a:schemeClr val="tx2"/>
                </a:solidFill>
                <a:latin typeface="Corbel"/>
                <a:sym typeface="Webdings" panose="05030102010509060703" pitchFamily="18" charset="2"/>
              </a:rPr>
              <a:t>Belgio 33,53</a:t>
            </a:r>
            <a:r>
              <a:rPr lang="it-IT" sz="1400" b="1" dirty="0">
                <a:solidFill>
                  <a:schemeClr val="tx2"/>
                </a:solidFill>
                <a:latin typeface="Corbel"/>
              </a:rPr>
              <a:t>%</a:t>
            </a:r>
          </a:p>
          <a:p>
            <a:pPr>
              <a:spcBef>
                <a:spcPct val="0"/>
              </a:spcBef>
            </a:pPr>
            <a:r>
              <a:rPr lang="it-IT" sz="1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rbel"/>
                <a:sym typeface="Webdings" panose="05030102010509060703" pitchFamily="18" charset="2"/>
              </a:rPr>
              <a:t></a:t>
            </a:r>
            <a:r>
              <a:rPr lang="it-IT" sz="1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orbel"/>
                <a:sym typeface="Webdings" panose="05030102010509060703" pitchFamily="18" charset="2"/>
              </a:rPr>
              <a:t> </a:t>
            </a:r>
            <a:r>
              <a:rPr lang="it-IT" sz="1400" b="1" dirty="0">
                <a:solidFill>
                  <a:schemeClr val="tx2"/>
                </a:solidFill>
                <a:latin typeface="Corbel"/>
              </a:rPr>
              <a:t>Stati Uniti 18,12%</a:t>
            </a:r>
          </a:p>
          <a:p>
            <a:pPr>
              <a:spcBef>
                <a:spcPct val="0"/>
              </a:spcBef>
            </a:pPr>
            <a:r>
              <a:rPr lang="it-IT" sz="1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rbel"/>
                <a:sym typeface="Webdings" panose="05030102010509060703" pitchFamily="18" charset="2"/>
              </a:rPr>
              <a:t></a:t>
            </a:r>
            <a:r>
              <a:rPr lang="it-IT" sz="1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orbel"/>
                <a:sym typeface="Webdings" panose="05030102010509060703" pitchFamily="18" charset="2"/>
              </a:rPr>
              <a:t> </a:t>
            </a:r>
            <a:r>
              <a:rPr lang="it-IT" sz="1400" b="1" dirty="0">
                <a:solidFill>
                  <a:schemeClr val="tx2"/>
                </a:solidFill>
                <a:latin typeface="Corbel"/>
              </a:rPr>
              <a:t>Germania 14,75%</a:t>
            </a:r>
          </a:p>
          <a:p>
            <a:pPr>
              <a:spcBef>
                <a:spcPct val="0"/>
              </a:spcBef>
            </a:pPr>
            <a:r>
              <a:rPr lang="it-IT" sz="1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rbel"/>
                <a:sym typeface="Webdings" panose="05030102010509060703" pitchFamily="18" charset="2"/>
              </a:rPr>
              <a:t></a:t>
            </a:r>
            <a:r>
              <a:rPr lang="it-IT" sz="1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orbel"/>
                <a:sym typeface="Webdings" panose="05030102010509060703" pitchFamily="18" charset="2"/>
              </a:rPr>
              <a:t> </a:t>
            </a:r>
            <a:r>
              <a:rPr lang="it-IT" sz="1400" b="1" dirty="0">
                <a:solidFill>
                  <a:schemeClr val="tx2"/>
                </a:solidFill>
                <a:latin typeface="Corbel"/>
              </a:rPr>
              <a:t>Svizzera 9,57%</a:t>
            </a:r>
          </a:p>
        </p:txBody>
      </p:sp>
      <p:sp>
        <p:nvSpPr>
          <p:cNvPr id="29" name="CasellaDiTesto 28"/>
          <p:cNvSpPr txBox="1"/>
          <p:nvPr/>
        </p:nvSpPr>
        <p:spPr>
          <a:xfrm>
            <a:off x="4308364" y="5450736"/>
            <a:ext cx="1728358" cy="861774"/>
          </a:xfrm>
          <a:prstGeom prst="rect">
            <a:avLst/>
          </a:prstGeom>
          <a:noFill/>
          <a:effectLst/>
        </p:spPr>
        <p:txBody>
          <a:bodyPr vert="horz" wrap="none" lIns="91440" tIns="0" rIns="91440" bIns="0" rtlCol="0" anchor="ctr" anchorCtr="0">
            <a:sp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>
              <a:spcBef>
                <a:spcPct val="0"/>
              </a:spcBef>
            </a:pPr>
            <a:r>
              <a:rPr lang="it-IT" sz="1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orbel"/>
                <a:sym typeface="Webdings" panose="05030102010509060703" pitchFamily="18" charset="2"/>
              </a:rPr>
              <a:t></a:t>
            </a:r>
            <a:r>
              <a:rPr lang="it-IT" sz="1400" b="1" dirty="0">
                <a:solidFill>
                  <a:schemeClr val="tx2"/>
                </a:solidFill>
                <a:latin typeface="Corbel"/>
              </a:rPr>
              <a:t> Francia 5,6%</a:t>
            </a:r>
          </a:p>
          <a:p>
            <a:pPr>
              <a:spcBef>
                <a:spcPct val="0"/>
              </a:spcBef>
            </a:pPr>
            <a:r>
              <a:rPr lang="it-IT" sz="1400" b="1" dirty="0">
                <a:solidFill>
                  <a:srgbClr val="FF3300"/>
                </a:solidFill>
                <a:latin typeface="Corbel"/>
                <a:sym typeface="Webdings" panose="05030102010509060703" pitchFamily="18" charset="2"/>
              </a:rPr>
              <a:t></a:t>
            </a:r>
            <a:r>
              <a:rPr lang="it-IT" sz="1400" b="1" dirty="0">
                <a:solidFill>
                  <a:schemeClr val="tx2"/>
                </a:solidFill>
                <a:latin typeface="Corbel"/>
              </a:rPr>
              <a:t> Cina 2,71%</a:t>
            </a:r>
          </a:p>
          <a:p>
            <a:pPr>
              <a:spcBef>
                <a:spcPct val="0"/>
              </a:spcBef>
            </a:pPr>
            <a:r>
              <a:rPr lang="it-IT" sz="1400" b="1" dirty="0">
                <a:solidFill>
                  <a:schemeClr val="tx2"/>
                </a:solidFill>
                <a:latin typeface="Corbel"/>
                <a:sym typeface="Webdings" panose="05030102010509060703" pitchFamily="18" charset="2"/>
              </a:rPr>
              <a:t></a:t>
            </a:r>
            <a:r>
              <a:rPr lang="it-IT" sz="1400" b="1" dirty="0">
                <a:solidFill>
                  <a:schemeClr val="tx2"/>
                </a:solidFill>
                <a:latin typeface="Corbel"/>
              </a:rPr>
              <a:t> Inghilterra 0,31%</a:t>
            </a:r>
          </a:p>
          <a:p>
            <a:pPr>
              <a:spcBef>
                <a:spcPct val="0"/>
              </a:spcBef>
            </a:pPr>
            <a:r>
              <a:rPr lang="it-IT" sz="1400" b="1" dirty="0">
                <a:solidFill>
                  <a:schemeClr val="tx2"/>
                </a:solidFill>
                <a:latin typeface="Corbel"/>
                <a:sym typeface="Webdings" panose="05030102010509060703" pitchFamily="18" charset="2"/>
              </a:rPr>
              <a:t></a:t>
            </a:r>
            <a:r>
              <a:rPr lang="it-IT" sz="1400" b="1" dirty="0">
                <a:solidFill>
                  <a:schemeClr val="tx2"/>
                </a:solidFill>
                <a:latin typeface="Corbel"/>
              </a:rPr>
              <a:t> Italia 0,05%</a:t>
            </a:r>
          </a:p>
        </p:txBody>
      </p:sp>
      <p:sp>
        <p:nvSpPr>
          <p:cNvPr id="30" name="CasellaDiTesto 29"/>
          <p:cNvSpPr txBox="1"/>
          <p:nvPr/>
        </p:nvSpPr>
        <p:spPr>
          <a:xfrm>
            <a:off x="2057383" y="5450736"/>
            <a:ext cx="2043123" cy="861774"/>
          </a:xfrm>
          <a:prstGeom prst="rect">
            <a:avLst/>
          </a:prstGeom>
          <a:noFill/>
          <a:effectLst/>
        </p:spPr>
        <p:txBody>
          <a:bodyPr vert="horz" wrap="none" lIns="91440" tIns="0" rIns="91440" bIns="0" rtlCol="0" anchor="ctr" anchorCtr="0">
            <a:sp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>
              <a:spcBef>
                <a:spcPct val="0"/>
              </a:spcBef>
            </a:pPr>
            <a:r>
              <a:rPr lang="it-IT" sz="1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rbel"/>
                <a:sym typeface="Webdings" panose="05030102010509060703" pitchFamily="18" charset="2"/>
              </a:rPr>
              <a:t></a:t>
            </a:r>
            <a:r>
              <a:rPr lang="it-IT" sz="1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orbel"/>
                <a:sym typeface="Webdings" panose="05030102010509060703" pitchFamily="18" charset="2"/>
              </a:rPr>
              <a:t> </a:t>
            </a:r>
            <a:r>
              <a:rPr lang="it-IT" sz="1400" b="1" dirty="0">
                <a:solidFill>
                  <a:schemeClr val="tx2"/>
                </a:solidFill>
                <a:latin typeface="Corbel"/>
              </a:rPr>
              <a:t>Norvegia 7,11%</a:t>
            </a:r>
          </a:p>
          <a:p>
            <a:pPr>
              <a:spcBef>
                <a:spcPct val="0"/>
              </a:spcBef>
            </a:pPr>
            <a:r>
              <a:rPr lang="it-IT" sz="1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orbel"/>
                <a:sym typeface="Webdings" panose="05030102010509060703" pitchFamily="18" charset="2"/>
              </a:rPr>
              <a:t></a:t>
            </a:r>
            <a:r>
              <a:rPr lang="it-IT" sz="1400" b="1" dirty="0">
                <a:solidFill>
                  <a:schemeClr val="tx2"/>
                </a:solidFill>
                <a:latin typeface="Corbel"/>
              </a:rPr>
              <a:t> Grecia 8,22%</a:t>
            </a:r>
          </a:p>
          <a:p>
            <a:pPr>
              <a:spcBef>
                <a:spcPct val="0"/>
              </a:spcBef>
            </a:pPr>
            <a:r>
              <a:rPr lang="it-IT" sz="1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rbel"/>
                <a:sym typeface="Webdings" panose="05030102010509060703" pitchFamily="18" charset="2"/>
              </a:rPr>
              <a:t></a:t>
            </a:r>
            <a:r>
              <a:rPr lang="it-IT" sz="1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orbel"/>
                <a:sym typeface="Webdings" panose="05030102010509060703" pitchFamily="18" charset="2"/>
              </a:rPr>
              <a:t> </a:t>
            </a:r>
            <a:r>
              <a:rPr lang="it-IT" sz="1400" b="1" dirty="0">
                <a:solidFill>
                  <a:schemeClr val="tx2"/>
                </a:solidFill>
                <a:latin typeface="Corbel"/>
              </a:rPr>
              <a:t>Arabia Saudita 7,11%</a:t>
            </a:r>
          </a:p>
          <a:p>
            <a:pPr>
              <a:spcBef>
                <a:spcPct val="0"/>
              </a:spcBef>
            </a:pPr>
            <a:r>
              <a:rPr lang="it-IT" sz="1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Corbel"/>
                <a:sym typeface="Webdings" panose="05030102010509060703" pitchFamily="18" charset="2"/>
              </a:rPr>
              <a:t></a:t>
            </a:r>
            <a:r>
              <a:rPr lang="it-IT" sz="1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orbel"/>
                <a:sym typeface="Webdings" panose="05030102010509060703" pitchFamily="18" charset="2"/>
              </a:rPr>
              <a:t> </a:t>
            </a:r>
            <a:r>
              <a:rPr lang="it-IT" sz="1400" b="1" dirty="0">
                <a:solidFill>
                  <a:schemeClr val="tx2"/>
                </a:solidFill>
                <a:latin typeface="Corbel"/>
              </a:rPr>
              <a:t>Romania 6,67%</a:t>
            </a:r>
          </a:p>
        </p:txBody>
      </p:sp>
      <p:sp>
        <p:nvSpPr>
          <p:cNvPr id="31" name="Rettangolo 30"/>
          <p:cNvSpPr/>
          <p:nvPr/>
        </p:nvSpPr>
        <p:spPr>
          <a:xfrm>
            <a:off x="8776843" y="5148417"/>
            <a:ext cx="33068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200" dirty="0"/>
              <a:t>http://www.google.com/intl/it/ipv6/statistics.html</a:t>
            </a:r>
          </a:p>
        </p:txBody>
      </p:sp>
      <p:sp>
        <p:nvSpPr>
          <p:cNvPr id="32" name="Rettangolo 31"/>
          <p:cNvSpPr/>
          <p:nvPr/>
        </p:nvSpPr>
        <p:spPr>
          <a:xfrm>
            <a:off x="2729919" y="5158106"/>
            <a:ext cx="33068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200" dirty="0"/>
              <a:t>http://www.google.com/intl/it/ipv6/statistics.html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2E3F6232-21DE-4FA3-B99E-023930E961DE}"/>
              </a:ext>
            </a:extLst>
          </p:cNvPr>
          <p:cNvSpPr/>
          <p:nvPr/>
        </p:nvSpPr>
        <p:spPr>
          <a:xfrm>
            <a:off x="10458833" y="6678000"/>
            <a:ext cx="1733167" cy="169277"/>
          </a:xfrm>
          <a:prstGeom prst="rect">
            <a:avLst/>
          </a:prstGeom>
          <a:noFill/>
          <a:effectLst/>
        </p:spPr>
        <p:txBody>
          <a:bodyPr vert="horz" wrap="none" lIns="91440" tIns="0" rIns="91440" bIns="0" rtlCol="0" anchor="ctr" anchorCtr="0">
            <a:sp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>
              <a:spcBef>
                <a:spcPct val="0"/>
              </a:spcBef>
            </a:pPr>
            <a:r>
              <a:rPr lang="it-IT" sz="1100" b="1" dirty="0">
                <a:solidFill>
                  <a:schemeClr val="tx2"/>
                </a:solidFill>
                <a:latin typeface="Corbel"/>
                <a:ea typeface="+mj-ea"/>
                <a:cs typeface="+mj-cs"/>
              </a:rPr>
              <a:t>(*) affidabilità e/o latenza</a:t>
            </a:r>
          </a:p>
        </p:txBody>
      </p:sp>
    </p:spTree>
    <p:extLst>
      <p:ext uri="{BB962C8B-B14F-4D97-AF65-F5344CB8AC3E}">
        <p14:creationId xmlns:p14="http://schemas.microsoft.com/office/powerpoint/2010/main" val="581714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Perché occorre adottare l’IPv6</a:t>
            </a:r>
          </a:p>
        </p:txBody>
      </p:sp>
      <p:grpSp>
        <p:nvGrpSpPr>
          <p:cNvPr id="3" name="Gruppo 2"/>
          <p:cNvGrpSpPr/>
          <p:nvPr/>
        </p:nvGrpSpPr>
        <p:grpSpPr>
          <a:xfrm>
            <a:off x="489339" y="4065555"/>
            <a:ext cx="5400000" cy="2700000"/>
            <a:chOff x="551383" y="3068479"/>
            <a:chExt cx="5400000" cy="2700000"/>
          </a:xfrm>
        </p:grpSpPr>
        <p:sp>
          <p:nvSpPr>
            <p:cNvPr id="4" name="Rectangle 11"/>
            <p:cNvSpPr/>
            <p:nvPr/>
          </p:nvSpPr>
          <p:spPr bwMode="auto">
            <a:xfrm>
              <a:off x="551383" y="3068479"/>
              <a:ext cx="5400000" cy="2700000"/>
            </a:xfrm>
            <a:prstGeom prst="rect">
              <a:avLst/>
            </a:prstGeom>
            <a:solidFill>
              <a:srgbClr val="0070C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28" tIns="183600" rIns="182828" bIns="1828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18">
                <a:spcBef>
                  <a:spcPts val="3000"/>
                </a:spcBef>
                <a:spcAft>
                  <a:spcPts val="900"/>
                </a:spcAft>
              </a:pPr>
              <a:br>
                <a:rPr lang="en-US" sz="1400" dirty="0">
                  <a:solidFill>
                    <a:srgbClr val="FFFFFF"/>
                  </a:solidFill>
                  <a:latin typeface="Segoe UI Light"/>
                </a:rPr>
              </a:br>
              <a:br>
                <a:rPr lang="en-US" sz="1400" dirty="0">
                  <a:solidFill>
                    <a:srgbClr val="FFFFFF"/>
                  </a:solidFill>
                  <a:latin typeface="Segoe UI Light"/>
                </a:rPr>
              </a:br>
              <a:br>
                <a:rPr lang="en-US" sz="1400" dirty="0">
                  <a:solidFill>
                    <a:srgbClr val="FFFFFF"/>
                  </a:solidFill>
                  <a:latin typeface="Segoe UI Light"/>
                </a:rPr>
              </a:br>
              <a:r>
                <a:rPr lang="en-US" dirty="0">
                  <a:solidFill>
                    <a:srgbClr val="FFFFFF"/>
                  </a:solidFill>
                  <a:latin typeface="Segoe UI Light"/>
                </a:rPr>
                <a:t>“Our job is to ensure that Microsoft thrives in a mobile and cloud-first world”</a:t>
              </a:r>
              <a:endParaRPr lang="en-US" dirty="0">
                <a:solidFill>
                  <a:srgbClr val="FFFFFF"/>
                </a:solidFill>
                <a:latin typeface="Segoe UI Light"/>
                <a:cs typeface="Segoe UI Semibold" panose="020B0702040204020203" pitchFamily="34" charset="0"/>
              </a:endParaRPr>
            </a:p>
          </p:txBody>
        </p:sp>
        <p:sp>
          <p:nvSpPr>
            <p:cNvPr id="5" name="Freeform 128"/>
            <p:cNvSpPr>
              <a:spLocks noChangeAspect="1"/>
            </p:cNvSpPr>
            <p:nvPr/>
          </p:nvSpPr>
          <p:spPr bwMode="black">
            <a:xfrm>
              <a:off x="4419360" y="3173802"/>
              <a:ext cx="1421314" cy="792000"/>
            </a:xfrm>
            <a:custGeom>
              <a:avLst/>
              <a:gdLst>
                <a:gd name="T0" fmla="*/ 396 w 509"/>
                <a:gd name="T1" fmla="*/ 281 h 281"/>
                <a:gd name="T2" fmla="*/ 57 w 509"/>
                <a:gd name="T3" fmla="*/ 281 h 281"/>
                <a:gd name="T4" fmla="*/ 0 w 509"/>
                <a:gd name="T5" fmla="*/ 223 h 281"/>
                <a:gd name="T6" fmla="*/ 43 w 509"/>
                <a:gd name="T7" fmla="*/ 168 h 281"/>
                <a:gd name="T8" fmla="*/ 110 w 509"/>
                <a:gd name="T9" fmla="*/ 116 h 281"/>
                <a:gd name="T10" fmla="*/ 232 w 509"/>
                <a:gd name="T11" fmla="*/ 0 h 281"/>
                <a:gd name="T12" fmla="*/ 343 w 509"/>
                <a:gd name="T13" fmla="*/ 70 h 281"/>
                <a:gd name="T14" fmla="*/ 396 w 509"/>
                <a:gd name="T15" fmla="*/ 56 h 281"/>
                <a:gd name="T16" fmla="*/ 509 w 509"/>
                <a:gd name="T17" fmla="*/ 169 h 281"/>
                <a:gd name="T18" fmla="*/ 396 w 509"/>
                <a:gd name="T19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9" h="281">
                  <a:moveTo>
                    <a:pt x="396" y="281"/>
                  </a:moveTo>
                  <a:cubicBezTo>
                    <a:pt x="57" y="281"/>
                    <a:pt x="57" y="281"/>
                    <a:pt x="57" y="281"/>
                  </a:cubicBezTo>
                  <a:cubicBezTo>
                    <a:pt x="26" y="281"/>
                    <a:pt x="0" y="255"/>
                    <a:pt x="0" y="223"/>
                  </a:cubicBezTo>
                  <a:cubicBezTo>
                    <a:pt x="0" y="196"/>
                    <a:pt x="18" y="174"/>
                    <a:pt x="43" y="168"/>
                  </a:cubicBezTo>
                  <a:cubicBezTo>
                    <a:pt x="55" y="140"/>
                    <a:pt x="80" y="120"/>
                    <a:pt x="110" y="116"/>
                  </a:cubicBezTo>
                  <a:cubicBezTo>
                    <a:pt x="113" y="52"/>
                    <a:pt x="167" y="0"/>
                    <a:pt x="232" y="0"/>
                  </a:cubicBezTo>
                  <a:cubicBezTo>
                    <a:pt x="280" y="0"/>
                    <a:pt x="323" y="28"/>
                    <a:pt x="343" y="70"/>
                  </a:cubicBezTo>
                  <a:cubicBezTo>
                    <a:pt x="359" y="61"/>
                    <a:pt x="377" y="56"/>
                    <a:pt x="396" y="56"/>
                  </a:cubicBezTo>
                  <a:cubicBezTo>
                    <a:pt x="458" y="56"/>
                    <a:pt x="509" y="107"/>
                    <a:pt x="509" y="169"/>
                  </a:cubicBezTo>
                  <a:cubicBezTo>
                    <a:pt x="509" y="230"/>
                    <a:pt x="458" y="281"/>
                    <a:pt x="396" y="28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5117" tIns="47558" rIns="95117" bIns="47558" numCol="1" anchor="t" anchorCtr="0" compatLnSpc="1">
              <a:prstTxWarp prst="textNoShape">
                <a:avLst/>
              </a:prstTxWarp>
            </a:bodyPr>
            <a:lstStyle/>
            <a:p>
              <a:pPr defTabSz="951156"/>
              <a:endParaRPr lang="en-US" sz="1873" dirty="0">
                <a:solidFill>
                  <a:srgbClr val="505050"/>
                </a:solidFill>
              </a:endParaRPr>
            </a:p>
          </p:txBody>
        </p:sp>
        <p:sp>
          <p:nvSpPr>
            <p:cNvPr id="6" name="Rettangolo 5"/>
            <p:cNvSpPr/>
            <p:nvPr/>
          </p:nvSpPr>
          <p:spPr>
            <a:xfrm>
              <a:off x="4618964" y="5200312"/>
              <a:ext cx="1251048" cy="492443"/>
            </a:xfrm>
            <a:prstGeom prst="rect">
              <a:avLst/>
            </a:prstGeom>
          </p:spPr>
          <p:txBody>
            <a:bodyPr wrap="none" lIns="0" tIns="0" rIns="0" bIns="0" anchor="ctr" anchorCtr="1">
              <a:spAutoFit/>
            </a:bodyPr>
            <a:lstStyle/>
            <a:p>
              <a:r>
                <a:rPr lang="it-IT" sz="1600" i="1" dirty="0" err="1"/>
                <a:t>Satya</a:t>
              </a:r>
              <a:r>
                <a:rPr lang="it-IT" sz="1600" i="1" dirty="0"/>
                <a:t> </a:t>
              </a:r>
              <a:r>
                <a:rPr lang="it-IT" sz="1600" i="1" dirty="0" err="1"/>
                <a:t>Nadella</a:t>
              </a:r>
              <a:endParaRPr lang="it-IT" sz="1600" i="1" dirty="0"/>
            </a:p>
            <a:p>
              <a:r>
                <a:rPr lang="it-IT" sz="1600" i="1" dirty="0"/>
                <a:t>CEO, Microsoft</a:t>
              </a:r>
            </a:p>
          </p:txBody>
        </p:sp>
      </p:grpSp>
      <p:sp>
        <p:nvSpPr>
          <p:cNvPr id="7" name="Rectangle 11"/>
          <p:cNvSpPr/>
          <p:nvPr/>
        </p:nvSpPr>
        <p:spPr bwMode="auto">
          <a:xfrm>
            <a:off x="6065593" y="4065555"/>
            <a:ext cx="5400000" cy="2700000"/>
          </a:xfrm>
          <a:prstGeom prst="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3600" tIns="183600" rIns="182828" bIns="18282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8">
              <a:spcBef>
                <a:spcPts val="3000"/>
              </a:spcBef>
              <a:spcAft>
                <a:spcPts val="900"/>
              </a:spcAft>
            </a:pPr>
            <a:br>
              <a:rPr lang="en-US" sz="1400" dirty="0">
                <a:solidFill>
                  <a:srgbClr val="FFFFFF"/>
                </a:solidFill>
                <a:latin typeface="Segoe UI Light"/>
              </a:rPr>
            </a:br>
            <a:br>
              <a:rPr lang="en-US" sz="1400" dirty="0">
                <a:solidFill>
                  <a:srgbClr val="FFFFFF"/>
                </a:solidFill>
                <a:latin typeface="Segoe UI Light"/>
              </a:rPr>
            </a:br>
            <a:br>
              <a:rPr lang="en-US" sz="1400" dirty="0">
                <a:solidFill>
                  <a:srgbClr val="FFFFFF"/>
                </a:solidFill>
                <a:latin typeface="Segoe UI Light"/>
              </a:rPr>
            </a:br>
            <a:r>
              <a:rPr lang="en-US" dirty="0">
                <a:solidFill>
                  <a:srgbClr val="FFFFFF"/>
                </a:solidFill>
                <a:latin typeface="Segoe UI Light"/>
              </a:rPr>
              <a:t>“Cloud services and mobile devices cannot scale without either IPv6 addresses or an evolved best-practice to manage them effectively”</a:t>
            </a:r>
            <a:endParaRPr lang="en-US" dirty="0">
              <a:solidFill>
                <a:srgbClr val="FFFFFF"/>
              </a:solidFill>
              <a:latin typeface="Segoe UI Light"/>
              <a:cs typeface="Segoe UI Semibold" panose="020B0702040204020203" pitchFamily="34" charset="0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8821002" y="6197388"/>
            <a:ext cx="2559996" cy="492443"/>
          </a:xfrm>
          <a:prstGeom prst="rect">
            <a:avLst/>
          </a:prstGeom>
        </p:spPr>
        <p:txBody>
          <a:bodyPr wrap="none" lIns="0" tIns="0" rIns="0" bIns="0" anchor="ctr" anchorCtr="1">
            <a:spAutoFit/>
          </a:bodyPr>
          <a:lstStyle/>
          <a:p>
            <a:r>
              <a:rPr lang="it-IT" sz="1600" i="1" dirty="0"/>
              <a:t>Tom </a:t>
            </a:r>
            <a:r>
              <a:rPr lang="it-IT" sz="1600" i="1" dirty="0" err="1"/>
              <a:t>Coffeen</a:t>
            </a:r>
            <a:br>
              <a:rPr lang="it-IT" sz="1600" i="1" dirty="0"/>
            </a:br>
            <a:r>
              <a:rPr lang="it-IT" sz="1600" i="1" dirty="0" err="1"/>
              <a:t>Chief</a:t>
            </a:r>
            <a:r>
              <a:rPr lang="it-IT" sz="1600" i="1" dirty="0"/>
              <a:t> IPv6 </a:t>
            </a:r>
            <a:r>
              <a:rPr lang="it-IT" sz="1600" i="1" dirty="0" err="1"/>
              <a:t>Evangelist</a:t>
            </a:r>
            <a:r>
              <a:rPr lang="it-IT" sz="1600" i="1" dirty="0"/>
              <a:t>, </a:t>
            </a:r>
            <a:r>
              <a:rPr lang="it-IT" sz="1600" i="1" dirty="0" err="1"/>
              <a:t>Infoblox</a:t>
            </a:r>
            <a:r>
              <a:rPr lang="it-IT" sz="1600" i="1" dirty="0"/>
              <a:t> </a:t>
            </a:r>
          </a:p>
        </p:txBody>
      </p:sp>
      <p:grpSp>
        <p:nvGrpSpPr>
          <p:cNvPr id="9" name="Gruppo 8"/>
          <p:cNvGrpSpPr/>
          <p:nvPr/>
        </p:nvGrpSpPr>
        <p:grpSpPr>
          <a:xfrm>
            <a:off x="495233" y="1215802"/>
            <a:ext cx="5400000" cy="2703892"/>
            <a:chOff x="495233" y="1215802"/>
            <a:chExt cx="5400000" cy="2703892"/>
          </a:xfrm>
        </p:grpSpPr>
        <p:sp>
          <p:nvSpPr>
            <p:cNvPr id="10" name="Rectangle 11"/>
            <p:cNvSpPr/>
            <p:nvPr/>
          </p:nvSpPr>
          <p:spPr bwMode="auto">
            <a:xfrm>
              <a:off x="495233" y="1219694"/>
              <a:ext cx="5400000" cy="2700000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28" tIns="183600" rIns="182828" bIns="1828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18">
                <a:spcBef>
                  <a:spcPts val="3000"/>
                </a:spcBef>
                <a:spcAft>
                  <a:spcPts val="900"/>
                </a:spcAft>
              </a:pPr>
              <a:br>
                <a:rPr lang="en-US" sz="1400" dirty="0">
                  <a:solidFill>
                    <a:srgbClr val="FFFFFF"/>
                  </a:solidFill>
                  <a:latin typeface="Segoe UI Light"/>
                </a:rPr>
              </a:br>
              <a:br>
                <a:rPr lang="en-US" sz="1400" dirty="0">
                  <a:solidFill>
                    <a:srgbClr val="FFFFFF"/>
                  </a:solidFill>
                  <a:latin typeface="Segoe UI Light"/>
                </a:rPr>
              </a:br>
              <a:br>
                <a:rPr lang="en-US" sz="1400" dirty="0">
                  <a:solidFill>
                    <a:srgbClr val="FFFFFF"/>
                  </a:solidFill>
                  <a:latin typeface="Segoe UI Light"/>
                </a:rPr>
              </a:br>
              <a:r>
                <a:rPr lang="en-US" dirty="0" err="1">
                  <a:solidFill>
                    <a:srgbClr val="FFFFFF"/>
                  </a:solidFill>
                  <a:latin typeface="Segoe UI Light"/>
                </a:rPr>
                <a:t>Nonostante</a:t>
              </a:r>
              <a:r>
                <a:rPr lang="en-US" dirty="0">
                  <a:solidFill>
                    <a:srgbClr val="FFFFFF"/>
                  </a:solidFill>
                  <a:latin typeface="Segoe UI Light"/>
                </a:rPr>
                <a:t> NAT (Network Address Translation), NAPT (Network Address and Port Translation), CIDR (Classless Inter-Domain Routing), </a:t>
              </a:r>
              <a:r>
                <a:rPr lang="en-US" dirty="0" err="1">
                  <a:solidFill>
                    <a:srgbClr val="FFFFFF"/>
                  </a:solidFill>
                  <a:latin typeface="Segoe UI Light"/>
                </a:rPr>
                <a:t>vendita</a:t>
              </a:r>
              <a:r>
                <a:rPr lang="en-US" dirty="0">
                  <a:solidFill>
                    <a:srgbClr val="FFFFFF"/>
                  </a:solidFill>
                  <a:latin typeface="Segoe UI Light"/>
                </a:rPr>
                <a:t> e </a:t>
              </a:r>
              <a:r>
                <a:rPr lang="en-US" dirty="0" err="1">
                  <a:solidFill>
                    <a:srgbClr val="FFFFFF"/>
                  </a:solidFill>
                  <a:latin typeface="Segoe UI Light"/>
                </a:rPr>
                <a:t>trasferimento</a:t>
              </a:r>
              <a:r>
                <a:rPr lang="en-US" dirty="0">
                  <a:solidFill>
                    <a:srgbClr val="FFFFFF"/>
                  </a:solidFill>
                  <a:latin typeface="Segoe UI Light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latin typeface="Segoe UI Light"/>
                </a:rPr>
                <a:t>gestiti</a:t>
              </a:r>
              <a:r>
                <a:rPr lang="en-US" dirty="0">
                  <a:solidFill>
                    <a:srgbClr val="FFFFFF"/>
                  </a:solidFill>
                  <a:latin typeface="Segoe UI Light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latin typeface="Segoe UI Light"/>
                </a:rPr>
                <a:t>dai</a:t>
              </a:r>
              <a:r>
                <a:rPr lang="en-US" dirty="0">
                  <a:solidFill>
                    <a:srgbClr val="FFFFFF"/>
                  </a:solidFill>
                  <a:latin typeface="Segoe UI Light"/>
                </a:rPr>
                <a:t> RIR </a:t>
              </a:r>
              <a:r>
                <a:rPr lang="en-US" dirty="0" err="1">
                  <a:solidFill>
                    <a:srgbClr val="FFFFFF"/>
                  </a:solidFill>
                  <a:latin typeface="Segoe UI Light"/>
                </a:rPr>
                <a:t>gli</a:t>
              </a:r>
              <a:r>
                <a:rPr lang="en-US" dirty="0">
                  <a:solidFill>
                    <a:srgbClr val="FFFFFF"/>
                  </a:solidFill>
                  <a:latin typeface="Segoe UI Light"/>
                </a:rPr>
                <a:t> IPv4 </a:t>
              </a:r>
              <a:r>
                <a:rPr lang="en-US" dirty="0" err="1">
                  <a:solidFill>
                    <a:srgbClr val="FFFFFF"/>
                  </a:solidFill>
                  <a:latin typeface="Segoe UI Light"/>
                </a:rPr>
                <a:t>si</a:t>
              </a:r>
              <a:r>
                <a:rPr lang="en-US" dirty="0">
                  <a:solidFill>
                    <a:srgbClr val="FFFFFF"/>
                  </a:solidFill>
                  <a:latin typeface="Segoe UI Light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latin typeface="Segoe UI Light"/>
                </a:rPr>
                <a:t>stanno</a:t>
              </a:r>
              <a:r>
                <a:rPr lang="en-US" dirty="0">
                  <a:solidFill>
                    <a:srgbClr val="FFFFFF"/>
                  </a:solidFill>
                  <a:latin typeface="Segoe UI Light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latin typeface="Segoe UI Light"/>
                </a:rPr>
                <a:t>esaurendo</a:t>
              </a:r>
              <a:endParaRPr lang="en-US" dirty="0">
                <a:solidFill>
                  <a:srgbClr val="FFFFFF"/>
                </a:solidFill>
                <a:latin typeface="Segoe UI Light"/>
                <a:cs typeface="Segoe UI Semibold" panose="020B0702040204020203" pitchFamily="34" charset="0"/>
              </a:endParaRPr>
            </a:p>
          </p:txBody>
        </p:sp>
        <p:pic>
          <p:nvPicPr>
            <p:cNvPr id="11" name="Immagin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8230" y="1215802"/>
              <a:ext cx="1576173" cy="1260000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 bwMode="auto">
          <a:xfrm>
            <a:off x="6061883" y="1219694"/>
            <a:ext cx="5400000" cy="2700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28" tIns="183600" rIns="182828" bIns="18282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8">
              <a:spcBef>
                <a:spcPts val="3000"/>
              </a:spcBef>
              <a:spcAft>
                <a:spcPts val="900"/>
              </a:spcAft>
            </a:pPr>
            <a:br>
              <a:rPr lang="en-US" sz="1400" dirty="0">
                <a:solidFill>
                  <a:srgbClr val="FFFFFF"/>
                </a:solidFill>
                <a:latin typeface="Segoe UI Light"/>
              </a:rPr>
            </a:br>
            <a:br>
              <a:rPr lang="en-US" sz="1400" dirty="0">
                <a:solidFill>
                  <a:srgbClr val="FFFFFF"/>
                </a:solidFill>
                <a:latin typeface="Segoe UI Light"/>
              </a:rPr>
            </a:br>
            <a:br>
              <a:rPr lang="en-US" sz="1400" dirty="0">
                <a:solidFill>
                  <a:srgbClr val="FFFFFF"/>
                </a:solidFill>
                <a:latin typeface="Segoe UI Light"/>
              </a:rPr>
            </a:br>
            <a:r>
              <a:rPr lang="en-US" dirty="0">
                <a:solidFill>
                  <a:srgbClr val="FFFFFF"/>
                </a:solidFill>
                <a:latin typeface="Segoe UI Light"/>
              </a:rPr>
              <a:t>I RIR </a:t>
            </a:r>
            <a:r>
              <a:rPr lang="en-US" dirty="0" err="1">
                <a:solidFill>
                  <a:srgbClr val="FFFFFF"/>
                </a:solidFill>
                <a:latin typeface="Segoe UI Light"/>
              </a:rPr>
              <a:t>che</a:t>
            </a:r>
            <a:r>
              <a:rPr lang="en-US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 Light"/>
              </a:rPr>
              <a:t>esauriscono</a:t>
            </a:r>
            <a:r>
              <a:rPr lang="en-US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 Light"/>
              </a:rPr>
              <a:t>gli</a:t>
            </a:r>
            <a:r>
              <a:rPr lang="en-US" dirty="0">
                <a:solidFill>
                  <a:srgbClr val="FFFFFF"/>
                </a:solidFill>
                <a:latin typeface="Segoe UI Light"/>
              </a:rPr>
              <a:t> IPv4 </a:t>
            </a:r>
            <a:r>
              <a:rPr lang="en-US" dirty="0" err="1">
                <a:solidFill>
                  <a:srgbClr val="FFFFFF"/>
                </a:solidFill>
                <a:latin typeface="Segoe UI Light"/>
              </a:rPr>
              <a:t>rilascieranno</a:t>
            </a:r>
            <a:r>
              <a:rPr lang="en-US" dirty="0">
                <a:solidFill>
                  <a:srgbClr val="FFFFFF"/>
                </a:solidFill>
                <a:latin typeface="Segoe UI Light"/>
              </a:rPr>
              <a:t> a ISP e </a:t>
            </a:r>
            <a:r>
              <a:rPr lang="en-US" dirty="0" err="1">
                <a:solidFill>
                  <a:srgbClr val="FFFFFF"/>
                </a:solidFill>
                <a:latin typeface="Segoe UI Light"/>
              </a:rPr>
              <a:t>organizzazioni</a:t>
            </a:r>
            <a:r>
              <a:rPr lang="en-US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 Light"/>
              </a:rPr>
              <a:t>che</a:t>
            </a:r>
            <a:r>
              <a:rPr lang="en-US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 Light"/>
              </a:rPr>
              <a:t>richiedono</a:t>
            </a:r>
            <a:r>
              <a:rPr lang="en-US" dirty="0">
                <a:solidFill>
                  <a:srgbClr val="FFFFFF"/>
                </a:solidFill>
                <a:latin typeface="Segoe UI Light"/>
              </a:rPr>
              <a:t> IP </a:t>
            </a:r>
            <a:r>
              <a:rPr lang="en-US" dirty="0" err="1">
                <a:solidFill>
                  <a:srgbClr val="FFFFFF"/>
                </a:solidFill>
                <a:latin typeface="Segoe UI Light"/>
              </a:rPr>
              <a:t>nella</a:t>
            </a:r>
            <a:r>
              <a:rPr lang="en-US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 Light"/>
              </a:rPr>
              <a:t>loro</a:t>
            </a:r>
            <a:r>
              <a:rPr lang="en-US" dirty="0">
                <a:solidFill>
                  <a:srgbClr val="FFFFFF"/>
                </a:solidFill>
                <a:latin typeface="Segoe UI Light"/>
              </a:rPr>
              <a:t> area </a:t>
            </a:r>
            <a:r>
              <a:rPr lang="en-US" dirty="0" err="1">
                <a:solidFill>
                  <a:srgbClr val="FFFFFF"/>
                </a:solidFill>
                <a:latin typeface="Segoe UI Light"/>
              </a:rPr>
              <a:t>necessariamente</a:t>
            </a:r>
            <a:r>
              <a:rPr lang="en-US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 Light"/>
              </a:rPr>
              <a:t>allocazioni</a:t>
            </a:r>
            <a:r>
              <a:rPr lang="en-US" dirty="0">
                <a:solidFill>
                  <a:srgbClr val="FFFFFF"/>
                </a:solidFill>
                <a:latin typeface="Segoe UI Light"/>
              </a:rPr>
              <a:t> di </a:t>
            </a:r>
            <a:r>
              <a:rPr lang="en-US" dirty="0" err="1">
                <a:solidFill>
                  <a:srgbClr val="FFFFFF"/>
                </a:solidFill>
                <a:latin typeface="Segoe UI Light"/>
              </a:rPr>
              <a:t>spazio</a:t>
            </a:r>
            <a:r>
              <a:rPr lang="en-US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egoe UI Light"/>
              </a:rPr>
              <a:t>d’indirizzamento</a:t>
            </a:r>
            <a:r>
              <a:rPr lang="en-US" dirty="0">
                <a:solidFill>
                  <a:srgbClr val="FFFFFF"/>
                </a:solidFill>
                <a:latin typeface="Segoe UI Light"/>
              </a:rPr>
              <a:t> IPv6</a:t>
            </a:r>
            <a:endParaRPr lang="en-US" dirty="0">
              <a:solidFill>
                <a:srgbClr val="FFFFFF"/>
              </a:solidFill>
              <a:latin typeface="Segoe UI Light"/>
              <a:cs typeface="Segoe UI Semibold" panose="020B0702040204020203" pitchFamily="34" charset="0"/>
            </a:endParaRPr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883" y="4088282"/>
            <a:ext cx="4752000" cy="1188000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533" y="1073833"/>
            <a:ext cx="1404000" cy="14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02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IPV6 nozioni base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it-IT"/>
              <a:t>Fondamenti e utilizzo del protocollo IPv6 in ambiente Windows</a:t>
            </a:r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88277"/>
            <a:ext cx="3486315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618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Formato dell’indirizzo IPv6 (RFC 5952)</a:t>
            </a: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F7202DAD-FF6E-4A19-86FE-D0DB9B6912F9}"/>
              </a:ext>
            </a:extLst>
          </p:cNvPr>
          <p:cNvGrpSpPr/>
          <p:nvPr/>
        </p:nvGrpSpPr>
        <p:grpSpPr>
          <a:xfrm>
            <a:off x="113441" y="2479981"/>
            <a:ext cx="7206693" cy="1168352"/>
            <a:chOff x="113441" y="2479981"/>
            <a:chExt cx="7206693" cy="1168352"/>
          </a:xfrm>
        </p:grpSpPr>
        <p:sp>
          <p:nvSpPr>
            <p:cNvPr id="4" name="TextBox 100"/>
            <p:cNvSpPr txBox="1"/>
            <p:nvPr/>
          </p:nvSpPr>
          <p:spPr>
            <a:xfrm>
              <a:off x="113441" y="2479981"/>
              <a:ext cx="7206692" cy="430287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lIns="179238" tIns="89619" rIns="179238" bIns="89619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b="1"/>
                <a:t>Leading zero trimming: </a:t>
              </a:r>
              <a:r>
                <a:rPr lang="en-US" b="1">
                  <a:solidFill>
                    <a:schemeClr val="accent1"/>
                  </a:solidFill>
                </a:rPr>
                <a:t>fe80:</a:t>
              </a:r>
              <a:r>
                <a:rPr lang="en-US" b="1">
                  <a:solidFill>
                    <a:srgbClr val="FF0000"/>
                  </a:solidFill>
                </a:rPr>
                <a:t>0:0:0:290</a:t>
              </a:r>
              <a:r>
                <a:rPr lang="en-US" b="1">
                  <a:solidFill>
                    <a:schemeClr val="accent1"/>
                  </a:solidFill>
                </a:rPr>
                <a:t>:27ff:</a:t>
              </a:r>
              <a:r>
                <a:rPr lang="en-US" b="1">
                  <a:solidFill>
                    <a:srgbClr val="FF0000"/>
                  </a:solidFill>
                </a:rPr>
                <a:t>77</a:t>
              </a:r>
              <a:r>
                <a:rPr lang="en-US" b="1">
                  <a:solidFill>
                    <a:schemeClr val="accent1"/>
                  </a:solidFill>
                </a:rPr>
                <a:t>:de97</a:t>
              </a:r>
              <a:endParaRPr 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5" name="Rectangle 32"/>
            <p:cNvSpPr>
              <a:spLocks noChangeArrowheads="1"/>
            </p:cNvSpPr>
            <p:nvPr/>
          </p:nvSpPr>
          <p:spPr bwMode="auto">
            <a:xfrm>
              <a:off x="113441" y="2928334"/>
              <a:ext cx="7206693" cy="71999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lIns="179238" tIns="143391" rIns="179238" bIns="143391" anchor="ctr" anchorCtr="0"/>
            <a:lstStyle/>
            <a:p>
              <a:pPr defTabSz="912631">
                <a:lnSpc>
                  <a:spcPct val="90000"/>
                </a:lnSpc>
                <a:buClr>
                  <a:schemeClr val="tx2"/>
                </a:buClr>
              </a:pPr>
              <a:r>
                <a:rPr lang="en-US"/>
                <a:t>Gli zeri iniziali sono opzionali, i campi composti</a:t>
              </a:r>
              <a:r>
                <a:rPr lang="en-US" dirty="0"/>
                <a:t> </a:t>
              </a:r>
              <a:r>
                <a:rPr lang="en-US"/>
                <a:t>da tutti zeri possono essere contratti</a:t>
              </a:r>
              <a:r>
                <a:rPr lang="en-US" dirty="0"/>
                <a:t> ad un </a:t>
              </a:r>
              <a:r>
                <a:rPr lang="en-US"/>
                <a:t>solo zero</a:t>
              </a:r>
              <a:endParaRPr lang="en-US" dirty="0"/>
            </a:p>
          </p:txBody>
        </p:sp>
      </p:grpSp>
      <p:grpSp>
        <p:nvGrpSpPr>
          <p:cNvPr id="6" name="Gruppo 5"/>
          <p:cNvGrpSpPr/>
          <p:nvPr/>
        </p:nvGrpSpPr>
        <p:grpSpPr>
          <a:xfrm>
            <a:off x="128339" y="1340768"/>
            <a:ext cx="7191794" cy="988353"/>
            <a:chOff x="5597395" y="1003014"/>
            <a:chExt cx="5184576" cy="850393"/>
          </a:xfrm>
        </p:grpSpPr>
        <p:sp>
          <p:nvSpPr>
            <p:cNvPr id="7" name="TextBox 100"/>
            <p:cNvSpPr txBox="1"/>
            <p:nvPr/>
          </p:nvSpPr>
          <p:spPr>
            <a:xfrm>
              <a:off x="5597395" y="1003014"/>
              <a:ext cx="5184575" cy="3702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lIns="179238" tIns="89619" rIns="179238" bIns="89619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b="1" dirty="0" err="1"/>
                <a:t>Indirizzio</a:t>
              </a:r>
              <a:r>
                <a:rPr lang="en-US" b="1" dirty="0"/>
                <a:t> IPv6: </a:t>
              </a:r>
              <a:r>
                <a:rPr lang="en-US" b="1" dirty="0">
                  <a:solidFill>
                    <a:schemeClr val="accent1"/>
                  </a:solidFill>
                </a:rPr>
                <a:t>fe80:0000:0000:0000:0290:27ff:0077:de97</a:t>
              </a:r>
            </a:p>
          </p:txBody>
        </p:sp>
        <p:sp>
          <p:nvSpPr>
            <p:cNvPr id="8" name="Rectangle 32"/>
            <p:cNvSpPr>
              <a:spLocks noChangeArrowheads="1"/>
            </p:cNvSpPr>
            <p:nvPr/>
          </p:nvSpPr>
          <p:spPr bwMode="auto">
            <a:xfrm>
              <a:off x="5597395" y="1388783"/>
              <a:ext cx="5184576" cy="464624"/>
            </a:xfrm>
            <a:prstGeom prst="rect">
              <a:avLst/>
            </a:prstGeom>
            <a:solidFill>
              <a:schemeClr val="accent3"/>
            </a:solidFill>
            <a:ln w="9525" algn="ctr">
              <a:noFill/>
              <a:miter lim="800000"/>
              <a:headEnd/>
              <a:tailEnd/>
            </a:ln>
          </p:spPr>
          <p:txBody>
            <a:bodyPr lIns="179238" tIns="143391" rIns="179238" bIns="143391" anchor="ctr" anchorCtr="0"/>
            <a:lstStyle/>
            <a:p>
              <a:pPr defTabSz="912631">
                <a:lnSpc>
                  <a:spcPct val="90000"/>
                </a:lnSpc>
                <a:buClr>
                  <a:schemeClr val="tx2"/>
                </a:buClr>
              </a:pPr>
              <a:r>
                <a:rPr lang="en-US" dirty="0"/>
                <a:t>8 </a:t>
              </a:r>
              <a:r>
                <a:rPr lang="en-US" dirty="0" err="1"/>
                <a:t>campi</a:t>
              </a:r>
              <a:r>
                <a:rPr lang="en-US" dirty="0"/>
                <a:t> di 4 </a:t>
              </a:r>
              <a:r>
                <a:rPr lang="en-US" dirty="0" err="1"/>
                <a:t>cifre</a:t>
              </a:r>
              <a:r>
                <a:rPr lang="en-US" dirty="0"/>
                <a:t> </a:t>
              </a:r>
              <a:r>
                <a:rPr lang="en-US" dirty="0" err="1"/>
                <a:t>esadecimali</a:t>
              </a:r>
              <a:r>
                <a:rPr lang="en-US" dirty="0"/>
                <a:t> (16 bit) con </a:t>
              </a:r>
              <a:r>
                <a:rPr lang="en-US" dirty="0" err="1"/>
                <a:t>lettere</a:t>
              </a:r>
              <a:r>
                <a:rPr lang="en-US" dirty="0"/>
                <a:t> </a:t>
              </a:r>
              <a:r>
                <a:rPr lang="en-US" dirty="0" err="1"/>
                <a:t>minuscole</a:t>
              </a:r>
              <a:endParaRPr lang="en-US" dirty="0"/>
            </a:p>
          </p:txBody>
        </p:sp>
      </p:grpSp>
      <p:grpSp>
        <p:nvGrpSpPr>
          <p:cNvPr id="9" name="Gruppo 8"/>
          <p:cNvGrpSpPr/>
          <p:nvPr/>
        </p:nvGrpSpPr>
        <p:grpSpPr>
          <a:xfrm>
            <a:off x="128339" y="3799193"/>
            <a:ext cx="7191797" cy="1348352"/>
            <a:chOff x="5597395" y="1003014"/>
            <a:chExt cx="5184576" cy="1160142"/>
          </a:xfrm>
        </p:grpSpPr>
        <p:sp>
          <p:nvSpPr>
            <p:cNvPr id="10" name="TextBox 100"/>
            <p:cNvSpPr txBox="1"/>
            <p:nvPr/>
          </p:nvSpPr>
          <p:spPr>
            <a:xfrm>
              <a:off x="5597395" y="1003014"/>
              <a:ext cx="5184575" cy="370225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lIns="179238" tIns="89619" rIns="179238" bIns="89619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b="1" dirty="0"/>
                <a:t>Zero group compression: </a:t>
              </a:r>
              <a:r>
                <a:rPr lang="en-US" b="1" dirty="0">
                  <a:solidFill>
                    <a:schemeClr val="accent1"/>
                  </a:solidFill>
                </a:rPr>
                <a:t>fe80</a:t>
              </a:r>
              <a:r>
                <a:rPr lang="en-US" b="1" dirty="0">
                  <a:solidFill>
                    <a:srgbClr val="FF0000"/>
                  </a:solidFill>
                </a:rPr>
                <a:t>::</a:t>
              </a:r>
              <a:r>
                <a:rPr lang="en-US" b="1" dirty="0">
                  <a:solidFill>
                    <a:schemeClr val="accent1"/>
                  </a:solidFill>
                </a:rPr>
                <a:t>290:27ff:77:de97</a:t>
              </a:r>
            </a:p>
          </p:txBody>
        </p:sp>
        <p:sp>
          <p:nvSpPr>
            <p:cNvPr id="11" name="Rectangle 32"/>
            <p:cNvSpPr>
              <a:spLocks noChangeArrowheads="1"/>
            </p:cNvSpPr>
            <p:nvPr/>
          </p:nvSpPr>
          <p:spPr bwMode="auto">
            <a:xfrm>
              <a:off x="5597395" y="1388783"/>
              <a:ext cx="5184576" cy="77437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lIns="179238" tIns="143391" rIns="179238" bIns="143391" anchor="ctr" anchorCtr="0"/>
            <a:lstStyle/>
            <a:p>
              <a:pPr defTabSz="912631">
                <a:lnSpc>
                  <a:spcPct val="90000"/>
                </a:lnSpc>
                <a:buClr>
                  <a:schemeClr val="tx2"/>
                </a:buClr>
              </a:pPr>
              <a:r>
                <a:rPr lang="en-US" dirty="0"/>
                <a:t>Uno o </a:t>
              </a:r>
              <a:r>
                <a:rPr lang="en-US" dirty="0" err="1"/>
                <a:t>più</a:t>
              </a:r>
              <a:r>
                <a:rPr lang="en-US" dirty="0"/>
                <a:t> </a:t>
              </a:r>
              <a:r>
                <a:rPr lang="en-US" dirty="0" err="1"/>
                <a:t>gruppi</a:t>
              </a:r>
              <a:r>
                <a:rPr lang="en-US" dirty="0"/>
                <a:t> </a:t>
              </a:r>
              <a:r>
                <a:rPr lang="en-US" dirty="0" err="1"/>
                <a:t>consecutivi</a:t>
              </a:r>
              <a:r>
                <a:rPr lang="en-US" dirty="0"/>
                <a:t> di zero </a:t>
              </a:r>
              <a:r>
                <a:rPr lang="en-US" dirty="0" err="1"/>
                <a:t>possono</a:t>
              </a:r>
              <a:r>
                <a:rPr lang="en-US" dirty="0"/>
                <a:t> </a:t>
              </a:r>
              <a:r>
                <a:rPr lang="en-US" dirty="0" err="1"/>
                <a:t>essere</a:t>
              </a:r>
              <a:r>
                <a:rPr lang="en-US" dirty="0"/>
                <a:t> </a:t>
              </a:r>
              <a:r>
                <a:rPr lang="en-US" dirty="0" err="1"/>
                <a:t>sostituiti</a:t>
              </a:r>
              <a:r>
                <a:rPr lang="en-US" dirty="0"/>
                <a:t> da ::, tale </a:t>
              </a:r>
              <a:r>
                <a:rPr lang="en-US" dirty="0" err="1"/>
                <a:t>notazione</a:t>
              </a:r>
              <a:r>
                <a:rPr lang="en-US" dirty="0"/>
                <a:t> </a:t>
              </a:r>
              <a:r>
                <a:rPr lang="en-US" dirty="0" err="1"/>
                <a:t>può</a:t>
              </a:r>
              <a:r>
                <a:rPr lang="en-US" dirty="0"/>
                <a:t> </a:t>
              </a:r>
              <a:r>
                <a:rPr lang="en-US" dirty="0" err="1"/>
                <a:t>essere</a:t>
              </a:r>
              <a:r>
                <a:rPr lang="en-US" dirty="0"/>
                <a:t> </a:t>
              </a:r>
              <a:r>
                <a:rPr lang="en-US" dirty="0" err="1"/>
                <a:t>utilizzata</a:t>
              </a:r>
              <a:r>
                <a:rPr lang="en-US" dirty="0"/>
                <a:t> una sola </a:t>
              </a:r>
              <a:r>
                <a:rPr lang="en-US" dirty="0" err="1"/>
                <a:t>volta</a:t>
              </a:r>
              <a:r>
                <a:rPr lang="en-US" dirty="0"/>
                <a:t> in modo da </a:t>
              </a:r>
              <a:r>
                <a:rPr lang="en-US" dirty="0" err="1"/>
                <a:t>ridurre</a:t>
              </a:r>
              <a:r>
                <a:rPr lang="en-US" dirty="0"/>
                <a:t> la </a:t>
              </a:r>
              <a:r>
                <a:rPr lang="en-US" dirty="0" err="1"/>
                <a:t>lunghezza</a:t>
              </a:r>
              <a:r>
                <a:rPr lang="en-US" dirty="0"/>
                <a:t> </a:t>
              </a:r>
              <a:r>
                <a:rPr lang="en-US" dirty="0" err="1"/>
                <a:t>dell’indirizzo</a:t>
              </a:r>
              <a:r>
                <a:rPr lang="en-US" dirty="0"/>
                <a:t> </a:t>
              </a:r>
              <a:r>
                <a:rPr lang="en-US" dirty="0" err="1"/>
                <a:t>il</a:t>
              </a:r>
              <a:r>
                <a:rPr lang="en-US" dirty="0"/>
                <a:t> </a:t>
              </a:r>
              <a:r>
                <a:rPr lang="en-US" dirty="0" err="1"/>
                <a:t>più</a:t>
              </a:r>
              <a:r>
                <a:rPr lang="en-US" dirty="0"/>
                <a:t> </a:t>
              </a:r>
              <a:r>
                <a:rPr lang="en-US" dirty="0" err="1"/>
                <a:t>possibile</a:t>
              </a:r>
              <a:r>
                <a:rPr lang="en-US" dirty="0"/>
                <a:t> </a:t>
              </a:r>
              <a:r>
                <a:rPr lang="en-US" dirty="0" err="1"/>
                <a:t>partendo</a:t>
              </a:r>
              <a:r>
                <a:rPr lang="en-US" dirty="0"/>
                <a:t> da sinistra</a:t>
              </a:r>
            </a:p>
          </p:txBody>
        </p:sp>
      </p:grpSp>
      <p:sp>
        <p:nvSpPr>
          <p:cNvPr id="12" name="Rettangolo 11"/>
          <p:cNvSpPr/>
          <p:nvPr/>
        </p:nvSpPr>
        <p:spPr>
          <a:xfrm>
            <a:off x="113442" y="5421261"/>
            <a:ext cx="11939387" cy="120032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Per specificare IPv6 in un URL occorre racchiuderlo tra parentesi graffe: http://{fe80::290:27ff:77:de97}:8888/index.html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La rappresentazione di una rete IPv6 è basata sulla notazione prefisso/lunghezza prefisso (notazione CIDR)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Nel caso in cui la lunghezza del prefisso non sia un multiplo di 16 bit va completato con zeri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IPv6 non supporta le </a:t>
            </a:r>
            <a:r>
              <a:rPr lang="it-IT" dirty="0" err="1"/>
              <a:t>subnet</a:t>
            </a:r>
            <a:r>
              <a:rPr lang="it-IT" dirty="0"/>
              <a:t> </a:t>
            </a:r>
            <a:r>
              <a:rPr lang="it-IT" dirty="0" err="1"/>
              <a:t>mask</a:t>
            </a:r>
            <a:r>
              <a:rPr lang="it-IT" dirty="0"/>
              <a:t>, ma solo la notazione lunghezza del prefisso</a:t>
            </a:r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985" y="1340768"/>
            <a:ext cx="4540905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0856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Personalizzato 1">
      <a:dk1>
        <a:srgbClr val="FFFFFF"/>
      </a:dk1>
      <a:lt1>
        <a:sysClr val="window" lastClr="FFFFFF"/>
      </a:lt1>
      <a:dk2>
        <a:srgbClr val="00133A"/>
      </a:dk2>
      <a:lt2>
        <a:srgbClr val="00133A"/>
      </a:lt2>
      <a:accent1>
        <a:srgbClr val="F7C94E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00B0F0"/>
      </a:hlink>
      <a:folHlink>
        <a:srgbClr val="FFC000"/>
      </a:folHlink>
    </a:clrScheme>
    <a:fontScheme name="Personalizzato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4053</TotalTime>
  <Words>6910</Words>
  <Application>Microsoft Office PowerPoint</Application>
  <PresentationFormat>Widescreen</PresentationFormat>
  <Paragraphs>1065</Paragraphs>
  <Slides>57</Slides>
  <Notes>25</Notes>
  <HiddenSlides>5</HiddenSlides>
  <MMClips>0</MMClips>
  <ScaleCrop>false</ScaleCrop>
  <HeadingPairs>
    <vt:vector size="6" baseType="variant">
      <vt:variant>
        <vt:lpstr>Caratteri utilizzati</vt:lpstr>
      </vt:variant>
      <vt:variant>
        <vt:i4>11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57</vt:i4>
      </vt:variant>
    </vt:vector>
  </HeadingPairs>
  <TitlesOfParts>
    <vt:vector size="70" baseType="lpstr">
      <vt:lpstr>Arial</vt:lpstr>
      <vt:lpstr>Arial Black</vt:lpstr>
      <vt:lpstr>Calibri</vt:lpstr>
      <vt:lpstr>Calibri Light</vt:lpstr>
      <vt:lpstr>Consolas</vt:lpstr>
      <vt:lpstr>Corbel</vt:lpstr>
      <vt:lpstr>Lucida Console</vt:lpstr>
      <vt:lpstr>Segoe Condensed</vt:lpstr>
      <vt:lpstr>Segoe UI</vt:lpstr>
      <vt:lpstr>Segoe UI Light</vt:lpstr>
      <vt:lpstr>Webdings</vt:lpstr>
      <vt:lpstr>Tema di Office</vt:lpstr>
      <vt:lpstr>1_Tema di Office</vt:lpstr>
      <vt:lpstr>Incontro TTG 26 settembre 2019</vt:lpstr>
      <vt:lpstr>Presentazione standard di PowerPoint</vt:lpstr>
      <vt:lpstr>Perchè preoccuparsi dell’IPv6?</vt:lpstr>
      <vt:lpstr>Gestione assegnazione indirizzi IPv4</vt:lpstr>
      <vt:lpstr>Situazione IPv4 a settembre 2019</vt:lpstr>
      <vt:lpstr>Diffusione IPv6</vt:lpstr>
      <vt:lpstr>Perché occorre adottare l’IPv6</vt:lpstr>
      <vt:lpstr>IPV6 nozioni base</vt:lpstr>
      <vt:lpstr>Formato dell’indirizzo IPv6 (RFC 5952)</vt:lpstr>
      <vt:lpstr>Struttura indirizzo IPv6</vt:lpstr>
      <vt:lpstr>Tipi di indirizzo IPv6 (RFC 3513)</vt:lpstr>
      <vt:lpstr>Indirizzi unicast Global (RFC 3587, RFC 4291)</vt:lpstr>
      <vt:lpstr>Indirizzi unicast Unique Local Addresses (RFC 4193)</vt:lpstr>
      <vt:lpstr>Indirizzi unicast Link Local (RFC 4862)</vt:lpstr>
      <vt:lpstr>Indirizzi unicast speciali (RFC 5156)</vt:lpstr>
      <vt:lpstr>Indirizzi unicast di compatibilità</vt:lpstr>
      <vt:lpstr>Presentazione standard di PowerPoint</vt:lpstr>
      <vt:lpstr>Indirizzi multicast (RFC 3513)</vt:lpstr>
      <vt:lpstr>Concetti e terminologia IPv4 vs IPv6</vt:lpstr>
      <vt:lpstr>Indirizzamento IPv4 vs IPv6</vt:lpstr>
      <vt:lpstr>Tecnologie di Traslation</vt:lpstr>
      <vt:lpstr>ICMPv6 (RFC 2463)</vt:lpstr>
      <vt:lpstr>Importanza dell’MTU nell’IPv6</vt:lpstr>
      <vt:lpstr>Funzionamento Happy Eyeballs (RFC 6556)</vt:lpstr>
      <vt:lpstr>Ricerca dei router</vt:lpstr>
      <vt:lpstr>Presentazione standard di PowerPoint</vt:lpstr>
      <vt:lpstr>Supporto all’IPv6 in Windows</vt:lpstr>
      <vt:lpstr>Evoluzione dello stack IPv6 negli OS Microsoft</vt:lpstr>
      <vt:lpstr>Versioni OS e supporto a IPv6</vt:lpstr>
      <vt:lpstr>Funzionalità non supportate</vt:lpstr>
      <vt:lpstr>Gestione connessioni in Vista/WS2008 e successivi</vt:lpstr>
      <vt:lpstr>IPv6 Best Practices</vt:lpstr>
      <vt:lpstr>Comandi Windows con supporto a IPv6</vt:lpstr>
      <vt:lpstr>Disabilitazione tunneling transition technologies</vt:lpstr>
      <vt:lpstr>Assegnazione automatica indirizzi IPv6 (RFC 2462)</vt:lpstr>
      <vt:lpstr>Indirizzi IPv6 temporanei (RFC 4941 sec. 3.3)</vt:lpstr>
      <vt:lpstr>DHCPv6 (RFC 3315)</vt:lpstr>
      <vt:lpstr>DNSv6 (RFC 3596)</vt:lpstr>
      <vt:lpstr>Altri tipi di Name Resolution</vt:lpstr>
      <vt:lpstr>Configurazione Domain Controller in IPv6 only</vt:lpstr>
      <vt:lpstr>Presentazione standard di PowerPoint</vt:lpstr>
      <vt:lpstr>Gestione IPv6 tramite PowerShell</vt:lpstr>
      <vt:lpstr>Gestione semplificata dell’IPv6 e IPv4</vt:lpstr>
      <vt:lpstr>Panoramica cmdlets per il networking</vt:lpstr>
      <vt:lpstr>Gestione indirizzamento IPv6</vt:lpstr>
      <vt:lpstr>Impostazione e modifica indirizzi IP</vt:lpstr>
      <vt:lpstr>Gestione del routing</vt:lpstr>
      <vt:lpstr>Disabilitazione tunneling transition technologies</vt:lpstr>
      <vt:lpstr>Presentazione standard di PowerPoint</vt:lpstr>
      <vt:lpstr>Considerazioni sull’adozione dell’IPv6</vt:lpstr>
      <vt:lpstr>Miglioramenti dell’IPv6</vt:lpstr>
      <vt:lpstr>Supporto a IPv6 nei prodotti e servizi Microsoft</vt:lpstr>
      <vt:lpstr>DirectAccess in Windows 2008 R2 e Windows 7</vt:lpstr>
      <vt:lpstr>DirectAccess in Windows 2012 e Windows 8</vt:lpstr>
      <vt:lpstr>Sicurezza</vt:lpstr>
      <vt:lpstr>Passaggi per la migrazione a IPv6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Ermanno Goletto</dc:creator>
  <cp:lastModifiedBy>Ermanno</cp:lastModifiedBy>
  <cp:revision>557</cp:revision>
  <dcterms:created xsi:type="dcterms:W3CDTF">2016-07-02T15:53:36Z</dcterms:created>
  <dcterms:modified xsi:type="dcterms:W3CDTF">2019-09-25T20:43:13Z</dcterms:modified>
</cp:coreProperties>
</file>